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191"/>
  </p:notesMasterIdLst>
  <p:sldIdLst>
    <p:sldId id="256" r:id="rId2"/>
    <p:sldId id="362" r:id="rId3"/>
    <p:sldId id="363" r:id="rId4"/>
    <p:sldId id="322" r:id="rId5"/>
    <p:sldId id="372" r:id="rId6"/>
    <p:sldId id="373" r:id="rId7"/>
    <p:sldId id="328" r:id="rId8"/>
    <p:sldId id="374" r:id="rId9"/>
    <p:sldId id="364" r:id="rId10"/>
    <p:sldId id="331" r:id="rId11"/>
    <p:sldId id="366" r:id="rId12"/>
    <p:sldId id="370" r:id="rId13"/>
    <p:sldId id="332" r:id="rId14"/>
    <p:sldId id="333" r:id="rId15"/>
    <p:sldId id="334" r:id="rId16"/>
    <p:sldId id="336" r:id="rId17"/>
    <p:sldId id="337" r:id="rId18"/>
    <p:sldId id="335" r:id="rId19"/>
    <p:sldId id="339" r:id="rId20"/>
    <p:sldId id="323" r:id="rId21"/>
    <p:sldId id="361" r:id="rId22"/>
    <p:sldId id="340" r:id="rId23"/>
    <p:sldId id="341" r:id="rId24"/>
    <p:sldId id="342" r:id="rId25"/>
    <p:sldId id="367" r:id="rId26"/>
    <p:sldId id="368" r:id="rId27"/>
    <p:sldId id="387" r:id="rId28"/>
    <p:sldId id="388" r:id="rId29"/>
    <p:sldId id="369" r:id="rId30"/>
    <p:sldId id="377" r:id="rId31"/>
    <p:sldId id="380" r:id="rId32"/>
    <p:sldId id="378" r:id="rId33"/>
    <p:sldId id="379" r:id="rId34"/>
    <p:sldId id="385" r:id="rId35"/>
    <p:sldId id="386" r:id="rId36"/>
    <p:sldId id="324" r:id="rId37"/>
    <p:sldId id="347" r:id="rId38"/>
    <p:sldId id="348" r:id="rId39"/>
    <p:sldId id="349" r:id="rId40"/>
    <p:sldId id="344" r:id="rId41"/>
    <p:sldId id="371" r:id="rId42"/>
    <p:sldId id="350" r:id="rId43"/>
    <p:sldId id="351" r:id="rId44"/>
    <p:sldId id="352" r:id="rId45"/>
    <p:sldId id="353" r:id="rId46"/>
    <p:sldId id="355" r:id="rId47"/>
    <p:sldId id="358" r:id="rId48"/>
    <p:sldId id="357" r:id="rId49"/>
    <p:sldId id="382" r:id="rId50"/>
    <p:sldId id="383" r:id="rId51"/>
    <p:sldId id="384" r:id="rId52"/>
    <p:sldId id="311" r:id="rId53"/>
    <p:sldId id="375" r:id="rId54"/>
    <p:sldId id="359" r:id="rId55"/>
    <p:sldId id="389" r:id="rId56"/>
    <p:sldId id="390" r:id="rId57"/>
    <p:sldId id="391" r:id="rId58"/>
    <p:sldId id="392" r:id="rId59"/>
    <p:sldId id="393" r:id="rId60"/>
    <p:sldId id="394" r:id="rId61"/>
    <p:sldId id="395" r:id="rId62"/>
    <p:sldId id="396" r:id="rId63"/>
    <p:sldId id="397" r:id="rId64"/>
    <p:sldId id="398" r:id="rId65"/>
    <p:sldId id="399" r:id="rId66"/>
    <p:sldId id="400" r:id="rId67"/>
    <p:sldId id="401" r:id="rId68"/>
    <p:sldId id="402" r:id="rId69"/>
    <p:sldId id="403" r:id="rId70"/>
    <p:sldId id="404" r:id="rId71"/>
    <p:sldId id="405" r:id="rId72"/>
    <p:sldId id="406" r:id="rId73"/>
    <p:sldId id="407" r:id="rId74"/>
    <p:sldId id="408" r:id="rId75"/>
    <p:sldId id="409" r:id="rId76"/>
    <p:sldId id="410" r:id="rId77"/>
    <p:sldId id="411" r:id="rId78"/>
    <p:sldId id="412" r:id="rId79"/>
    <p:sldId id="413" r:id="rId80"/>
    <p:sldId id="414" r:id="rId81"/>
    <p:sldId id="415"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 id="519" r:id="rId171"/>
    <p:sldId id="520" r:id="rId172"/>
    <p:sldId id="521" r:id="rId173"/>
    <p:sldId id="522" r:id="rId174"/>
    <p:sldId id="523" r:id="rId175"/>
    <p:sldId id="524" r:id="rId176"/>
    <p:sldId id="525" r:id="rId177"/>
    <p:sldId id="526" r:id="rId178"/>
    <p:sldId id="527" r:id="rId179"/>
    <p:sldId id="528" r:id="rId180"/>
    <p:sldId id="529" r:id="rId181"/>
    <p:sldId id="530" r:id="rId182"/>
    <p:sldId id="531" r:id="rId183"/>
    <p:sldId id="532" r:id="rId184"/>
    <p:sldId id="533" r:id="rId185"/>
    <p:sldId id="534" r:id="rId186"/>
    <p:sldId id="535" r:id="rId187"/>
    <p:sldId id="536" r:id="rId188"/>
    <p:sldId id="537" r:id="rId189"/>
    <p:sldId id="538" r:id="rId1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CC66"/>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87" autoAdjust="0"/>
  </p:normalViewPr>
  <p:slideViewPr>
    <p:cSldViewPr>
      <p:cViewPr varScale="1">
        <p:scale>
          <a:sx n="66" d="100"/>
          <a:sy n="66" d="100"/>
        </p:scale>
        <p:origin x="1422"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F1FBE4-56C0-47D7-B906-1319BD82D4B1}" type="datetimeFigureOut">
              <a:rPr lang="en-US" smtClean="0"/>
              <a:pPr/>
              <a:t>8/6/2019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9A6427-4B89-4869-AD7F-4EE0EAB82301}" type="slidenum">
              <a:rPr lang="en-US" smtClean="0"/>
              <a:pPr/>
              <a:t>‹#›</a:t>
            </a:fld>
            <a:endParaRPr lang="en-US"/>
          </a:p>
        </p:txBody>
      </p:sp>
    </p:spTree>
    <p:extLst>
      <p:ext uri="{BB962C8B-B14F-4D97-AF65-F5344CB8AC3E}">
        <p14:creationId xmlns:p14="http://schemas.microsoft.com/office/powerpoint/2010/main" val="22190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101</a:t>
            </a:fld>
            <a:endParaRPr lang="en-US"/>
          </a:p>
        </p:txBody>
      </p:sp>
    </p:spTree>
    <p:extLst>
      <p:ext uri="{BB962C8B-B14F-4D97-AF65-F5344CB8AC3E}">
        <p14:creationId xmlns:p14="http://schemas.microsoft.com/office/powerpoint/2010/main" val="272099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124</a:t>
            </a:fld>
            <a:endParaRPr lang="en-US"/>
          </a:p>
        </p:txBody>
      </p:sp>
    </p:spTree>
    <p:extLst>
      <p:ext uri="{BB962C8B-B14F-4D97-AF65-F5344CB8AC3E}">
        <p14:creationId xmlns:p14="http://schemas.microsoft.com/office/powerpoint/2010/main" val="329948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125</a:t>
            </a:fld>
            <a:endParaRPr lang="en-US"/>
          </a:p>
        </p:txBody>
      </p:sp>
    </p:spTree>
    <p:extLst>
      <p:ext uri="{BB962C8B-B14F-4D97-AF65-F5344CB8AC3E}">
        <p14:creationId xmlns:p14="http://schemas.microsoft.com/office/powerpoint/2010/main" val="343477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126</a:t>
            </a:fld>
            <a:endParaRPr lang="en-US"/>
          </a:p>
        </p:txBody>
      </p:sp>
    </p:spTree>
    <p:extLst>
      <p:ext uri="{BB962C8B-B14F-4D97-AF65-F5344CB8AC3E}">
        <p14:creationId xmlns:p14="http://schemas.microsoft.com/office/powerpoint/2010/main" val="1452878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127</a:t>
            </a:fld>
            <a:endParaRPr lang="en-US"/>
          </a:p>
        </p:txBody>
      </p:sp>
    </p:spTree>
    <p:extLst>
      <p:ext uri="{BB962C8B-B14F-4D97-AF65-F5344CB8AC3E}">
        <p14:creationId xmlns:p14="http://schemas.microsoft.com/office/powerpoint/2010/main" val="332931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128</a:t>
            </a:fld>
            <a:endParaRPr lang="en-US"/>
          </a:p>
        </p:txBody>
      </p:sp>
    </p:spTree>
    <p:extLst>
      <p:ext uri="{BB962C8B-B14F-4D97-AF65-F5344CB8AC3E}">
        <p14:creationId xmlns:p14="http://schemas.microsoft.com/office/powerpoint/2010/main" val="3543418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129</a:t>
            </a:fld>
            <a:endParaRPr lang="en-US"/>
          </a:p>
        </p:txBody>
      </p:sp>
    </p:spTree>
    <p:extLst>
      <p:ext uri="{BB962C8B-B14F-4D97-AF65-F5344CB8AC3E}">
        <p14:creationId xmlns:p14="http://schemas.microsoft.com/office/powerpoint/2010/main" val="66502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130</a:t>
            </a:fld>
            <a:endParaRPr lang="en-US"/>
          </a:p>
        </p:txBody>
      </p:sp>
    </p:spTree>
    <p:extLst>
      <p:ext uri="{BB962C8B-B14F-4D97-AF65-F5344CB8AC3E}">
        <p14:creationId xmlns:p14="http://schemas.microsoft.com/office/powerpoint/2010/main" val="56337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131</a:t>
            </a:fld>
            <a:endParaRPr lang="en-US"/>
          </a:p>
        </p:txBody>
      </p:sp>
    </p:spTree>
    <p:extLst>
      <p:ext uri="{BB962C8B-B14F-4D97-AF65-F5344CB8AC3E}">
        <p14:creationId xmlns:p14="http://schemas.microsoft.com/office/powerpoint/2010/main" val="344332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132</a:t>
            </a:fld>
            <a:endParaRPr lang="en-US"/>
          </a:p>
        </p:txBody>
      </p:sp>
    </p:spTree>
    <p:extLst>
      <p:ext uri="{BB962C8B-B14F-4D97-AF65-F5344CB8AC3E}">
        <p14:creationId xmlns:p14="http://schemas.microsoft.com/office/powerpoint/2010/main" val="29072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133</a:t>
            </a:fld>
            <a:endParaRPr lang="en-US"/>
          </a:p>
        </p:txBody>
      </p:sp>
    </p:spTree>
    <p:extLst>
      <p:ext uri="{BB962C8B-B14F-4D97-AF65-F5344CB8AC3E}">
        <p14:creationId xmlns:p14="http://schemas.microsoft.com/office/powerpoint/2010/main" val="424816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134</a:t>
            </a:fld>
            <a:endParaRPr lang="en-US"/>
          </a:p>
        </p:txBody>
      </p:sp>
    </p:spTree>
    <p:extLst>
      <p:ext uri="{BB962C8B-B14F-4D97-AF65-F5344CB8AC3E}">
        <p14:creationId xmlns:p14="http://schemas.microsoft.com/office/powerpoint/2010/main" val="3857793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135</a:t>
            </a:fld>
            <a:endParaRPr lang="en-US"/>
          </a:p>
        </p:txBody>
      </p:sp>
    </p:spTree>
    <p:extLst>
      <p:ext uri="{BB962C8B-B14F-4D97-AF65-F5344CB8AC3E}">
        <p14:creationId xmlns:p14="http://schemas.microsoft.com/office/powerpoint/2010/main" val="418571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136</a:t>
            </a:fld>
            <a:endParaRPr lang="en-US"/>
          </a:p>
        </p:txBody>
      </p:sp>
    </p:spTree>
    <p:extLst>
      <p:ext uri="{BB962C8B-B14F-4D97-AF65-F5344CB8AC3E}">
        <p14:creationId xmlns:p14="http://schemas.microsoft.com/office/powerpoint/2010/main" val="1374322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137</a:t>
            </a:fld>
            <a:endParaRPr lang="en-US"/>
          </a:p>
        </p:txBody>
      </p:sp>
    </p:spTree>
    <p:extLst>
      <p:ext uri="{BB962C8B-B14F-4D97-AF65-F5344CB8AC3E}">
        <p14:creationId xmlns:p14="http://schemas.microsoft.com/office/powerpoint/2010/main" val="875048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138</a:t>
            </a:fld>
            <a:endParaRPr lang="en-US"/>
          </a:p>
        </p:txBody>
      </p:sp>
    </p:spTree>
    <p:extLst>
      <p:ext uri="{BB962C8B-B14F-4D97-AF65-F5344CB8AC3E}">
        <p14:creationId xmlns:p14="http://schemas.microsoft.com/office/powerpoint/2010/main" val="67863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139</a:t>
            </a:fld>
            <a:endParaRPr lang="en-US"/>
          </a:p>
        </p:txBody>
      </p:sp>
    </p:spTree>
    <p:extLst>
      <p:ext uri="{BB962C8B-B14F-4D97-AF65-F5344CB8AC3E}">
        <p14:creationId xmlns:p14="http://schemas.microsoft.com/office/powerpoint/2010/main" val="1057074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140</a:t>
            </a:fld>
            <a:endParaRPr lang="en-US"/>
          </a:p>
        </p:txBody>
      </p:sp>
    </p:spTree>
    <p:extLst>
      <p:ext uri="{BB962C8B-B14F-4D97-AF65-F5344CB8AC3E}">
        <p14:creationId xmlns:p14="http://schemas.microsoft.com/office/powerpoint/2010/main" val="1278278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141</a:t>
            </a:fld>
            <a:endParaRPr lang="en-US"/>
          </a:p>
        </p:txBody>
      </p:sp>
    </p:spTree>
    <p:extLst>
      <p:ext uri="{BB962C8B-B14F-4D97-AF65-F5344CB8AC3E}">
        <p14:creationId xmlns:p14="http://schemas.microsoft.com/office/powerpoint/2010/main" val="819944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142</a:t>
            </a:fld>
            <a:endParaRPr lang="en-US"/>
          </a:p>
        </p:txBody>
      </p:sp>
    </p:spTree>
    <p:extLst>
      <p:ext uri="{BB962C8B-B14F-4D97-AF65-F5344CB8AC3E}">
        <p14:creationId xmlns:p14="http://schemas.microsoft.com/office/powerpoint/2010/main" val="312180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143</a:t>
            </a:fld>
            <a:endParaRPr lang="en-US"/>
          </a:p>
        </p:txBody>
      </p:sp>
    </p:spTree>
    <p:extLst>
      <p:ext uri="{BB962C8B-B14F-4D97-AF65-F5344CB8AC3E}">
        <p14:creationId xmlns:p14="http://schemas.microsoft.com/office/powerpoint/2010/main" val="673360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189</a:t>
            </a:fld>
            <a:endParaRPr lang="en-US"/>
          </a:p>
        </p:txBody>
      </p:sp>
    </p:spTree>
    <p:extLst>
      <p:ext uri="{BB962C8B-B14F-4D97-AF65-F5344CB8AC3E}">
        <p14:creationId xmlns:p14="http://schemas.microsoft.com/office/powerpoint/2010/main" val="14282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93</a:t>
            </a:fld>
            <a:endParaRPr lang="en-US"/>
          </a:p>
        </p:txBody>
      </p:sp>
    </p:spTree>
    <p:extLst>
      <p:ext uri="{BB962C8B-B14F-4D97-AF65-F5344CB8AC3E}">
        <p14:creationId xmlns:p14="http://schemas.microsoft.com/office/powerpoint/2010/main" val="3920789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9A6427-4B89-4869-AD7F-4EE0EAB82301}" type="slidenum">
              <a:rPr lang="en-US" smtClean="0"/>
              <a:pPr/>
              <a:t>100</a:t>
            </a:fld>
            <a:endParaRPr lang="en-US"/>
          </a:p>
        </p:txBody>
      </p:sp>
    </p:spTree>
    <p:extLst>
      <p:ext uri="{BB962C8B-B14F-4D97-AF65-F5344CB8AC3E}">
        <p14:creationId xmlns:p14="http://schemas.microsoft.com/office/powerpoint/2010/main" val="1911209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5D848-5FF4-453E-9FBE-6E972F836038}" type="datetime1">
              <a:rPr lang="en-US" smtClean="0"/>
              <a:pPr/>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F9173-95CF-438A-B4A1-DC443357F96C}" type="datetime1">
              <a:rPr lang="en-US" smtClean="0"/>
              <a:pPr/>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11AA73-F668-4FB3-BA8D-CC5480664D10}" type="datetime1">
              <a:rPr lang="en-US" smtClean="0"/>
              <a:pPr/>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08DEF9-AA33-4F37-BF3B-9E3E394F82B3}" type="datetime1">
              <a:rPr lang="en-US" smtClean="0"/>
              <a:pPr/>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40B82D-88B3-43FF-8284-B41754C9E227}" type="datetime1">
              <a:rPr lang="en-US" smtClean="0"/>
              <a:pPr/>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352223-399B-4107-A243-9259AB7371F1}" type="datetime1">
              <a:rPr lang="en-US" smtClean="0"/>
              <a:pPr/>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26BFFC-C7B5-4104-A753-4C2946DBBED1}" type="datetime1">
              <a:rPr lang="en-US" smtClean="0"/>
              <a:pPr/>
              <a:t>8/6/2019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FA2E9F-CCB3-4A9A-90B7-05F5E373733B}" type="datetime1">
              <a:rPr lang="en-US" smtClean="0"/>
              <a:pPr/>
              <a:t>8/6/2019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67EDD-9D37-49AE-9A8C-6ED3A3E20022}" type="datetime1">
              <a:rPr lang="en-US" smtClean="0"/>
              <a:pPr/>
              <a:t>8/6/2019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7BF607-6676-4285-9F64-BCFBB4CB9B89}" type="datetime1">
              <a:rPr lang="en-US" smtClean="0"/>
              <a:pPr/>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DC7B3C-04DF-4F26-9298-7FDAB1068745}" type="datetime1">
              <a:rPr lang="en-US" smtClean="0"/>
              <a:pPr/>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67A042-E02F-4D13-9079-28240E5E6B4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78AAC-F3F5-4181-BE35-602017ED542A}" type="datetime1">
              <a:rPr lang="en-US" smtClean="0"/>
              <a:pPr/>
              <a:t>8/6/2019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7A042-E02F-4D13-9079-28240E5E6B4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hyperlink" Target="http://developer.android.com/reference/android/location/LocationProvider.html#requiresCell()" TargetMode="External"/><Relationship Id="rId13" Type="http://schemas.openxmlformats.org/officeDocument/2006/relationships/hyperlink" Target="http://developer.android.com/reference/android/location/LocationProvider.html#supportsSpeed()" TargetMode="External"/><Relationship Id="rId3" Type="http://schemas.openxmlformats.org/officeDocument/2006/relationships/hyperlink" Target="http://developer.android.com/reference/android/location/LocationProvider.html#getName()" TargetMode="External"/><Relationship Id="rId7" Type="http://schemas.openxmlformats.org/officeDocument/2006/relationships/hyperlink" Target="http://developer.android.com/reference/android/location/Criteria.html" TargetMode="External"/><Relationship Id="rId12" Type="http://schemas.openxmlformats.org/officeDocument/2006/relationships/hyperlink" Target="http://developer.android.com/reference/android/location/LocationProvider.html#supportsBearing()" TargetMode="External"/><Relationship Id="rId2" Type="http://schemas.openxmlformats.org/officeDocument/2006/relationships/hyperlink" Target="http://developer.android.com/reference/android/location/LocationProvider.html#getAccuracy()" TargetMode="External"/><Relationship Id="rId1" Type="http://schemas.openxmlformats.org/officeDocument/2006/relationships/slideLayout" Target="../slideLayouts/slideLayout7.xml"/><Relationship Id="rId6" Type="http://schemas.openxmlformats.org/officeDocument/2006/relationships/hyperlink" Target="http://developer.android.com/reference/android/location/LocationProvider.html#meetsCriteria(android.location.Criteria)" TargetMode="External"/><Relationship Id="rId11" Type="http://schemas.openxmlformats.org/officeDocument/2006/relationships/hyperlink" Target="http://developer.android.com/reference/android/location/LocationProvider.html#supportsAltitude()" TargetMode="External"/><Relationship Id="rId5" Type="http://schemas.openxmlformats.org/officeDocument/2006/relationships/hyperlink" Target="http://developer.android.com/reference/android/location/LocationProvider.html#hasMonetaryCost()" TargetMode="External"/><Relationship Id="rId10" Type="http://schemas.openxmlformats.org/officeDocument/2006/relationships/hyperlink" Target="http://developer.android.com/reference/android/location/LocationProvider.html#requiresSatellite()" TargetMode="External"/><Relationship Id="rId4" Type="http://schemas.openxmlformats.org/officeDocument/2006/relationships/hyperlink" Target="http://developer.android.com/reference/android/location/LocationProvider.html#getPowerRequirement()" TargetMode="External"/><Relationship Id="rId9" Type="http://schemas.openxmlformats.org/officeDocument/2006/relationships/hyperlink" Target="http://developer.android.com/reference/android/location/LocationProvider.html#requiresNetwork()" TargetMode="External"/><Relationship Id="rId14"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wmf"/><Relationship Id="rId5" Type="http://schemas.openxmlformats.org/officeDocument/2006/relationships/hyperlink" Target="http://www.time.gov/timezone.cgi?Eastern/d/-5/java" TargetMode="External"/><Relationship Id="rId4" Type="http://schemas.openxmlformats.org/officeDocument/2006/relationships/hyperlink" Target="http://www.nmea.org/content/nmea_standards/white_papers.asp"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wmf"/></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www.skyhookwireless.com/"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www.skyhookwireles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www.skyhookwireless.com/"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developer.android.com/reference/android/Manifest.permission.html#INTERNET"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52.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53.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54.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55.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156.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7"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57.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90.png"/></Relationships>
</file>

<file path=ppt/slides/_rels/slide158.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59.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61.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62.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63.xml.rels><?xml version="1.0" encoding="UTF-8" standalone="yes"?>
<Relationships xmlns="http://schemas.openxmlformats.org/package/2006/relationships"><Relationship Id="rId3" Type="http://schemas.openxmlformats.org/officeDocument/2006/relationships/hyperlink" Target="http://developer.android.com/guide/tutorials/views/hello-mapview.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64.xml.rels><?xml version="1.0" encoding="UTF-8" standalone="yes"?>
<Relationships xmlns="http://schemas.openxmlformats.org/package/2006/relationships"><Relationship Id="rId3" Type="http://schemas.openxmlformats.org/officeDocument/2006/relationships/hyperlink" Target="http://developer.android.com/reference/android/location/Geocoder.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hyperlink" Target="http://developer.android.com/reference/java/util/List.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developer.android.com/reference/android/location/Address.html"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www.oasis-open.or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http://www.oasis-open.or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hyperlink" Target="http://www.oasis-open.org/"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1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notesSlide" Target="../notesSlides/notesSlide31.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wmf"/><Relationship Id="rId5" Type="http://schemas.openxmlformats.org/officeDocument/2006/relationships/hyperlink" Target="http://developer.android.com/guide/appendix/g-app-intents.html"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developer.android.com/guide/appendix/g-app-intent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developer.android.com/guide/appendix/g-app-intent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hyperlink" Target="http://developer.android.com/guide/appendix/g-app-intent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developer.android.com/guide/appendix/g-app-intent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developer.android.com/guide/appendix/g-app-intent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hyperlink" Target="http://developer.android.com/reference/android/provider/Setting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hyperlink" Target="http://developer.android.com/reference/android/provider/Setting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package" Target="../embeddings/Microsoft_Word_Document.docx"/></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hyperlink" Target="http://electronics.howstuffworks.com/gadgets/travel/gps.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hyperlink" Target="http://electronics.howstuffworks.com/gadgets/travel/gps.htm" TargetMode="Externa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electronics.howstuffworks.com/gadgets/travel/gps2.htm"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electronics.howstuffworks.com/gadgets/travel/gps.htm" TargetMode="Externa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hyperlink" Target="http://electronics.howstuffworks.com/gadgets/travel/gps2.htm"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electronics.howstuffworks.com/gadgets/travel/gps.ht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code.google.com/android/reference/android/content/Intent.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hyperlink" Target="http://electronics.howstuffworks.com/gadgets/travel/gps2.htm"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electronics.howstuffworks.com/gadgets/travel/gps.ht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hyperlink" Target="http://searchengineland.com/cell-phone-triangulation-accuracy-is-all-over-the-map-1479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gizmodo.com/5152146/" TargetMode="External"/><Relationship Id="rId4" Type="http://schemas.openxmlformats.org/officeDocument/2006/relationships/image" Target="../media/image67.jpeg"/></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developer.android.com/reference/android/location/Location.html#FORMAT_DEGREE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developer.android.com/reference/android/location/Location.html#FORMAT_SECONDS" TargetMode="External"/><Relationship Id="rId4" Type="http://schemas.openxmlformats.org/officeDocument/2006/relationships/hyperlink" Target="http://developer.android.com/reference/android/location/Location.html#FORMAT_MINUTES"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70C0"/>
                </a:solidFill>
              </a:rPr>
              <a:t>Android </a:t>
            </a:r>
            <a:br>
              <a:rPr lang="en-US" dirty="0" smtClean="0">
                <a:solidFill>
                  <a:srgbClr val="0070C0"/>
                </a:solidFill>
              </a:rPr>
            </a:br>
            <a:r>
              <a:rPr lang="en-US" dirty="0" smtClean="0">
                <a:solidFill>
                  <a:srgbClr val="0070C0"/>
                </a:solidFill>
              </a:rPr>
              <a:t>Intents</a:t>
            </a:r>
            <a:br>
              <a:rPr lang="en-US"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1447800" y="3733800"/>
            <a:ext cx="6400800" cy="1752600"/>
          </a:xfrm>
        </p:spPr>
        <p:txBody>
          <a:bodyPr>
            <a:normAutofit/>
          </a:bodyPr>
          <a:lstStyle/>
          <a:p>
            <a:endParaRPr lang="en-US" sz="2000" dirty="0" smtClean="0"/>
          </a:p>
          <a:p>
            <a:endParaRPr lang="en-US" sz="2000" dirty="0"/>
          </a:p>
          <a:p>
            <a:pPr algn="l"/>
            <a:r>
              <a:rPr lang="en-US" sz="1200" dirty="0" smtClean="0"/>
              <a:t>Notes are based on: </a:t>
            </a:r>
          </a:p>
          <a:p>
            <a:pPr lvl="1" algn="l"/>
            <a:r>
              <a:rPr lang="en-US" sz="1050" dirty="0" smtClean="0"/>
              <a:t>Android Developers </a:t>
            </a:r>
          </a:p>
          <a:p>
            <a:pPr lvl="1" algn="l"/>
            <a:r>
              <a:rPr lang="en-US" sz="1050" dirty="0" smtClean="0"/>
              <a:t>http://developer.android.com/index.html</a:t>
            </a:r>
            <a:endParaRPr lang="en-US" sz="1050" dirty="0"/>
          </a:p>
        </p:txBody>
      </p:sp>
      <p:pic>
        <p:nvPicPr>
          <p:cNvPr id="1030" name="Picture 6"/>
          <p:cNvPicPr>
            <a:picLocks noChangeAspect="1" noChangeArrowheads="1"/>
          </p:cNvPicPr>
          <p:nvPr/>
        </p:nvPicPr>
        <p:blipFill>
          <a:blip r:embed="rId2" cstate="print"/>
          <a:srcRect/>
          <a:stretch>
            <a:fillRect/>
          </a:stretch>
        </p:blipFill>
        <p:spPr bwMode="auto">
          <a:xfrm>
            <a:off x="1" y="0"/>
            <a:ext cx="860627" cy="2924175"/>
          </a:xfrm>
          <a:prstGeom prst="rect">
            <a:avLst/>
          </a:prstGeom>
          <a:noFill/>
          <a:ln w="9525">
            <a:noFill/>
            <a:miter lim="800000"/>
            <a:headEnd/>
            <a:tailEnd/>
          </a:ln>
        </p:spPr>
      </p:pic>
      <p:pic>
        <p:nvPicPr>
          <p:cNvPr id="9" name="Picture 6"/>
          <p:cNvPicPr>
            <a:picLocks noChangeAspect="1" noChangeArrowheads="1"/>
          </p:cNvPicPr>
          <p:nvPr/>
        </p:nvPicPr>
        <p:blipFill>
          <a:blip r:embed="rId2" cstate="print"/>
          <a:srcRect/>
          <a:stretch>
            <a:fillRect/>
          </a:stretch>
        </p:blipFill>
        <p:spPr bwMode="auto">
          <a:xfrm>
            <a:off x="0" y="2667000"/>
            <a:ext cx="860627" cy="2924175"/>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0" y="5562600"/>
            <a:ext cx="1727200" cy="1295400"/>
          </a:xfrm>
          <a:prstGeom prst="rect">
            <a:avLst/>
          </a:prstGeom>
          <a:noFill/>
          <a:ln w="9525">
            <a:noFill/>
            <a:miter lim="800000"/>
            <a:headEnd/>
            <a:tailEnd/>
          </a:ln>
        </p:spPr>
      </p:pic>
      <p:sp>
        <p:nvSpPr>
          <p:cNvPr id="8" name="TextBox 7"/>
          <p:cNvSpPr txBox="1"/>
          <p:nvPr/>
        </p:nvSpPr>
        <p:spPr>
          <a:xfrm>
            <a:off x="6629400" y="228600"/>
            <a:ext cx="2209800" cy="1015663"/>
          </a:xfrm>
          <a:prstGeom prst="rect">
            <a:avLst/>
          </a:prstGeom>
          <a:noFill/>
        </p:spPr>
        <p:txBody>
          <a:bodyPr wrap="square" rtlCol="0">
            <a:spAutoFit/>
          </a:bodyPr>
          <a:lstStyle/>
          <a:p>
            <a:pPr algn="r"/>
            <a:r>
              <a:rPr lang="en-US" sz="6000" i="1" dirty="0" smtClean="0">
                <a:solidFill>
                  <a:srgbClr val="0070C0"/>
                </a:solidFill>
                <a:latin typeface="Bookman Old Style" pitchFamily="18" charset="0"/>
              </a:rPr>
              <a:t>12</a:t>
            </a:r>
            <a:endParaRPr lang="en-US" sz="6000" i="1" dirty="0">
              <a:solidFill>
                <a:srgbClr val="0070C0"/>
              </a:solidFill>
              <a:latin typeface="Bookman Old Style"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3810000"/>
            <a:ext cx="8763000" cy="25908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10</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5324535"/>
          </a:xfrm>
          <a:prstGeom prst="rect">
            <a:avLst/>
          </a:prstGeom>
          <a:noFill/>
        </p:spPr>
        <p:txBody>
          <a:bodyPr wrap="square" rtlCol="0">
            <a:spAutoFit/>
          </a:bodyPr>
          <a:lstStyle/>
          <a:p>
            <a:r>
              <a:rPr lang="en-US" sz="1000" dirty="0" smtClean="0"/>
              <a:t>Taken from:  </a:t>
            </a:r>
            <a:r>
              <a:rPr lang="en-US" sz="1000" u="sng" dirty="0" smtClean="0">
                <a:hlinkClick r:id="rId3"/>
              </a:rPr>
              <a:t>http://code.google.com/android/reference/android/content/Intent.html</a:t>
            </a:r>
            <a:endParaRPr lang="en-US" sz="1000" dirty="0" smtClean="0"/>
          </a:p>
          <a:p>
            <a:endParaRPr lang="en-US" dirty="0" smtClean="0"/>
          </a:p>
          <a:p>
            <a:r>
              <a:rPr lang="en-US" sz="2400" b="1" dirty="0" smtClean="0">
                <a:solidFill>
                  <a:srgbClr val="0070C0"/>
                </a:solidFill>
              </a:rPr>
              <a:t>Intents - Secondary Attributes</a:t>
            </a:r>
            <a:br>
              <a:rPr lang="en-US" sz="2400" b="1" dirty="0" smtClean="0">
                <a:solidFill>
                  <a:srgbClr val="0070C0"/>
                </a:solidFill>
              </a:rPr>
            </a:br>
            <a:r>
              <a:rPr lang="en-US" dirty="0" smtClean="0"/>
              <a:t>In addition to the primary</a:t>
            </a:r>
            <a:r>
              <a:rPr lang="en-US" i="1" dirty="0" smtClean="0"/>
              <a:t> action/data </a:t>
            </a:r>
            <a:r>
              <a:rPr lang="en-US" dirty="0" smtClean="0"/>
              <a:t>attributes, there are a </a:t>
            </a:r>
          </a:p>
          <a:p>
            <a:r>
              <a:rPr lang="en-US" dirty="0" smtClean="0"/>
              <a:t>number of </a:t>
            </a:r>
            <a:r>
              <a:rPr lang="en-US" b="1" i="1" dirty="0" smtClean="0">
                <a:solidFill>
                  <a:srgbClr val="C00000"/>
                </a:solidFill>
              </a:rPr>
              <a:t>secondary attributes </a:t>
            </a:r>
            <a:r>
              <a:rPr lang="en-US" dirty="0" smtClean="0"/>
              <a:t>that you can also include </a:t>
            </a:r>
          </a:p>
          <a:p>
            <a:r>
              <a:rPr lang="en-US" dirty="0" smtClean="0"/>
              <a:t>with an intent, such as:</a:t>
            </a:r>
          </a:p>
          <a:p>
            <a:pPr marL="800100" lvl="1" indent="-342900">
              <a:buFontTx/>
              <a:buAutoNum type="arabicPeriod"/>
            </a:pPr>
            <a:r>
              <a:rPr lang="en-US" dirty="0" smtClean="0"/>
              <a:t>Category		2.  Components</a:t>
            </a:r>
          </a:p>
          <a:p>
            <a:pPr marL="800100" lvl="1" indent="-342900"/>
            <a:r>
              <a:rPr lang="en-US" dirty="0" smtClean="0"/>
              <a:t>3.    Type		4.  Extras</a:t>
            </a:r>
          </a:p>
          <a:p>
            <a:pPr marL="342900" indent="-342900"/>
            <a:endParaRPr lang="en-US" dirty="0" smtClean="0"/>
          </a:p>
          <a:p>
            <a:pPr marL="342900" indent="-342900"/>
            <a:endParaRPr lang="en-US" b="1" dirty="0" smtClean="0"/>
          </a:p>
          <a:p>
            <a:pPr marL="342900" indent="-342900"/>
            <a:r>
              <a:rPr lang="en-US" b="1" dirty="0" smtClean="0"/>
              <a:t>Example: </a:t>
            </a:r>
            <a:r>
              <a:rPr lang="en-US" dirty="0" smtClean="0"/>
              <a:t>Doing a Google search looking for golf clubs</a:t>
            </a:r>
            <a:endParaRPr lang="en-US" b="1" dirty="0" smtClean="0"/>
          </a:p>
          <a:p>
            <a:pPr marL="342900" indent="-342900"/>
            <a:endParaRPr lang="en-US" b="1" dirty="0" smtClean="0"/>
          </a:p>
          <a:p>
            <a:r>
              <a:rPr lang="en-US" sz="1600" b="1" dirty="0" smtClean="0">
                <a:latin typeface="Courier New" pitchFamily="49" charset="0"/>
                <a:cs typeface="Courier New" pitchFamily="49" charset="0"/>
              </a:rPr>
              <a:t>Intent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intent</a:t>
            </a:r>
            <a:r>
              <a:rPr lang="en-US" sz="1600" dirty="0" smtClean="0">
                <a:latin typeface="Courier New" pitchFamily="49" charset="0"/>
                <a:cs typeface="Courier New" pitchFamily="49" charset="0"/>
              </a:rPr>
              <a:t> = new </a:t>
            </a:r>
            <a:r>
              <a:rPr lang="en-US" sz="1600" b="1" dirty="0" smtClean="0">
                <a:latin typeface="Courier New" pitchFamily="49" charset="0"/>
                <a:cs typeface="Courier New" pitchFamily="49" charset="0"/>
              </a:rPr>
              <a:t>Intent</a:t>
            </a:r>
            <a:r>
              <a:rPr lang="en-US" sz="1600"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Intent.ACTION_WEB_SEARCH</a:t>
            </a:r>
            <a:r>
              <a:rPr lang="en-US" sz="1600" dirty="0" smtClean="0">
                <a:latin typeface="Courier New" pitchFamily="49" charset="0"/>
                <a:cs typeface="Courier New" pitchFamily="49" charset="0"/>
              </a:rPr>
              <a:t> );</a:t>
            </a:r>
          </a:p>
          <a:p>
            <a:endParaRPr lang="en-US" sz="1600" dirty="0" smtClean="0">
              <a:latin typeface="Courier New" pitchFamily="49" charset="0"/>
              <a:cs typeface="Courier New" pitchFamily="49" charset="0"/>
            </a:endParaRPr>
          </a:p>
          <a:p>
            <a:r>
              <a:rPr lang="en-US" sz="1600" dirty="0" err="1" smtClean="0">
                <a:latin typeface="Courier New" pitchFamily="49" charset="0"/>
                <a:cs typeface="Courier New" pitchFamily="49" charset="0"/>
              </a:rPr>
              <a:t>intent.</a:t>
            </a:r>
            <a:r>
              <a:rPr lang="en-US" sz="1600" b="1" dirty="0" err="1" smtClean="0">
                <a:latin typeface="Courier New" pitchFamily="49" charset="0"/>
                <a:cs typeface="Courier New" pitchFamily="49" charset="0"/>
              </a:rPr>
              <a:t>putExtra</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SearchManager.QUERY</a:t>
            </a:r>
            <a:r>
              <a:rPr lang="en-US" sz="1600"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"straight hitting golf clubs");</a:t>
            </a:r>
          </a:p>
          <a:p>
            <a:endParaRPr lang="en-US" sz="1600" dirty="0" smtClean="0">
              <a:latin typeface="Courier New" pitchFamily="49" charset="0"/>
              <a:cs typeface="Courier New" pitchFamily="49" charset="0"/>
            </a:endParaRPr>
          </a:p>
          <a:p>
            <a:r>
              <a:rPr lang="en-US" sz="1600" b="1" dirty="0" err="1" smtClean="0">
                <a:latin typeface="Courier New" pitchFamily="49" charset="0"/>
                <a:cs typeface="Courier New" pitchFamily="49" charset="0"/>
              </a:rPr>
              <a:t>startActivity</a:t>
            </a:r>
            <a:r>
              <a:rPr lang="en-US" sz="1600" dirty="0" smtClean="0">
                <a:latin typeface="Courier New" pitchFamily="49" charset="0"/>
                <a:cs typeface="Courier New" pitchFamily="49" charset="0"/>
              </a:rPr>
              <a:t>(intent);</a:t>
            </a:r>
          </a:p>
          <a:p>
            <a:endParaRPr lang="en-US" dirty="0" smtClean="0"/>
          </a:p>
        </p:txBody>
      </p:sp>
      <p:cxnSp>
        <p:nvCxnSpPr>
          <p:cNvPr id="11" name="Straight Connector 10"/>
          <p:cNvCxnSpPr/>
          <p:nvPr/>
        </p:nvCxnSpPr>
        <p:spPr>
          <a:xfrm>
            <a:off x="152400" y="4362992"/>
            <a:ext cx="8763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evice.png"/>
          <p:cNvPicPr>
            <a:picLocks noChangeAspect="1"/>
          </p:cNvPicPr>
          <p:nvPr/>
        </p:nvPicPr>
        <p:blipFill>
          <a:blip r:embed="rId4" cstate="print"/>
          <a:stretch>
            <a:fillRect/>
          </a:stretch>
        </p:blipFill>
        <p:spPr>
          <a:xfrm>
            <a:off x="6553200" y="533400"/>
            <a:ext cx="2438400" cy="3657600"/>
          </a:xfrm>
          <a:prstGeom prst="rect">
            <a:avLst/>
          </a:prstGeom>
          <a:ln w="3175">
            <a:solidFill>
              <a:schemeClr val="bg1">
                <a:lumMod val="65000"/>
              </a:schemeClr>
            </a:solidFill>
          </a:ln>
        </p:spPr>
      </p:pic>
      <p:sp>
        <p:nvSpPr>
          <p:cNvPr id="13" name="TextBox 12"/>
          <p:cNvSpPr txBox="1"/>
          <p:nvPr/>
        </p:nvSpPr>
        <p:spPr>
          <a:xfrm>
            <a:off x="304800" y="6477000"/>
            <a:ext cx="6553200" cy="261610"/>
          </a:xfrm>
          <a:prstGeom prst="rect">
            <a:avLst/>
          </a:prstGeom>
          <a:noFill/>
        </p:spPr>
        <p:txBody>
          <a:bodyPr wrap="square" rtlCol="0">
            <a:spAutoFit/>
          </a:bodyPr>
          <a:lstStyle/>
          <a:p>
            <a:r>
              <a:rPr lang="en-US" sz="1100" i="1" dirty="0" smtClean="0"/>
              <a:t>Apparently the Google answer is ‘none’</a:t>
            </a:r>
            <a:endParaRPr lang="en-US" sz="1100" i="1" dirty="0"/>
          </a:p>
        </p:txBody>
      </p:sp>
      <p:sp>
        <p:nvSpPr>
          <p:cNvPr id="14" name="Line Callout 2 13"/>
          <p:cNvSpPr/>
          <p:nvPr/>
        </p:nvSpPr>
        <p:spPr>
          <a:xfrm>
            <a:off x="6477000" y="5715000"/>
            <a:ext cx="2133600" cy="381000"/>
          </a:xfrm>
          <a:prstGeom prst="borderCallout2">
            <a:avLst>
              <a:gd name="adj1" fmla="val 18750"/>
              <a:gd name="adj2" fmla="val -8333"/>
              <a:gd name="adj3" fmla="val 18750"/>
              <a:gd name="adj4" fmla="val -16667"/>
              <a:gd name="adj5" fmla="val -45215"/>
              <a:gd name="adj6" fmla="val -396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Secondary data</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181600"/>
          </a:xfrm>
          <a:prstGeom prst="rect">
            <a:avLst/>
          </a:prstGeom>
        </p:spPr>
        <p:txBody>
          <a:bodyPr>
            <a:noAutofit/>
          </a:bodyPr>
          <a:lstStyle/>
          <a:p>
            <a:r>
              <a:rPr lang="en-US" sz="2400" b="1" dirty="0" err="1" smtClean="0">
                <a:solidFill>
                  <a:srgbClr val="0070C0"/>
                </a:solidFill>
              </a:rPr>
              <a:t>LocationListener</a:t>
            </a:r>
            <a:r>
              <a:rPr lang="en-US" sz="2400" b="1" dirty="0" smtClean="0">
                <a:solidFill>
                  <a:srgbClr val="0070C0"/>
                </a:solidFill>
              </a:rPr>
              <a:t> Class</a:t>
            </a:r>
          </a:p>
          <a:p>
            <a:endParaRPr lang="en-US" sz="2400" dirty="0" smtClean="0"/>
          </a:p>
          <a:p>
            <a:r>
              <a:rPr lang="en-US" sz="2000" dirty="0" smtClean="0"/>
              <a:t>Used for receiving notifications from the </a:t>
            </a:r>
            <a:r>
              <a:rPr lang="en-US" sz="2000" b="1" dirty="0" err="1" smtClean="0"/>
              <a:t>LocationManager</a:t>
            </a:r>
            <a:r>
              <a:rPr lang="en-US" sz="2000" dirty="0" smtClean="0"/>
              <a:t> when </a:t>
            </a:r>
            <a:r>
              <a:rPr lang="en-US" sz="2000" dirty="0" smtClean="0">
                <a:solidFill>
                  <a:srgbClr val="C00000"/>
                </a:solidFill>
              </a:rPr>
              <a:t>the </a:t>
            </a:r>
            <a:r>
              <a:rPr lang="en-US" sz="2000" i="1" dirty="0" smtClean="0">
                <a:solidFill>
                  <a:srgbClr val="C00000"/>
                </a:solidFill>
              </a:rPr>
              <a:t>location</a:t>
            </a:r>
            <a:r>
              <a:rPr lang="en-US" sz="2000" dirty="0" smtClean="0">
                <a:solidFill>
                  <a:srgbClr val="C00000"/>
                </a:solidFill>
              </a:rPr>
              <a:t> </a:t>
            </a:r>
            <a:r>
              <a:rPr lang="en-US" sz="2000" i="1" dirty="0" smtClean="0">
                <a:solidFill>
                  <a:srgbClr val="C00000"/>
                </a:solidFill>
              </a:rPr>
              <a:t>has changed</a:t>
            </a:r>
            <a:r>
              <a:rPr lang="en-US" sz="2000" dirty="0" smtClean="0">
                <a:solidFill>
                  <a:srgbClr val="C00000"/>
                </a:solidFill>
              </a:rPr>
              <a:t>. </a:t>
            </a:r>
          </a:p>
          <a:p>
            <a:endParaRPr lang="en-US" sz="2000" dirty="0" smtClean="0"/>
          </a:p>
          <a:p>
            <a:r>
              <a:rPr lang="en-US" sz="2000" dirty="0" smtClean="0"/>
              <a:t>These methods are called if the </a:t>
            </a:r>
            <a:r>
              <a:rPr lang="en-US" sz="2000" b="1" dirty="0" err="1" smtClean="0"/>
              <a:t>LocationListener</a:t>
            </a:r>
            <a:r>
              <a:rPr lang="en-US" sz="2000" dirty="0" smtClean="0"/>
              <a:t> has been </a:t>
            </a:r>
            <a:r>
              <a:rPr lang="en-US" sz="2000" i="1" dirty="0" smtClean="0">
                <a:solidFill>
                  <a:srgbClr val="C00000"/>
                </a:solidFill>
              </a:rPr>
              <a:t>registered</a:t>
            </a:r>
            <a:r>
              <a:rPr lang="en-US" sz="2000" dirty="0" smtClean="0"/>
              <a:t> with the location manager service using the method:</a:t>
            </a:r>
          </a:p>
          <a:p>
            <a:endParaRPr lang="en-US" sz="2000" dirty="0" smtClean="0">
              <a:solidFill>
                <a:srgbClr val="0070C0"/>
              </a:solidFill>
            </a:endParaRPr>
          </a:p>
          <a:p>
            <a:r>
              <a:rPr lang="en-US" sz="2000" b="1" dirty="0" err="1" smtClean="0">
                <a:solidFill>
                  <a:srgbClr val="0070C0"/>
                </a:solidFill>
              </a:rPr>
              <a:t>requestLocationUpdates</a:t>
            </a:r>
            <a:r>
              <a:rPr lang="en-US" sz="2000" dirty="0" smtClean="0">
                <a:solidFill>
                  <a:srgbClr val="0070C0"/>
                </a:solidFill>
              </a:rPr>
              <a:t> (Provider, </a:t>
            </a:r>
            <a:r>
              <a:rPr lang="en-US" sz="2000" dirty="0" err="1" smtClean="0">
                <a:solidFill>
                  <a:srgbClr val="0070C0"/>
                </a:solidFill>
              </a:rPr>
              <a:t>minTime</a:t>
            </a:r>
            <a:r>
              <a:rPr lang="en-US" sz="2000" dirty="0" smtClean="0">
                <a:solidFill>
                  <a:srgbClr val="0070C0"/>
                </a:solidFill>
              </a:rPr>
              <a:t>, </a:t>
            </a:r>
            <a:r>
              <a:rPr lang="en-US" sz="2000" dirty="0" err="1" smtClean="0">
                <a:solidFill>
                  <a:srgbClr val="0070C0"/>
                </a:solidFill>
              </a:rPr>
              <a:t>minDistance</a:t>
            </a:r>
            <a:r>
              <a:rPr lang="en-US" sz="2000" dirty="0" smtClean="0">
                <a:solidFill>
                  <a:srgbClr val="0070C0"/>
                </a:solidFill>
              </a:rPr>
              <a:t>, </a:t>
            </a:r>
            <a:r>
              <a:rPr lang="en-US" sz="2000" dirty="0" err="1" smtClean="0">
                <a:solidFill>
                  <a:srgbClr val="0070C0"/>
                </a:solidFill>
              </a:rPr>
              <a:t>LocationListener</a:t>
            </a:r>
            <a:r>
              <a:rPr lang="en-US" sz="2000" dirty="0" smtClean="0">
                <a:solidFill>
                  <a:srgbClr val="0070C0"/>
                </a:solidFill>
              </a:rPr>
              <a:t>) </a:t>
            </a:r>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spTree>
    <p:extLst>
      <p:ext uri="{BB962C8B-B14F-4D97-AF65-F5344CB8AC3E}">
        <p14:creationId xmlns:p14="http://schemas.microsoft.com/office/powerpoint/2010/main" val="42611803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
          </a:xfrm>
          <a:prstGeom prst="rect">
            <a:avLst/>
          </a:prstGeom>
        </p:spPr>
        <p:txBody>
          <a:bodyPr>
            <a:noAutofit/>
          </a:bodyPr>
          <a:lstStyle/>
          <a:p>
            <a:r>
              <a:rPr lang="en-US" sz="2400" b="1" dirty="0" err="1" smtClean="0">
                <a:solidFill>
                  <a:srgbClr val="0070C0"/>
                </a:solidFill>
              </a:rPr>
              <a:t>LocationListener</a:t>
            </a:r>
            <a:r>
              <a:rPr lang="en-US" sz="2400" b="1" dirty="0" smtClean="0">
                <a:solidFill>
                  <a:srgbClr val="0070C0"/>
                </a:solidFill>
              </a:rPr>
              <a:t> Class – Useful Methods</a:t>
            </a:r>
          </a:p>
          <a:p>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9" name="Table 8"/>
          <p:cNvGraphicFramePr>
            <a:graphicFrameLocks noGrp="1"/>
          </p:cNvGraphicFramePr>
          <p:nvPr/>
        </p:nvGraphicFramePr>
        <p:xfrm>
          <a:off x="381000" y="1752600"/>
          <a:ext cx="7848600" cy="4064000"/>
        </p:xfrm>
        <a:graphic>
          <a:graphicData uri="http://schemas.openxmlformats.org/drawingml/2006/table">
            <a:tbl>
              <a:tblPr/>
              <a:tblGrid>
                <a:gridCol w="1219200">
                  <a:extLst>
                    <a:ext uri="{9D8B030D-6E8A-4147-A177-3AD203B41FA5}">
                      <a16:colId xmlns:a16="http://schemas.microsoft.com/office/drawing/2014/main" val="20000"/>
                    </a:ext>
                  </a:extLst>
                </a:gridCol>
                <a:gridCol w="6629400">
                  <a:extLst>
                    <a:ext uri="{9D8B030D-6E8A-4147-A177-3AD203B41FA5}">
                      <a16:colId xmlns:a16="http://schemas.microsoft.com/office/drawing/2014/main" val="20001"/>
                    </a:ext>
                  </a:extLst>
                </a:gridCol>
              </a:tblGrid>
              <a:tr h="1016000">
                <a:tc>
                  <a:txBody>
                    <a:bodyPr/>
                    <a:lstStyle/>
                    <a:p>
                      <a:pPr marL="0" marR="0" algn="r">
                        <a:lnSpc>
                          <a:spcPct val="115000"/>
                        </a:lnSpc>
                        <a:spcBef>
                          <a:spcPts val="600"/>
                        </a:spcBef>
                        <a:spcAft>
                          <a:spcPts val="1200"/>
                        </a:spcAft>
                      </a:pPr>
                      <a:r>
                        <a:rPr lang="en-US" sz="1400">
                          <a:solidFill>
                            <a:srgbClr val="333333"/>
                          </a:solidFill>
                          <a:latin typeface="Arial"/>
                          <a:ea typeface="Times New Roman"/>
                          <a:cs typeface="Times New Roman"/>
                        </a:rPr>
                        <a:t>abstract void </a:t>
                      </a:r>
                      <a:endParaRPr lang="en-US" sz="160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400" dirty="0" err="1" smtClean="0">
                          <a:solidFill>
                            <a:srgbClr val="006699"/>
                          </a:solidFill>
                          <a:latin typeface="Arial"/>
                          <a:ea typeface="Times New Roman"/>
                          <a:cs typeface="Times New Roman"/>
                        </a:rPr>
                        <a:t>onLocationChanged</a:t>
                      </a:r>
                      <a:r>
                        <a:rPr lang="en-US" sz="1400" dirty="0" smtClean="0">
                          <a:solidFill>
                            <a:srgbClr val="006699"/>
                          </a:solidFill>
                          <a:latin typeface="Arial"/>
                          <a:ea typeface="Times New Roman"/>
                          <a:cs typeface="Times New Roman"/>
                        </a:rPr>
                        <a:t> </a:t>
                      </a:r>
                      <a:r>
                        <a:rPr lang="en-US" sz="1400" dirty="0" smtClean="0">
                          <a:solidFill>
                            <a:srgbClr val="333333"/>
                          </a:solidFill>
                          <a:latin typeface="Arial"/>
                          <a:ea typeface="Times New Roman"/>
                          <a:cs typeface="Times New Roman"/>
                        </a:rPr>
                        <a:t>(</a:t>
                      </a:r>
                      <a:r>
                        <a:rPr lang="en-US" sz="1400" dirty="0">
                          <a:solidFill>
                            <a:srgbClr val="006699"/>
                          </a:solidFill>
                          <a:latin typeface="Arial"/>
                          <a:ea typeface="Times New Roman"/>
                          <a:cs typeface="Times New Roman"/>
                        </a:rPr>
                        <a:t>Location</a:t>
                      </a:r>
                      <a:r>
                        <a:rPr lang="en-US" sz="1400" dirty="0">
                          <a:solidFill>
                            <a:srgbClr val="333333"/>
                          </a:solidFill>
                          <a:latin typeface="Arial"/>
                          <a:ea typeface="Times New Roman"/>
                          <a:cs typeface="Times New Roman"/>
                        </a:rPr>
                        <a:t> </a:t>
                      </a:r>
                      <a:r>
                        <a:rPr lang="en-US" sz="1400" dirty="0" err="1">
                          <a:solidFill>
                            <a:srgbClr val="333333"/>
                          </a:solidFill>
                          <a:latin typeface="Arial"/>
                          <a:ea typeface="Times New Roman"/>
                          <a:cs typeface="Times New Roman"/>
                        </a:rPr>
                        <a:t>location</a:t>
                      </a:r>
                      <a:r>
                        <a:rPr lang="en-US" sz="1400" dirty="0">
                          <a:solidFill>
                            <a:srgbClr val="333333"/>
                          </a:solidFill>
                          <a:latin typeface="Arial"/>
                          <a:ea typeface="Times New Roman"/>
                          <a:cs typeface="Times New Roman"/>
                        </a:rPr>
                        <a:t>) </a:t>
                      </a:r>
                      <a:endParaRPr lang="en-US" sz="1600" dirty="0">
                        <a:latin typeface="Calibri"/>
                        <a:ea typeface="Calibri"/>
                        <a:cs typeface="Times New Roman"/>
                      </a:endParaRPr>
                    </a:p>
                    <a:p>
                      <a:pPr marL="0" marR="0">
                        <a:lnSpc>
                          <a:spcPct val="115000"/>
                        </a:lnSpc>
                        <a:spcBef>
                          <a:spcPts val="600"/>
                        </a:spcBef>
                        <a:spcAft>
                          <a:spcPts val="1200"/>
                        </a:spcAft>
                      </a:pPr>
                      <a:r>
                        <a:rPr lang="en-US" sz="1400" dirty="0">
                          <a:solidFill>
                            <a:srgbClr val="333333"/>
                          </a:solidFill>
                          <a:latin typeface="Arial"/>
                          <a:ea typeface="Times New Roman"/>
                          <a:cs typeface="Times New Roman"/>
                        </a:rPr>
                        <a:t>Called when the location has changed.</a:t>
                      </a:r>
                      <a:endParaRPr lang="en-US" sz="1600" dirty="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r h="1016000">
                <a:tc>
                  <a:txBody>
                    <a:bodyPr/>
                    <a:lstStyle/>
                    <a:p>
                      <a:pPr marL="0" marR="0" algn="r">
                        <a:lnSpc>
                          <a:spcPct val="115000"/>
                        </a:lnSpc>
                        <a:spcBef>
                          <a:spcPts val="600"/>
                        </a:spcBef>
                        <a:spcAft>
                          <a:spcPts val="1200"/>
                        </a:spcAft>
                      </a:pPr>
                      <a:r>
                        <a:rPr lang="en-US" sz="1400">
                          <a:solidFill>
                            <a:srgbClr val="333333"/>
                          </a:solidFill>
                          <a:latin typeface="Arial"/>
                          <a:ea typeface="Times New Roman"/>
                          <a:cs typeface="Times New Roman"/>
                        </a:rPr>
                        <a:t>abstract void </a:t>
                      </a:r>
                      <a:endParaRPr lang="en-US" sz="160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400" dirty="0" err="1" smtClean="0">
                          <a:solidFill>
                            <a:srgbClr val="006699"/>
                          </a:solidFill>
                          <a:latin typeface="Arial"/>
                          <a:ea typeface="Times New Roman"/>
                          <a:cs typeface="Times New Roman"/>
                        </a:rPr>
                        <a:t>onProviderDisabled</a:t>
                      </a:r>
                      <a:r>
                        <a:rPr lang="en-US" sz="1400" dirty="0" smtClean="0">
                          <a:solidFill>
                            <a:srgbClr val="006699"/>
                          </a:solidFill>
                          <a:latin typeface="Arial"/>
                          <a:ea typeface="Times New Roman"/>
                          <a:cs typeface="Times New Roman"/>
                        </a:rPr>
                        <a:t> </a:t>
                      </a:r>
                      <a:r>
                        <a:rPr lang="en-US" sz="1400" dirty="0" smtClean="0">
                          <a:solidFill>
                            <a:srgbClr val="333333"/>
                          </a:solidFill>
                          <a:latin typeface="Arial"/>
                          <a:ea typeface="Times New Roman"/>
                          <a:cs typeface="Times New Roman"/>
                        </a:rPr>
                        <a:t>(</a:t>
                      </a:r>
                      <a:r>
                        <a:rPr lang="en-US" sz="1400" dirty="0">
                          <a:solidFill>
                            <a:srgbClr val="006699"/>
                          </a:solidFill>
                          <a:latin typeface="Arial"/>
                          <a:ea typeface="Times New Roman"/>
                          <a:cs typeface="Times New Roman"/>
                        </a:rPr>
                        <a:t>String</a:t>
                      </a:r>
                      <a:r>
                        <a:rPr lang="en-US" sz="1400" dirty="0">
                          <a:solidFill>
                            <a:srgbClr val="333333"/>
                          </a:solidFill>
                          <a:latin typeface="Arial"/>
                          <a:ea typeface="Times New Roman"/>
                          <a:cs typeface="Times New Roman"/>
                        </a:rPr>
                        <a:t> provider) </a:t>
                      </a:r>
                      <a:endParaRPr lang="en-US" sz="1600" dirty="0">
                        <a:latin typeface="Calibri"/>
                        <a:ea typeface="Calibri"/>
                        <a:cs typeface="Times New Roman"/>
                      </a:endParaRPr>
                    </a:p>
                    <a:p>
                      <a:pPr marL="0" marR="0">
                        <a:lnSpc>
                          <a:spcPct val="115000"/>
                        </a:lnSpc>
                        <a:spcBef>
                          <a:spcPts val="600"/>
                        </a:spcBef>
                        <a:spcAft>
                          <a:spcPts val="1200"/>
                        </a:spcAft>
                      </a:pPr>
                      <a:r>
                        <a:rPr lang="en-US" sz="1400" dirty="0">
                          <a:solidFill>
                            <a:srgbClr val="333333"/>
                          </a:solidFill>
                          <a:latin typeface="Arial"/>
                          <a:ea typeface="Times New Roman"/>
                          <a:cs typeface="Times New Roman"/>
                        </a:rPr>
                        <a:t>Called when the provider is disabled by the user.</a:t>
                      </a:r>
                      <a:endParaRPr lang="en-US" sz="1600" dirty="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16000">
                <a:tc>
                  <a:txBody>
                    <a:bodyPr/>
                    <a:lstStyle/>
                    <a:p>
                      <a:pPr marL="0" marR="0" algn="r">
                        <a:lnSpc>
                          <a:spcPct val="115000"/>
                        </a:lnSpc>
                        <a:spcBef>
                          <a:spcPts val="600"/>
                        </a:spcBef>
                        <a:spcAft>
                          <a:spcPts val="1200"/>
                        </a:spcAft>
                      </a:pPr>
                      <a:r>
                        <a:rPr lang="en-US" sz="1400">
                          <a:solidFill>
                            <a:srgbClr val="333333"/>
                          </a:solidFill>
                          <a:latin typeface="Arial"/>
                          <a:ea typeface="Times New Roman"/>
                          <a:cs typeface="Times New Roman"/>
                        </a:rPr>
                        <a:t>abstract void </a:t>
                      </a:r>
                      <a:endParaRPr lang="en-US" sz="160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400" dirty="0" err="1" smtClean="0">
                          <a:solidFill>
                            <a:srgbClr val="006699"/>
                          </a:solidFill>
                          <a:latin typeface="Arial"/>
                          <a:ea typeface="Times New Roman"/>
                          <a:cs typeface="Times New Roman"/>
                        </a:rPr>
                        <a:t>onProviderEnabled</a:t>
                      </a:r>
                      <a:r>
                        <a:rPr lang="en-US" sz="1400" dirty="0" smtClean="0">
                          <a:solidFill>
                            <a:srgbClr val="006699"/>
                          </a:solidFill>
                          <a:latin typeface="Arial"/>
                          <a:ea typeface="Times New Roman"/>
                          <a:cs typeface="Times New Roman"/>
                        </a:rPr>
                        <a:t> </a:t>
                      </a:r>
                      <a:r>
                        <a:rPr lang="en-US" sz="1400" dirty="0" smtClean="0">
                          <a:solidFill>
                            <a:srgbClr val="333333"/>
                          </a:solidFill>
                          <a:latin typeface="Arial"/>
                          <a:ea typeface="Times New Roman"/>
                          <a:cs typeface="Times New Roman"/>
                        </a:rPr>
                        <a:t>(</a:t>
                      </a:r>
                      <a:r>
                        <a:rPr lang="en-US" sz="1400" dirty="0">
                          <a:solidFill>
                            <a:srgbClr val="006699"/>
                          </a:solidFill>
                          <a:latin typeface="Arial"/>
                          <a:ea typeface="Times New Roman"/>
                          <a:cs typeface="Times New Roman"/>
                        </a:rPr>
                        <a:t>String</a:t>
                      </a:r>
                      <a:r>
                        <a:rPr lang="en-US" sz="1400" dirty="0">
                          <a:solidFill>
                            <a:srgbClr val="333333"/>
                          </a:solidFill>
                          <a:latin typeface="Arial"/>
                          <a:ea typeface="Times New Roman"/>
                          <a:cs typeface="Times New Roman"/>
                        </a:rPr>
                        <a:t> provider) </a:t>
                      </a:r>
                      <a:endParaRPr lang="en-US" sz="1600" dirty="0">
                        <a:latin typeface="Calibri"/>
                        <a:ea typeface="Calibri"/>
                        <a:cs typeface="Times New Roman"/>
                      </a:endParaRPr>
                    </a:p>
                    <a:p>
                      <a:pPr marL="0" marR="0">
                        <a:lnSpc>
                          <a:spcPct val="115000"/>
                        </a:lnSpc>
                        <a:spcBef>
                          <a:spcPts val="600"/>
                        </a:spcBef>
                        <a:spcAft>
                          <a:spcPts val="1200"/>
                        </a:spcAft>
                      </a:pPr>
                      <a:r>
                        <a:rPr lang="en-US" sz="1400" dirty="0">
                          <a:solidFill>
                            <a:srgbClr val="333333"/>
                          </a:solidFill>
                          <a:latin typeface="Arial"/>
                          <a:ea typeface="Times New Roman"/>
                          <a:cs typeface="Times New Roman"/>
                        </a:rPr>
                        <a:t>Called when the provider is enabled by the user.</a:t>
                      </a:r>
                      <a:endParaRPr lang="en-US" sz="1600" dirty="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2"/>
                  </a:ext>
                </a:extLst>
              </a:tr>
              <a:tr h="1016000">
                <a:tc>
                  <a:txBody>
                    <a:bodyPr/>
                    <a:lstStyle/>
                    <a:p>
                      <a:pPr marL="0" marR="0" algn="r">
                        <a:lnSpc>
                          <a:spcPct val="115000"/>
                        </a:lnSpc>
                        <a:spcBef>
                          <a:spcPts val="600"/>
                        </a:spcBef>
                        <a:spcAft>
                          <a:spcPts val="1200"/>
                        </a:spcAft>
                      </a:pPr>
                      <a:r>
                        <a:rPr lang="en-US" sz="1400">
                          <a:solidFill>
                            <a:srgbClr val="333333"/>
                          </a:solidFill>
                          <a:latin typeface="Arial"/>
                          <a:ea typeface="Times New Roman"/>
                          <a:cs typeface="Times New Roman"/>
                        </a:rPr>
                        <a:t>abstract void </a:t>
                      </a:r>
                      <a:endParaRPr lang="en-US" sz="160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400" dirty="0" err="1" smtClean="0">
                          <a:solidFill>
                            <a:srgbClr val="006699"/>
                          </a:solidFill>
                          <a:latin typeface="Arial"/>
                          <a:ea typeface="Times New Roman"/>
                          <a:cs typeface="Times New Roman"/>
                        </a:rPr>
                        <a:t>onStatusChanged</a:t>
                      </a:r>
                      <a:r>
                        <a:rPr lang="en-US" sz="1400" dirty="0" smtClean="0">
                          <a:solidFill>
                            <a:srgbClr val="006699"/>
                          </a:solidFill>
                          <a:latin typeface="Arial"/>
                          <a:ea typeface="Times New Roman"/>
                          <a:cs typeface="Times New Roman"/>
                        </a:rPr>
                        <a:t> </a:t>
                      </a:r>
                      <a:r>
                        <a:rPr lang="en-US" sz="1400" dirty="0" smtClean="0">
                          <a:solidFill>
                            <a:srgbClr val="333333"/>
                          </a:solidFill>
                          <a:latin typeface="Arial"/>
                          <a:ea typeface="Times New Roman"/>
                          <a:cs typeface="Times New Roman"/>
                        </a:rPr>
                        <a:t>(</a:t>
                      </a:r>
                      <a:r>
                        <a:rPr lang="en-US" sz="1400" dirty="0">
                          <a:solidFill>
                            <a:srgbClr val="006699"/>
                          </a:solidFill>
                          <a:latin typeface="Arial"/>
                          <a:ea typeface="Times New Roman"/>
                          <a:cs typeface="Times New Roman"/>
                        </a:rPr>
                        <a:t>String</a:t>
                      </a:r>
                      <a:r>
                        <a:rPr lang="en-US" sz="1400" dirty="0">
                          <a:solidFill>
                            <a:srgbClr val="333333"/>
                          </a:solidFill>
                          <a:latin typeface="Arial"/>
                          <a:ea typeface="Times New Roman"/>
                          <a:cs typeface="Times New Roman"/>
                        </a:rPr>
                        <a:t> provider, </a:t>
                      </a:r>
                      <a:r>
                        <a:rPr lang="en-US" sz="1400" dirty="0" err="1">
                          <a:solidFill>
                            <a:srgbClr val="333333"/>
                          </a:solidFill>
                          <a:latin typeface="Arial"/>
                          <a:ea typeface="Times New Roman"/>
                          <a:cs typeface="Times New Roman"/>
                        </a:rPr>
                        <a:t>int</a:t>
                      </a:r>
                      <a:r>
                        <a:rPr lang="en-US" sz="1400" dirty="0">
                          <a:solidFill>
                            <a:srgbClr val="333333"/>
                          </a:solidFill>
                          <a:latin typeface="Arial"/>
                          <a:ea typeface="Times New Roman"/>
                          <a:cs typeface="Times New Roman"/>
                        </a:rPr>
                        <a:t> status, </a:t>
                      </a:r>
                      <a:r>
                        <a:rPr lang="en-US" sz="1400" dirty="0">
                          <a:solidFill>
                            <a:srgbClr val="006699"/>
                          </a:solidFill>
                          <a:latin typeface="Arial"/>
                          <a:ea typeface="Times New Roman"/>
                          <a:cs typeface="Times New Roman"/>
                        </a:rPr>
                        <a:t>Bundle</a:t>
                      </a:r>
                      <a:r>
                        <a:rPr lang="en-US" sz="1400" dirty="0">
                          <a:solidFill>
                            <a:srgbClr val="333333"/>
                          </a:solidFill>
                          <a:latin typeface="Arial"/>
                          <a:ea typeface="Times New Roman"/>
                          <a:cs typeface="Times New Roman"/>
                        </a:rPr>
                        <a:t> extras) </a:t>
                      </a:r>
                      <a:endParaRPr lang="en-US" sz="1600" dirty="0">
                        <a:latin typeface="Calibri"/>
                        <a:ea typeface="Calibri"/>
                        <a:cs typeface="Times New Roman"/>
                      </a:endParaRPr>
                    </a:p>
                    <a:p>
                      <a:pPr marL="0" marR="0">
                        <a:lnSpc>
                          <a:spcPct val="115000"/>
                        </a:lnSpc>
                        <a:spcBef>
                          <a:spcPts val="600"/>
                        </a:spcBef>
                        <a:spcAft>
                          <a:spcPts val="1200"/>
                        </a:spcAft>
                      </a:pPr>
                      <a:r>
                        <a:rPr lang="en-US" sz="1400" dirty="0">
                          <a:solidFill>
                            <a:srgbClr val="333333"/>
                          </a:solidFill>
                          <a:latin typeface="Arial"/>
                          <a:ea typeface="Times New Roman"/>
                          <a:cs typeface="Times New Roman"/>
                        </a:rPr>
                        <a:t>Called when the provider status changes.</a:t>
                      </a:r>
                      <a:endParaRPr lang="en-US" sz="1600" dirty="0">
                        <a:latin typeface="Calibri"/>
                        <a:ea typeface="Calibri"/>
                        <a:cs typeface="Times New Roman"/>
                      </a:endParaRPr>
                    </a:p>
                  </a:txBody>
                  <a:tcPr marL="50528" marR="50528" marT="25264" marB="2526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12400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457200" y="1981200"/>
          <a:ext cx="8305800" cy="4776843"/>
        </p:xfrm>
        <a:graphic>
          <a:graphicData uri="http://schemas.openxmlformats.org/drawingml/2006/table">
            <a:tbl>
              <a:tblPr/>
              <a:tblGrid>
                <a:gridCol w="1474269">
                  <a:extLst>
                    <a:ext uri="{9D8B030D-6E8A-4147-A177-3AD203B41FA5}">
                      <a16:colId xmlns:a16="http://schemas.microsoft.com/office/drawing/2014/main" val="20000"/>
                    </a:ext>
                  </a:extLst>
                </a:gridCol>
                <a:gridCol w="6831531">
                  <a:extLst>
                    <a:ext uri="{9D8B030D-6E8A-4147-A177-3AD203B41FA5}">
                      <a16:colId xmlns:a16="http://schemas.microsoft.com/office/drawing/2014/main" val="20001"/>
                    </a:ext>
                  </a:extLst>
                </a:gridCol>
              </a:tblGrid>
              <a:tr h="0">
                <a:tc gridSpan="2">
                  <a:txBody>
                    <a:bodyPr/>
                    <a:lstStyle/>
                    <a:p>
                      <a:pPr marL="0" marR="0">
                        <a:lnSpc>
                          <a:spcPct val="115000"/>
                        </a:lnSpc>
                        <a:spcBef>
                          <a:spcPts val="600"/>
                        </a:spcBef>
                        <a:spcAft>
                          <a:spcPts val="1200"/>
                        </a:spcAft>
                      </a:pPr>
                      <a:r>
                        <a:rPr lang="en-US" sz="1000" b="1" dirty="0">
                          <a:solidFill>
                            <a:srgbClr val="333333"/>
                          </a:solidFill>
                          <a:latin typeface="Arial"/>
                          <a:ea typeface="Times New Roman"/>
                          <a:cs typeface="Times New Roman"/>
                        </a:rPr>
                        <a:t>Public Methods</a:t>
                      </a:r>
                      <a:endParaRPr lang="en-US" sz="105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hMerge="1">
                  <a:txBody>
                    <a:bodyPr/>
                    <a:lstStyle/>
                    <a:p>
                      <a:endParaRPr lang="en-US"/>
                    </a:p>
                  </a:txBody>
                  <a:tcPr/>
                </a:tc>
                <a:extLst>
                  <a:ext uri="{0D108BD9-81ED-4DB2-BD59-A6C34878D82A}">
                    <a16:rowId xmlns:a16="http://schemas.microsoft.com/office/drawing/2014/main" val="10000"/>
                  </a:ext>
                </a:extLst>
              </a:tr>
              <a:tr h="328699">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int</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2"/>
                        </a:rPr>
                        <a:t>getAccuracy</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a constant describing horizontal accuracy of this provider.</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1"/>
                  </a:ext>
                </a:extLst>
              </a:tr>
              <a:tr h="185170">
                <a:tc>
                  <a:txBody>
                    <a:bodyPr/>
                    <a:lstStyle/>
                    <a:p>
                      <a:pPr marL="0" marR="0" algn="l">
                        <a:lnSpc>
                          <a:spcPct val="115000"/>
                        </a:lnSpc>
                        <a:spcBef>
                          <a:spcPts val="600"/>
                        </a:spcBef>
                        <a:spcAft>
                          <a:spcPts val="1200"/>
                        </a:spcAft>
                      </a:pPr>
                      <a:r>
                        <a:rPr lang="en-US" sz="1100" u="none" strike="noStrike" dirty="0">
                          <a:solidFill>
                            <a:srgbClr val="006699"/>
                          </a:solidFill>
                          <a:latin typeface="Arial"/>
                          <a:ea typeface="Times New Roman"/>
                          <a:cs typeface="Times New Roman"/>
                        </a:rPr>
                        <a:t>String</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3"/>
                        </a:rPr>
                        <a:t>getName</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the name of this provider.</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328699">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int</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4"/>
                        </a:rPr>
                        <a:t>getPowerRequirement</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the power requirement for this provider.</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3"/>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5"/>
                        </a:rPr>
                        <a:t>hasMonetaryCost</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true if the use of this provider may result in a monetary charge to the user, false if use is free.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09092">
                <a:tc>
                  <a:txBody>
                    <a:bodyPr/>
                    <a:lstStyle/>
                    <a:p>
                      <a:pPr marL="0" marR="0" algn="l">
                        <a:lnSpc>
                          <a:spcPct val="115000"/>
                        </a:lnSpc>
                        <a:spcBef>
                          <a:spcPts val="600"/>
                        </a:spcBef>
                        <a:spcAft>
                          <a:spcPts val="1200"/>
                        </a:spcAft>
                      </a:pP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6"/>
                        </a:rPr>
                        <a:t>meetsCriteria</a:t>
                      </a:r>
                      <a:r>
                        <a:rPr lang="en-US" sz="1100" dirty="0">
                          <a:solidFill>
                            <a:srgbClr val="333333"/>
                          </a:solidFill>
                          <a:latin typeface="Arial"/>
                          <a:ea typeface="Times New Roman"/>
                          <a:cs typeface="Times New Roman"/>
                        </a:rPr>
                        <a:t>(</a:t>
                      </a:r>
                      <a:r>
                        <a:rPr lang="en-US" sz="1100" u="none" strike="noStrike" dirty="0">
                          <a:solidFill>
                            <a:srgbClr val="006699"/>
                          </a:solidFill>
                          <a:latin typeface="Arial"/>
                          <a:ea typeface="Times New Roman"/>
                          <a:cs typeface="Times New Roman"/>
                          <a:hlinkClick r:id="rId7"/>
                        </a:rPr>
                        <a:t>Criteria</a:t>
                      </a:r>
                      <a:r>
                        <a:rPr lang="en-US" sz="1100" dirty="0">
                          <a:solidFill>
                            <a:srgbClr val="333333"/>
                          </a:solidFill>
                          <a:latin typeface="Arial"/>
                          <a:ea typeface="Times New Roman"/>
                          <a:cs typeface="Times New Roman"/>
                        </a:rPr>
                        <a:t> </a:t>
                      </a:r>
                      <a:r>
                        <a:rPr lang="en-US" sz="1100" dirty="0" err="1">
                          <a:solidFill>
                            <a:srgbClr val="333333"/>
                          </a:solidFill>
                          <a:latin typeface="Arial"/>
                          <a:ea typeface="Times New Roman"/>
                          <a:cs typeface="Times New Roman"/>
                        </a:rPr>
                        <a:t>criteria</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true if this provider meets the given criteria,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5"/>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8"/>
                        </a:rPr>
                        <a:t>requiresCell</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true access to a cellular network (to make use of cell tower IDs) is needed,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9"/>
                        </a:rPr>
                        <a:t>requiresNetwork</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true if the provider requires access to a data network (e.g., the Internet),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7"/>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10"/>
                        </a:rPr>
                        <a:t>requiresSatellite</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true if access to a satellite-based positioning system (e.g., GPS) is needed,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11"/>
                        </a:rPr>
                        <a:t>supportsAltitude</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true if the provider is able to provide altitude information,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9"/>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12"/>
                        </a:rPr>
                        <a:t>supportsBearing</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true if the provider is able to provide bearing information,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424385">
                <a:tc>
                  <a:txBody>
                    <a:bodyPr/>
                    <a:lstStyle/>
                    <a:p>
                      <a:pPr marL="0" marR="0" algn="l">
                        <a:lnSpc>
                          <a:spcPct val="115000"/>
                        </a:lnSpc>
                        <a:spcBef>
                          <a:spcPts val="600"/>
                        </a:spcBef>
                        <a:spcAft>
                          <a:spcPts val="1200"/>
                        </a:spcAft>
                      </a:pPr>
                      <a:r>
                        <a:rPr lang="en-US" sz="1100" dirty="0">
                          <a:solidFill>
                            <a:srgbClr val="333333"/>
                          </a:solidFill>
                          <a:latin typeface="Arial"/>
                          <a:ea typeface="Times New Roman"/>
                          <a:cs typeface="Times New Roman"/>
                        </a:rPr>
                        <a:t>abstract </a:t>
                      </a:r>
                      <a:r>
                        <a:rPr lang="en-US" sz="1100" dirty="0" err="1">
                          <a:solidFill>
                            <a:srgbClr val="333333"/>
                          </a:solidFill>
                          <a:latin typeface="Arial"/>
                          <a:ea typeface="Times New Roman"/>
                          <a:cs typeface="Times New Roman"/>
                        </a:rPr>
                        <a:t>boolean</a:t>
                      </a:r>
                      <a:r>
                        <a:rPr lang="en-US" sz="1100" dirty="0">
                          <a:solidFill>
                            <a:srgbClr val="333333"/>
                          </a:solidFill>
                          <a:latin typeface="Arial"/>
                          <a:ea typeface="Times New Roman"/>
                          <a:cs typeface="Times New Roman"/>
                        </a:rPr>
                        <a:t> </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100" u="none" strike="noStrike" dirty="0" err="1">
                          <a:solidFill>
                            <a:srgbClr val="006699"/>
                          </a:solidFill>
                          <a:latin typeface="Arial"/>
                          <a:ea typeface="Times New Roman"/>
                          <a:cs typeface="Times New Roman"/>
                          <a:hlinkClick r:id="rId13"/>
                        </a:rPr>
                        <a:t>supportsSpeed</a:t>
                      </a:r>
                      <a:r>
                        <a:rPr lang="en-US" sz="1100" dirty="0">
                          <a:solidFill>
                            <a:srgbClr val="333333"/>
                          </a:solidFill>
                          <a:latin typeface="Arial"/>
                          <a:ea typeface="Times New Roman"/>
                          <a:cs typeface="Times New Roman"/>
                        </a:rPr>
                        <a:t>() </a:t>
                      </a:r>
                      <a:br>
                        <a:rPr lang="en-US" sz="1100" dirty="0">
                          <a:solidFill>
                            <a:srgbClr val="333333"/>
                          </a:solidFill>
                          <a:latin typeface="Arial"/>
                          <a:ea typeface="Times New Roman"/>
                          <a:cs typeface="Times New Roman"/>
                        </a:rPr>
                      </a:br>
                      <a:r>
                        <a:rPr lang="en-US" sz="1100" dirty="0">
                          <a:solidFill>
                            <a:srgbClr val="333333"/>
                          </a:solidFill>
                          <a:latin typeface="Arial"/>
                          <a:ea typeface="Times New Roman"/>
                          <a:cs typeface="Times New Roman"/>
                        </a:rPr>
                        <a:t>Returns true if the provider is able to provide speed information, false otherwise.</a:t>
                      </a:r>
                      <a:endParaRPr lang="en-US" sz="1100" dirty="0">
                        <a:latin typeface="Calibri"/>
                        <a:ea typeface="Calibri"/>
                        <a:cs typeface="Times New Roman"/>
                      </a:endParaRPr>
                    </a:p>
                  </a:txBody>
                  <a:tcPr marL="17720" marR="17720" marT="8860" marB="886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11"/>
                  </a:ext>
                </a:extLst>
              </a:tr>
            </a:tbl>
          </a:graphicData>
        </a:graphic>
      </p:graphicFrame>
      <p:sp>
        <p:nvSpPr>
          <p:cNvPr id="2" name="Slide Number Placeholder 1"/>
          <p:cNvSpPr>
            <a:spLocks noGrp="1"/>
          </p:cNvSpPr>
          <p:nvPr>
            <p:ph type="sldNum" sz="quarter" idx="12"/>
          </p:nvPr>
        </p:nvSpPr>
        <p:spPr/>
        <p:txBody>
          <a:bodyPr/>
          <a:lstStyle/>
          <a:p>
            <a:fld id="{7967A042-E02F-4D13-9079-28240E5E6B49}" type="slidenum">
              <a:rPr lang="en-US" smtClean="0"/>
              <a:pPr/>
              <a:t>102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7"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14" cstate="print"/>
          <a:srcRect/>
          <a:stretch>
            <a:fillRect/>
          </a:stretch>
        </p:blipFill>
        <p:spPr bwMode="auto">
          <a:xfrm>
            <a:off x="76200" y="57150"/>
            <a:ext cx="1041400" cy="781050"/>
          </a:xfrm>
          <a:prstGeom prst="rect">
            <a:avLst/>
          </a:prstGeom>
          <a:noFill/>
          <a:ln w="9525">
            <a:noFill/>
            <a:miter lim="800000"/>
            <a:headEnd/>
            <a:tailEnd/>
          </a:ln>
        </p:spPr>
      </p:pic>
      <p:sp>
        <p:nvSpPr>
          <p:cNvPr id="9" name="Content Placeholder 2"/>
          <p:cNvSpPr txBox="1">
            <a:spLocks/>
          </p:cNvSpPr>
          <p:nvPr/>
        </p:nvSpPr>
        <p:spPr>
          <a:xfrm>
            <a:off x="304800" y="1143000"/>
            <a:ext cx="8229600" cy="457200"/>
          </a:xfrm>
          <a:prstGeom prst="rect">
            <a:avLst/>
          </a:prstGeom>
        </p:spPr>
        <p:txBody>
          <a:bodyPr>
            <a:noAutofit/>
          </a:bodyPr>
          <a:lstStyle/>
          <a:p>
            <a:r>
              <a:rPr lang="en-US" sz="2400" b="1" dirty="0" err="1" smtClean="0">
                <a:solidFill>
                  <a:srgbClr val="0070C0"/>
                </a:solidFill>
              </a:rPr>
              <a:t>LocationProvider</a:t>
            </a:r>
            <a:r>
              <a:rPr lang="en-US" sz="2400" b="1" dirty="0" smtClean="0">
                <a:solidFill>
                  <a:srgbClr val="0070C0"/>
                </a:solidFill>
              </a:rPr>
              <a:t> Class</a:t>
            </a:r>
            <a:endParaRPr lang="en-US" sz="2400" dirty="0" smtClean="0"/>
          </a:p>
          <a:p>
            <a:endParaRPr lang="en-US" sz="1600" dirty="0" smtClean="0">
              <a:solidFill>
                <a:srgbClr val="C00000"/>
              </a:solidFill>
            </a:endParaRPr>
          </a:p>
          <a:p>
            <a:endParaRPr lang="en-US" dirty="0" smtClean="0"/>
          </a:p>
        </p:txBody>
      </p:sp>
      <p:sp>
        <p:nvSpPr>
          <p:cNvPr id="11" name="TextBox 10"/>
          <p:cNvSpPr txBox="1"/>
          <p:nvPr/>
        </p:nvSpPr>
        <p:spPr>
          <a:xfrm>
            <a:off x="3722075" y="990600"/>
            <a:ext cx="5029200" cy="861774"/>
          </a:xfrm>
          <a:prstGeom prst="rect">
            <a:avLst/>
          </a:prstGeom>
          <a:solidFill>
            <a:schemeClr val="bg1">
              <a:lumMod val="95000"/>
            </a:schemeClr>
          </a:solidFill>
          <a:ln>
            <a:solidFill>
              <a:schemeClr val="bg1">
                <a:lumMod val="75000"/>
              </a:schemeClr>
            </a:solidFill>
          </a:ln>
        </p:spPr>
        <p:txBody>
          <a:bodyPr wrap="square" rtlCol="0">
            <a:spAutoFit/>
          </a:bodyPr>
          <a:lstStyle/>
          <a:p>
            <a:r>
              <a:rPr lang="en-US" sz="1400" b="1" dirty="0" smtClean="0"/>
              <a:t>Constants</a:t>
            </a:r>
            <a:r>
              <a:rPr lang="en-US" sz="1400" dirty="0" smtClean="0"/>
              <a:t>: 	</a:t>
            </a:r>
          </a:p>
          <a:p>
            <a:pPr lvl="2"/>
            <a:r>
              <a:rPr lang="en-US" sz="1200" dirty="0" err="1" smtClean="0"/>
              <a:t>LocationProvider.</a:t>
            </a:r>
            <a:r>
              <a:rPr lang="en-US" sz="1200" dirty="0" err="1" smtClean="0">
                <a:solidFill>
                  <a:srgbClr val="C00000"/>
                </a:solidFill>
              </a:rPr>
              <a:t>AVAILABLE</a:t>
            </a:r>
            <a:r>
              <a:rPr lang="en-US" sz="1200" dirty="0" smtClean="0">
                <a:solidFill>
                  <a:srgbClr val="C00000"/>
                </a:solidFill>
              </a:rPr>
              <a:t> </a:t>
            </a:r>
          </a:p>
          <a:p>
            <a:pPr lvl="2"/>
            <a:r>
              <a:rPr lang="en-US" sz="1200" dirty="0" err="1" smtClean="0"/>
              <a:t>LocationProvider.</a:t>
            </a:r>
            <a:r>
              <a:rPr lang="en-US" sz="1200" dirty="0" err="1" smtClean="0">
                <a:solidFill>
                  <a:srgbClr val="C00000"/>
                </a:solidFill>
              </a:rPr>
              <a:t>OUT_OF_SERVICE</a:t>
            </a:r>
            <a:r>
              <a:rPr lang="en-US" sz="1200" dirty="0" smtClean="0">
                <a:solidFill>
                  <a:srgbClr val="C00000"/>
                </a:solidFill>
              </a:rPr>
              <a:t> </a:t>
            </a:r>
          </a:p>
          <a:p>
            <a:pPr lvl="2"/>
            <a:r>
              <a:rPr lang="en-US" sz="1200" dirty="0" err="1" smtClean="0"/>
              <a:t>LocationProvider.</a:t>
            </a:r>
            <a:r>
              <a:rPr lang="en-US" sz="1200" dirty="0" err="1" smtClean="0">
                <a:solidFill>
                  <a:srgbClr val="C00000"/>
                </a:solidFill>
              </a:rPr>
              <a:t>TEMPORARILY_UNAVAILABLE</a:t>
            </a:r>
            <a:endParaRPr lang="en-US" sz="1400" dirty="0"/>
          </a:p>
        </p:txBody>
      </p:sp>
    </p:spTree>
    <p:extLst>
      <p:ext uri="{BB962C8B-B14F-4D97-AF65-F5344CB8AC3E}">
        <p14:creationId xmlns:p14="http://schemas.microsoft.com/office/powerpoint/2010/main" val="32523169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7"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9" name="Content Placeholder 2"/>
          <p:cNvSpPr txBox="1">
            <a:spLocks/>
          </p:cNvSpPr>
          <p:nvPr/>
        </p:nvSpPr>
        <p:spPr>
          <a:xfrm>
            <a:off x="304800" y="1143000"/>
            <a:ext cx="8229600" cy="5181600"/>
          </a:xfrm>
          <a:prstGeom prst="rect">
            <a:avLst/>
          </a:prstGeom>
        </p:spPr>
        <p:txBody>
          <a:bodyPr>
            <a:noAutofit/>
          </a:bodyPr>
          <a:lstStyle/>
          <a:p>
            <a:r>
              <a:rPr lang="en-US" sz="2400" b="1" dirty="0" err="1" smtClean="0">
                <a:solidFill>
                  <a:srgbClr val="0070C0"/>
                </a:solidFill>
              </a:rPr>
              <a:t>LocationProvider</a:t>
            </a:r>
            <a:r>
              <a:rPr lang="en-US" sz="2400" b="1" dirty="0" smtClean="0">
                <a:solidFill>
                  <a:srgbClr val="0070C0"/>
                </a:solidFill>
              </a:rPr>
              <a:t> Class</a:t>
            </a:r>
          </a:p>
          <a:p>
            <a:endParaRPr lang="en-US" sz="2400" dirty="0" smtClean="0"/>
          </a:p>
          <a:p>
            <a:r>
              <a:rPr lang="en-US" dirty="0" smtClean="0"/>
              <a:t>An </a:t>
            </a:r>
            <a:r>
              <a:rPr lang="en-US" i="1" dirty="0" smtClean="0"/>
              <a:t>abstract</a:t>
            </a:r>
            <a:r>
              <a:rPr lang="en-US" dirty="0" smtClean="0"/>
              <a:t> </a:t>
            </a:r>
            <a:r>
              <a:rPr lang="en-US" i="1" dirty="0" err="1" smtClean="0"/>
              <a:t>superclass</a:t>
            </a:r>
            <a:r>
              <a:rPr lang="en-US" dirty="0" smtClean="0"/>
              <a:t> for location providers. </a:t>
            </a:r>
          </a:p>
          <a:p>
            <a:endParaRPr lang="en-US" dirty="0" smtClean="0"/>
          </a:p>
          <a:p>
            <a:r>
              <a:rPr lang="en-US" dirty="0" smtClean="0"/>
              <a:t>A location provider </a:t>
            </a:r>
            <a:r>
              <a:rPr lang="en-US" i="1" dirty="0" smtClean="0"/>
              <a:t>supplies periodic reports on the geographical location of the device. </a:t>
            </a:r>
          </a:p>
          <a:p>
            <a:endParaRPr lang="en-US" dirty="0" smtClean="0"/>
          </a:p>
          <a:p>
            <a:r>
              <a:rPr lang="en-US" dirty="0" smtClean="0"/>
              <a:t>Each provider has a set of criteria under which it may be used; for example, </a:t>
            </a:r>
          </a:p>
          <a:p>
            <a:r>
              <a:rPr lang="en-US" dirty="0" smtClean="0"/>
              <a:t>	some providers require GPS hardware and visibility to a number of satellites; 	others require the use of the cellular radio, </a:t>
            </a:r>
          </a:p>
          <a:p>
            <a:r>
              <a:rPr lang="en-US" dirty="0" smtClean="0"/>
              <a:t>	or access to a specific carrier's network, </a:t>
            </a:r>
          </a:p>
          <a:p>
            <a:r>
              <a:rPr lang="en-US" dirty="0" smtClean="0"/>
              <a:t>	or access to the internet. </a:t>
            </a:r>
          </a:p>
          <a:p>
            <a:endParaRPr lang="en-US" dirty="0" smtClean="0"/>
          </a:p>
          <a:p>
            <a:r>
              <a:rPr lang="en-US" dirty="0" smtClean="0"/>
              <a:t>They may also have </a:t>
            </a:r>
            <a:r>
              <a:rPr lang="en-US" i="1" dirty="0" smtClean="0"/>
              <a:t>different battery consumption </a:t>
            </a:r>
            <a:r>
              <a:rPr lang="en-US" dirty="0" smtClean="0"/>
              <a:t>characteristics or </a:t>
            </a:r>
            <a:r>
              <a:rPr lang="en-US" i="1" dirty="0" smtClean="0"/>
              <a:t>monetary costs </a:t>
            </a:r>
            <a:r>
              <a:rPr lang="en-US" dirty="0" smtClean="0"/>
              <a:t>to the user. </a:t>
            </a:r>
          </a:p>
          <a:p>
            <a:endParaRPr lang="en-US" dirty="0" smtClean="0"/>
          </a:p>
          <a:p>
            <a:r>
              <a:rPr lang="en-US" dirty="0" smtClean="0"/>
              <a:t>The </a:t>
            </a:r>
            <a:r>
              <a:rPr lang="en-US" b="1" dirty="0" smtClean="0"/>
              <a:t>Criteria</a:t>
            </a:r>
            <a:r>
              <a:rPr lang="en-US" dirty="0" smtClean="0"/>
              <a:t> class allows providers to be selected based on user-specified criteria. </a:t>
            </a:r>
            <a:endParaRPr lang="en-US" sz="2000" dirty="0" smtClean="0"/>
          </a:p>
        </p:txBody>
      </p:sp>
    </p:spTree>
    <p:extLst>
      <p:ext uri="{BB962C8B-B14F-4D97-AF65-F5344CB8AC3E}">
        <p14:creationId xmlns:p14="http://schemas.microsoft.com/office/powerpoint/2010/main" val="5483286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1524000"/>
            <a:ext cx="8458200" cy="914400"/>
          </a:xfrm>
          <a:prstGeom prst="rect">
            <a:avLst/>
          </a:prstGeom>
          <a:solidFill>
            <a:srgbClr val="FFFFCC"/>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104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486400"/>
          </a:xfrm>
          <a:prstGeom prst="rect">
            <a:avLst/>
          </a:prstGeom>
        </p:spPr>
        <p:txBody>
          <a:bodyPr>
            <a:noAutofit/>
          </a:bodyPr>
          <a:lstStyle/>
          <a:p>
            <a:r>
              <a:rPr lang="en-US" sz="2800" b="1" dirty="0" smtClean="0">
                <a:solidFill>
                  <a:srgbClr val="0070C0"/>
                </a:solidFill>
              </a:rPr>
              <a:t>Example – Obtain Location from GPS .</a:t>
            </a:r>
          </a:p>
          <a:p>
            <a:r>
              <a:rPr lang="en-US" sz="2000" dirty="0" smtClean="0"/>
              <a:t>In this example we request </a:t>
            </a:r>
            <a:r>
              <a:rPr lang="en-US" sz="2000" b="1" dirty="0" smtClean="0"/>
              <a:t>GPS</a:t>
            </a:r>
            <a:r>
              <a:rPr lang="en-US" sz="2000" dirty="0" smtClean="0"/>
              <a:t> services and display </a:t>
            </a:r>
            <a:r>
              <a:rPr lang="en-US" sz="2000" i="1" dirty="0" smtClean="0">
                <a:solidFill>
                  <a:srgbClr val="C00000"/>
                </a:solidFill>
              </a:rPr>
              <a:t>latitude</a:t>
            </a:r>
            <a:r>
              <a:rPr lang="en-US" sz="2000" dirty="0" smtClean="0"/>
              <a:t> and </a:t>
            </a:r>
            <a:r>
              <a:rPr lang="en-US" sz="2000" i="1" dirty="0" smtClean="0">
                <a:solidFill>
                  <a:srgbClr val="C00000"/>
                </a:solidFill>
              </a:rPr>
              <a:t>longitude</a:t>
            </a:r>
            <a:r>
              <a:rPr lang="en-US" sz="2000" dirty="0" smtClean="0"/>
              <a:t> values on the UI. Additionally we deliver an SMS with this information.</a:t>
            </a:r>
          </a:p>
          <a:p>
            <a:endParaRPr lang="en-US" sz="2000" dirty="0" smtClean="0"/>
          </a:p>
          <a:p>
            <a:r>
              <a:rPr lang="en-US" sz="2000" dirty="0" smtClean="0">
                <a:solidFill>
                  <a:srgbClr val="0070C0"/>
                </a:solidFill>
              </a:rPr>
              <a:t>Notes</a:t>
            </a:r>
          </a:p>
          <a:p>
            <a:pPr marL="342900" indent="-342900">
              <a:buFont typeface="+mj-lt"/>
              <a:buAutoNum type="arabicPeriod"/>
            </a:pPr>
            <a:r>
              <a:rPr lang="en-US" sz="1600" dirty="0" smtClean="0"/>
              <a:t>Observe the </a:t>
            </a:r>
            <a:r>
              <a:rPr lang="en-US" sz="1600" i="1" dirty="0" smtClean="0">
                <a:solidFill>
                  <a:srgbClr val="C00000"/>
                </a:solidFill>
              </a:rPr>
              <a:t>GPS chip is not a synchronous device </a:t>
            </a:r>
            <a:r>
              <a:rPr lang="en-US" sz="1600" dirty="0" smtClean="0"/>
              <a:t>that will immediately respond to a </a:t>
            </a:r>
          </a:p>
          <a:p>
            <a:pPr marL="342900" indent="-342900"/>
            <a:r>
              <a:rPr lang="en-US" sz="1600" dirty="0" smtClean="0"/>
              <a:t>	“</a:t>
            </a:r>
            <a:r>
              <a:rPr lang="en-US" sz="1600" i="1" dirty="0" smtClean="0"/>
              <a:t>give me a GPS reading</a:t>
            </a:r>
            <a:r>
              <a:rPr lang="en-US" sz="1600" dirty="0" smtClean="0"/>
              <a:t>” call. </a:t>
            </a:r>
          </a:p>
          <a:p>
            <a:pPr marL="342900" indent="-342900">
              <a:buFont typeface="+mj-lt"/>
              <a:buAutoNum type="arabicPeriod"/>
            </a:pPr>
            <a:endParaRPr lang="en-US" sz="1600" dirty="0" smtClean="0"/>
          </a:p>
          <a:p>
            <a:pPr marL="342900" indent="-342900">
              <a:buFont typeface="+mj-lt"/>
              <a:buAutoNum type="arabicPeriod"/>
            </a:pPr>
            <a:r>
              <a:rPr lang="en-US" sz="1600" dirty="0" smtClean="0"/>
              <a:t>In order to engineer a </a:t>
            </a:r>
            <a:r>
              <a:rPr lang="en-US" sz="1600" b="1" dirty="0" smtClean="0"/>
              <a:t>good solution </a:t>
            </a:r>
            <a:r>
              <a:rPr lang="en-US" sz="1600" dirty="0" smtClean="0"/>
              <a:t>that takes into account the potential delays in obtaining location data we place the UI in the main activity and the request for location call in a background service.</a:t>
            </a:r>
          </a:p>
          <a:p>
            <a:pPr marL="342900" indent="-342900">
              <a:buFont typeface="+mj-lt"/>
              <a:buAutoNum type="arabicPeriod"/>
            </a:pPr>
            <a:endParaRPr lang="en-US" sz="1600" dirty="0" smtClean="0"/>
          </a:p>
          <a:p>
            <a:pPr marL="342900" indent="-342900">
              <a:buFont typeface="+mj-lt"/>
              <a:buAutoNum type="arabicPeriod"/>
            </a:pPr>
            <a:r>
              <a:rPr lang="en-US" sz="1600" dirty="0" smtClean="0"/>
              <a:t>Remember the service runs in the same process space as the main activity, therefore for the sake of responsiveness  we must place the logic for location data request in a separate parallel </a:t>
            </a:r>
            <a:r>
              <a:rPr lang="en-US" sz="1600" b="1" dirty="0" smtClean="0"/>
              <a:t>thread</a:t>
            </a:r>
            <a:r>
              <a:rPr lang="en-US" sz="1600" dirty="0" smtClean="0"/>
              <a:t>. </a:t>
            </a:r>
          </a:p>
          <a:p>
            <a:pPr marL="342900" indent="-342900">
              <a:buFont typeface="+mj-lt"/>
              <a:buAutoNum type="arabicPeriod"/>
            </a:pPr>
            <a:endParaRPr lang="en-US" sz="1600" dirty="0" smtClean="0"/>
          </a:p>
          <a:p>
            <a:pPr marL="342900" indent="-342900">
              <a:buFont typeface="+mj-lt"/>
              <a:buAutoNum type="arabicPeriod"/>
            </a:pPr>
            <a:r>
              <a:rPr lang="en-US" sz="1600" dirty="0" smtClean="0"/>
              <a:t>A thread (unlike an Activity) </a:t>
            </a:r>
            <a:r>
              <a:rPr lang="en-US" sz="1600" b="1" dirty="0" smtClean="0"/>
              <a:t>needs</a:t>
            </a:r>
            <a:r>
              <a:rPr lang="en-US" sz="1600" dirty="0" smtClean="0"/>
              <a:t> the presence of a </a:t>
            </a:r>
            <a:r>
              <a:rPr lang="en-US" sz="1600" b="1" dirty="0" err="1" smtClean="0"/>
              <a:t>Looper</a:t>
            </a:r>
            <a:r>
              <a:rPr lang="en-US" sz="1600" dirty="0" smtClean="0"/>
              <a:t> control to manage IPC message sending. This implies and additional </a:t>
            </a:r>
            <a:r>
              <a:rPr lang="en-US" sz="1600" i="1" dirty="0" err="1" smtClean="0"/>
              <a:t>Looper.prepare</a:t>
            </a:r>
            <a:r>
              <a:rPr lang="en-US" sz="1600" i="1" dirty="0" smtClean="0"/>
              <a:t> </a:t>
            </a:r>
            <a:r>
              <a:rPr lang="en-US" sz="1600" dirty="0" smtClean="0"/>
              <a:t>and </a:t>
            </a:r>
            <a:r>
              <a:rPr lang="en-US" sz="1600" i="1" dirty="0" err="1" smtClean="0"/>
              <a:t>Looper.loop</a:t>
            </a:r>
            <a:r>
              <a:rPr lang="en-US" sz="1600" dirty="0" smtClean="0"/>
              <a:t> methods surrounding the </a:t>
            </a:r>
            <a:r>
              <a:rPr lang="en-US" sz="1600" i="1" dirty="0" err="1" smtClean="0"/>
              <a:t>locationUpdate</a:t>
            </a:r>
            <a:r>
              <a:rPr lang="en-US" sz="1600" dirty="0" smtClean="0"/>
              <a:t> method.</a:t>
            </a:r>
          </a:p>
          <a:p>
            <a:r>
              <a:rPr lang="en-US" sz="1400" dirty="0" smtClean="0"/>
              <a:t/>
            </a:r>
            <a:br>
              <a:rPr lang="en-US" sz="1400" dirty="0" smtClean="0"/>
            </a:br>
            <a:endParaRPr lang="en-US" sz="2000" dirty="0" smtClean="0"/>
          </a:p>
          <a:p>
            <a:endParaRPr lang="en-US" sz="2000" dirty="0" smtClean="0"/>
          </a:p>
          <a:p>
            <a:r>
              <a:rPr lang="en-US" sz="2000" dirty="0" smtClean="0"/>
              <a:t> </a:t>
            </a:r>
          </a:p>
        </p:txBody>
      </p:sp>
    </p:spTree>
    <p:extLst>
      <p:ext uri="{BB962C8B-B14F-4D97-AF65-F5344CB8AC3E}">
        <p14:creationId xmlns:p14="http://schemas.microsoft.com/office/powerpoint/2010/main" val="4009691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81084"/>
          </a:xfrm>
          <a:prstGeom prst="rect">
            <a:avLst/>
          </a:prstGeom>
        </p:spPr>
        <p:txBody>
          <a:bodyPr>
            <a:noAutofit/>
          </a:bodyPr>
          <a:lstStyle/>
          <a:p>
            <a:r>
              <a:rPr lang="en-US" sz="2800" b="1" dirty="0" smtClean="0">
                <a:solidFill>
                  <a:srgbClr val="0070C0"/>
                </a:solidFill>
              </a:rPr>
              <a:t>Example – Obtain Location from GPS </a:t>
            </a:r>
          </a:p>
        </p:txBody>
      </p:sp>
      <p:pic>
        <p:nvPicPr>
          <p:cNvPr id="1027" name="Picture 3"/>
          <p:cNvPicPr>
            <a:picLocks noChangeAspect="1" noChangeArrowheads="1"/>
          </p:cNvPicPr>
          <p:nvPr/>
        </p:nvPicPr>
        <p:blipFill>
          <a:blip r:embed="rId3" cstate="print"/>
          <a:srcRect/>
          <a:stretch>
            <a:fillRect/>
          </a:stretch>
        </p:blipFill>
        <p:spPr bwMode="auto">
          <a:xfrm>
            <a:off x="451226" y="1615850"/>
            <a:ext cx="7886700" cy="4991100"/>
          </a:xfrm>
          <a:prstGeom prst="rect">
            <a:avLst/>
          </a:prstGeom>
          <a:noFill/>
          <a:ln w="9525">
            <a:noFill/>
            <a:miter lim="800000"/>
            <a:headEnd/>
            <a:tailEnd/>
          </a:ln>
        </p:spPr>
      </p:pic>
    </p:spTree>
    <p:extLst>
      <p:ext uri="{BB962C8B-B14F-4D97-AF65-F5344CB8AC3E}">
        <p14:creationId xmlns:p14="http://schemas.microsoft.com/office/powerpoint/2010/main" val="6625022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45059" name="Picture 3"/>
          <p:cNvPicPr>
            <a:picLocks noChangeAspect="1" noChangeArrowheads="1"/>
          </p:cNvPicPr>
          <p:nvPr/>
        </p:nvPicPr>
        <p:blipFill>
          <a:blip r:embed="rId3" cstate="print"/>
          <a:srcRect/>
          <a:stretch>
            <a:fillRect/>
          </a:stretch>
        </p:blipFill>
        <p:spPr bwMode="auto">
          <a:xfrm>
            <a:off x="3581400" y="1600200"/>
            <a:ext cx="2896566" cy="4724400"/>
          </a:xfrm>
          <a:prstGeom prst="rect">
            <a:avLst/>
          </a:prstGeom>
          <a:noFill/>
          <a:ln w="9525">
            <a:solidFill>
              <a:schemeClr val="bg1">
                <a:lumMod val="85000"/>
              </a:schemeClr>
            </a:solidFill>
            <a:miter lim="800000"/>
            <a:headEnd/>
            <a:tailEnd/>
          </a:ln>
        </p:spPr>
      </p:pic>
      <p:sp>
        <p:nvSpPr>
          <p:cNvPr id="12" name="TextBox 11"/>
          <p:cNvSpPr txBox="1"/>
          <p:nvPr/>
        </p:nvSpPr>
        <p:spPr>
          <a:xfrm>
            <a:off x="6629400" y="2057400"/>
            <a:ext cx="2133600" cy="2893100"/>
          </a:xfrm>
          <a:prstGeom prst="rect">
            <a:avLst/>
          </a:prstGeom>
          <a:noFill/>
          <a:ln w="3175">
            <a:solidFill>
              <a:schemeClr val="bg1">
                <a:lumMod val="65000"/>
              </a:schemeClr>
            </a:solidFill>
          </a:ln>
        </p:spPr>
        <p:txBody>
          <a:bodyPr wrap="square" rtlCol="0">
            <a:spAutoFit/>
          </a:bodyPr>
          <a:lstStyle/>
          <a:p>
            <a:r>
              <a:rPr lang="en-US" sz="1400" dirty="0" smtClean="0"/>
              <a:t>Use the </a:t>
            </a:r>
            <a:r>
              <a:rPr lang="en-US" sz="1400" b="1" dirty="0" smtClean="0"/>
              <a:t>DDMS</a:t>
            </a:r>
            <a:r>
              <a:rPr lang="en-US" sz="1400" dirty="0" smtClean="0"/>
              <a:t> &gt; </a:t>
            </a:r>
            <a:r>
              <a:rPr lang="en-US" sz="1400" b="1" dirty="0" smtClean="0"/>
              <a:t>Emulator Control </a:t>
            </a:r>
            <a:r>
              <a:rPr lang="en-US" sz="1400" dirty="0" smtClean="0"/>
              <a:t>panel to enter test data reflecting </a:t>
            </a:r>
            <a:r>
              <a:rPr lang="en-US" sz="1400" i="1" dirty="0" smtClean="0"/>
              <a:t>Latitude</a:t>
            </a:r>
            <a:r>
              <a:rPr lang="en-US" sz="1400" dirty="0" smtClean="0"/>
              <a:t> and </a:t>
            </a:r>
            <a:r>
              <a:rPr lang="en-US" sz="1400" i="1" dirty="0" smtClean="0"/>
              <a:t>Longitude</a:t>
            </a:r>
            <a:r>
              <a:rPr lang="en-US" sz="1400" dirty="0" smtClean="0"/>
              <a:t>. </a:t>
            </a:r>
          </a:p>
          <a:p>
            <a:endParaRPr lang="en-US" sz="1400" dirty="0" smtClean="0"/>
          </a:p>
          <a:p>
            <a:r>
              <a:rPr lang="en-US" sz="1400" dirty="0" smtClean="0"/>
              <a:t>Select emulator 5554. </a:t>
            </a:r>
          </a:p>
          <a:p>
            <a:endParaRPr lang="en-US" sz="1400" dirty="0" smtClean="0"/>
          </a:p>
          <a:p>
            <a:r>
              <a:rPr lang="en-US" sz="1400" dirty="0" smtClean="0"/>
              <a:t>Press the ‘Send’ button to transmit the data. </a:t>
            </a:r>
          </a:p>
          <a:p>
            <a:endParaRPr lang="en-US" sz="1400" dirty="0" smtClean="0"/>
          </a:p>
          <a:p>
            <a:r>
              <a:rPr lang="en-US" sz="1400" dirty="0" smtClean="0"/>
              <a:t>A text message will be sent to a second emulator (5556)</a:t>
            </a:r>
            <a:endParaRPr lang="en-US" sz="1400" dirty="0"/>
          </a:p>
        </p:txBody>
      </p:sp>
      <p:pic>
        <p:nvPicPr>
          <p:cNvPr id="13" name="Picture 12" descr="device1.png"/>
          <p:cNvPicPr>
            <a:picLocks noChangeAspect="1"/>
          </p:cNvPicPr>
          <p:nvPr/>
        </p:nvPicPr>
        <p:blipFill>
          <a:blip r:embed="rId4" cstate="print"/>
          <a:stretch>
            <a:fillRect/>
          </a:stretch>
        </p:blipFill>
        <p:spPr>
          <a:xfrm>
            <a:off x="1066800" y="1676400"/>
            <a:ext cx="2438400" cy="3657600"/>
          </a:xfrm>
          <a:prstGeom prst="rect">
            <a:avLst/>
          </a:prstGeom>
          <a:ln>
            <a:solidFill>
              <a:schemeClr val="bg1">
                <a:lumMod val="65000"/>
              </a:schemeClr>
            </a:solidFill>
          </a:ln>
        </p:spPr>
      </p:pic>
      <p:pic>
        <p:nvPicPr>
          <p:cNvPr id="11" name="Picture 10" descr="device.png"/>
          <p:cNvPicPr>
            <a:picLocks noChangeAspect="1"/>
          </p:cNvPicPr>
          <p:nvPr/>
        </p:nvPicPr>
        <p:blipFill>
          <a:blip r:embed="rId5" cstate="print"/>
          <a:stretch>
            <a:fillRect/>
          </a:stretch>
        </p:blipFill>
        <p:spPr>
          <a:xfrm>
            <a:off x="457200" y="3048000"/>
            <a:ext cx="2438400" cy="3657600"/>
          </a:xfrm>
          <a:prstGeom prst="rect">
            <a:avLst/>
          </a:prstGeom>
          <a:ln>
            <a:solidFill>
              <a:schemeClr val="bg1">
                <a:lumMod val="65000"/>
              </a:schemeClr>
            </a:solidFill>
          </a:ln>
        </p:spPr>
      </p:pic>
      <p:sp>
        <p:nvSpPr>
          <p:cNvPr id="14" name="TextBox 13"/>
          <p:cNvSpPr txBox="1"/>
          <p:nvPr/>
        </p:nvSpPr>
        <p:spPr>
          <a:xfrm>
            <a:off x="0" y="2819400"/>
            <a:ext cx="685800" cy="276999"/>
          </a:xfrm>
          <a:prstGeom prst="rect">
            <a:avLst/>
          </a:prstGeom>
          <a:noFill/>
        </p:spPr>
        <p:txBody>
          <a:bodyPr wrap="square" rtlCol="0">
            <a:spAutoFit/>
          </a:bodyPr>
          <a:lstStyle/>
          <a:p>
            <a:r>
              <a:rPr lang="en-US" sz="1200" dirty="0" smtClean="0"/>
              <a:t>5554</a:t>
            </a:r>
            <a:endParaRPr lang="en-US" sz="1200" dirty="0"/>
          </a:p>
        </p:txBody>
      </p:sp>
      <p:sp>
        <p:nvSpPr>
          <p:cNvPr id="15" name="TextBox 14"/>
          <p:cNvSpPr txBox="1"/>
          <p:nvPr/>
        </p:nvSpPr>
        <p:spPr>
          <a:xfrm>
            <a:off x="533400" y="1600200"/>
            <a:ext cx="533400" cy="276999"/>
          </a:xfrm>
          <a:prstGeom prst="rect">
            <a:avLst/>
          </a:prstGeom>
          <a:noFill/>
        </p:spPr>
        <p:txBody>
          <a:bodyPr wrap="square" rtlCol="0">
            <a:spAutoFit/>
          </a:bodyPr>
          <a:lstStyle/>
          <a:p>
            <a:r>
              <a:rPr lang="en-US" sz="1200" dirty="0" smtClean="0"/>
              <a:t>5556</a:t>
            </a:r>
            <a:endParaRPr lang="en-US" sz="1200" dirty="0"/>
          </a:p>
        </p:txBody>
      </p:sp>
    </p:spTree>
    <p:extLst>
      <p:ext uri="{BB962C8B-B14F-4D97-AF65-F5344CB8AC3E}">
        <p14:creationId xmlns:p14="http://schemas.microsoft.com/office/powerpoint/2010/main" val="16946983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11" name="Picture 10" descr="device.png"/>
          <p:cNvPicPr>
            <a:picLocks noChangeAspect="1"/>
          </p:cNvPicPr>
          <p:nvPr/>
        </p:nvPicPr>
        <p:blipFill>
          <a:blip r:embed="rId3" cstate="print"/>
          <a:stretch>
            <a:fillRect/>
          </a:stretch>
        </p:blipFill>
        <p:spPr>
          <a:xfrm>
            <a:off x="533400" y="2590800"/>
            <a:ext cx="2438400" cy="3657600"/>
          </a:xfrm>
          <a:prstGeom prst="rect">
            <a:avLst/>
          </a:prstGeom>
          <a:ln>
            <a:solidFill>
              <a:schemeClr val="bg1">
                <a:lumMod val="85000"/>
              </a:schemeClr>
            </a:solidFill>
          </a:ln>
        </p:spPr>
      </p:pic>
      <p:sp>
        <p:nvSpPr>
          <p:cNvPr id="12" name="TextBox 11"/>
          <p:cNvSpPr txBox="1"/>
          <p:nvPr/>
        </p:nvSpPr>
        <p:spPr>
          <a:xfrm>
            <a:off x="3200400" y="2057400"/>
            <a:ext cx="5562600" cy="4524315"/>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200" dirty="0" smtClean="0"/>
              <a:t>&lt;?xml version=</a:t>
            </a:r>
            <a:r>
              <a:rPr lang="en-US" sz="1200" i="1" dirty="0" smtClean="0"/>
              <a:t>"1.0" encoding="utf-8"?&gt;</a:t>
            </a:r>
          </a:p>
          <a:p>
            <a:r>
              <a:rPr lang="en-US" sz="1200" dirty="0" smtClean="0"/>
              <a:t>&lt;</a:t>
            </a:r>
            <a:r>
              <a:rPr lang="en-US" sz="1200" dirty="0" err="1" smtClean="0"/>
              <a:t>LinearLayout</a:t>
            </a:r>
            <a:endParaRPr lang="en-US" sz="1200" dirty="0" smtClean="0"/>
          </a:p>
          <a:p>
            <a:r>
              <a:rPr lang="en-US" sz="1200" dirty="0" err="1" smtClean="0"/>
              <a:t>android:id</a:t>
            </a:r>
            <a:r>
              <a:rPr lang="en-US" sz="1200" dirty="0" smtClean="0"/>
              <a:t>=</a:t>
            </a:r>
            <a:r>
              <a:rPr lang="en-US" sz="1200" i="1" dirty="0" smtClean="0"/>
              <a:t>"@+id/widget32"</a:t>
            </a:r>
          </a:p>
          <a:p>
            <a:r>
              <a:rPr lang="en-US" sz="1200" dirty="0" err="1" smtClean="0"/>
              <a:t>android:layout_width</a:t>
            </a:r>
            <a:r>
              <a:rPr lang="en-US" sz="1200" dirty="0" smtClean="0"/>
              <a:t>=</a:t>
            </a:r>
            <a:r>
              <a:rPr lang="en-US" sz="1200" i="1" dirty="0" smtClean="0"/>
              <a:t>"</a:t>
            </a:r>
            <a:r>
              <a:rPr lang="en-US" sz="1200" i="1" dirty="0" err="1" smtClean="0"/>
              <a:t>fill_parent</a:t>
            </a:r>
            <a:r>
              <a:rPr lang="en-US" sz="1200" i="1" dirty="0" smtClean="0"/>
              <a:t>"</a:t>
            </a:r>
          </a:p>
          <a:p>
            <a:r>
              <a:rPr lang="en-US" sz="1200" dirty="0" err="1" smtClean="0"/>
              <a:t>android:layout_height</a:t>
            </a:r>
            <a:r>
              <a:rPr lang="en-US" sz="1200" dirty="0" smtClean="0"/>
              <a:t>=</a:t>
            </a:r>
            <a:r>
              <a:rPr lang="en-US" sz="1200" i="1" dirty="0" smtClean="0"/>
              <a:t>"</a:t>
            </a:r>
            <a:r>
              <a:rPr lang="en-US" sz="1200" i="1" dirty="0" err="1" smtClean="0"/>
              <a:t>fill_parent</a:t>
            </a:r>
            <a:r>
              <a:rPr lang="en-US" sz="1200" i="1" dirty="0" smtClean="0"/>
              <a:t>"</a:t>
            </a:r>
          </a:p>
          <a:p>
            <a:r>
              <a:rPr lang="en-US" sz="1200" dirty="0" err="1" smtClean="0"/>
              <a:t>android:orientation</a:t>
            </a:r>
            <a:r>
              <a:rPr lang="en-US" sz="1200" dirty="0" smtClean="0"/>
              <a:t>=</a:t>
            </a:r>
            <a:r>
              <a:rPr lang="en-US" sz="1200" i="1" dirty="0" smtClean="0"/>
              <a:t>"vertical"</a:t>
            </a:r>
          </a:p>
          <a:p>
            <a:r>
              <a:rPr lang="en-US" sz="1200" dirty="0" err="1" smtClean="0"/>
              <a:t>xmlns:android</a:t>
            </a:r>
            <a:r>
              <a:rPr lang="en-US" sz="1200" dirty="0" smtClean="0"/>
              <a:t>=</a:t>
            </a:r>
            <a:r>
              <a:rPr lang="en-US" sz="1200" i="1" dirty="0" smtClean="0"/>
              <a:t>"http://schemas.android.com/apk/res/android"</a:t>
            </a:r>
          </a:p>
          <a:p>
            <a:r>
              <a:rPr lang="en-US" sz="1200" dirty="0" smtClean="0"/>
              <a:t>&gt;</a:t>
            </a:r>
          </a:p>
          <a:p>
            <a:r>
              <a:rPr lang="en-US" sz="1200" dirty="0" smtClean="0"/>
              <a:t>&lt;</a:t>
            </a:r>
            <a:r>
              <a:rPr lang="en-US" sz="1200" dirty="0" err="1" smtClean="0"/>
              <a:t>EditText</a:t>
            </a:r>
            <a:endParaRPr lang="en-US" sz="1200" dirty="0" smtClean="0"/>
          </a:p>
          <a:p>
            <a:r>
              <a:rPr lang="en-US" sz="1200" dirty="0" err="1" smtClean="0"/>
              <a:t>android:id</a:t>
            </a:r>
            <a:r>
              <a:rPr lang="en-US" sz="1200" dirty="0" smtClean="0"/>
              <a:t>=</a:t>
            </a:r>
            <a:r>
              <a:rPr lang="en-US" sz="1200" i="1" dirty="0" smtClean="0"/>
              <a:t>"@+id/</a:t>
            </a:r>
            <a:r>
              <a:rPr lang="en-US" sz="1200" i="1" dirty="0" err="1" smtClean="0"/>
              <a:t>txtMsg</a:t>
            </a:r>
            <a:r>
              <a:rPr lang="en-US" sz="1200" i="1" dirty="0" smtClean="0"/>
              <a:t>"</a:t>
            </a:r>
          </a:p>
          <a:p>
            <a:r>
              <a:rPr lang="en-US" sz="1200" dirty="0" err="1" smtClean="0"/>
              <a:t>android:layout_width</a:t>
            </a:r>
            <a:r>
              <a:rPr lang="en-US" sz="1200" dirty="0" smtClean="0"/>
              <a:t>=</a:t>
            </a:r>
            <a:r>
              <a:rPr lang="en-US" sz="1200" i="1" dirty="0" smtClean="0"/>
              <a:t>"</a:t>
            </a:r>
            <a:r>
              <a:rPr lang="en-US" sz="1200" i="1" dirty="0" err="1" smtClean="0"/>
              <a:t>fill_parent</a:t>
            </a:r>
            <a:r>
              <a:rPr lang="en-US" sz="1200" i="1" dirty="0" smtClean="0"/>
              <a:t>"</a:t>
            </a:r>
          </a:p>
          <a:p>
            <a:r>
              <a:rPr lang="en-US" sz="1200" dirty="0" err="1" smtClean="0"/>
              <a:t>android:layout_height</a:t>
            </a:r>
            <a:r>
              <a:rPr lang="en-US" sz="1200" dirty="0" smtClean="0"/>
              <a:t>=</a:t>
            </a:r>
            <a:r>
              <a:rPr lang="en-US" sz="1200" i="1" dirty="0" smtClean="0"/>
              <a:t>"120px"</a:t>
            </a:r>
          </a:p>
          <a:p>
            <a:r>
              <a:rPr lang="en-US" sz="1200" dirty="0" err="1" smtClean="0"/>
              <a:t>android:textSize</a:t>
            </a:r>
            <a:r>
              <a:rPr lang="en-US" sz="1200" dirty="0" smtClean="0"/>
              <a:t>=</a:t>
            </a:r>
            <a:r>
              <a:rPr lang="en-US" sz="1200" i="1" dirty="0" smtClean="0"/>
              <a:t>"12sp"</a:t>
            </a:r>
          </a:p>
          <a:p>
            <a:r>
              <a:rPr lang="en-US" sz="1200" dirty="0" smtClean="0"/>
              <a:t>&gt;</a:t>
            </a:r>
          </a:p>
          <a:p>
            <a:r>
              <a:rPr lang="en-US" sz="1200" dirty="0" smtClean="0"/>
              <a:t>&lt;/</a:t>
            </a:r>
            <a:r>
              <a:rPr lang="en-US" sz="1200" dirty="0" err="1" smtClean="0"/>
              <a:t>EditText</a:t>
            </a:r>
            <a:r>
              <a:rPr lang="en-US" sz="1200" dirty="0" smtClean="0"/>
              <a:t>&gt;</a:t>
            </a:r>
          </a:p>
          <a:p>
            <a:r>
              <a:rPr lang="en-US" sz="1200" dirty="0" smtClean="0"/>
              <a:t>&lt;Button</a:t>
            </a:r>
          </a:p>
          <a:p>
            <a:r>
              <a:rPr lang="en-US" sz="1200" dirty="0" err="1" smtClean="0"/>
              <a:t>android:id</a:t>
            </a:r>
            <a:r>
              <a:rPr lang="en-US" sz="1200" dirty="0" smtClean="0"/>
              <a:t>=</a:t>
            </a:r>
            <a:r>
              <a:rPr lang="en-US" sz="1200" i="1" dirty="0" smtClean="0"/>
              <a:t>"@+id/</a:t>
            </a:r>
            <a:r>
              <a:rPr lang="en-US" sz="1200" i="1" dirty="0" err="1" smtClean="0"/>
              <a:t>btnStopService</a:t>
            </a:r>
            <a:r>
              <a:rPr lang="en-US" sz="1200" i="1" dirty="0" smtClean="0"/>
              <a:t>"</a:t>
            </a:r>
          </a:p>
          <a:p>
            <a:r>
              <a:rPr lang="en-US" sz="1200" dirty="0" err="1" smtClean="0"/>
              <a:t>android:layout_width</a:t>
            </a:r>
            <a:r>
              <a:rPr lang="en-US" sz="1200" dirty="0" smtClean="0"/>
              <a:t>=</a:t>
            </a:r>
            <a:r>
              <a:rPr lang="en-US" sz="1200" i="1" dirty="0" smtClean="0"/>
              <a:t>"151px"</a:t>
            </a:r>
          </a:p>
          <a:p>
            <a:r>
              <a:rPr lang="en-US" sz="1200" dirty="0" err="1" smtClean="0"/>
              <a:t>android:layout_height</a:t>
            </a:r>
            <a:r>
              <a:rPr lang="en-US" sz="1200" dirty="0" smtClean="0"/>
              <a:t>=</a:t>
            </a:r>
            <a:r>
              <a:rPr lang="en-US" sz="1200" i="1" dirty="0" smtClean="0"/>
              <a:t>"</a:t>
            </a:r>
            <a:r>
              <a:rPr lang="en-US" sz="1200" i="1" dirty="0" err="1" smtClean="0"/>
              <a:t>wrap_content</a:t>
            </a:r>
            <a:r>
              <a:rPr lang="en-US" sz="1200" i="1" dirty="0" smtClean="0"/>
              <a:t>"</a:t>
            </a:r>
          </a:p>
          <a:p>
            <a:r>
              <a:rPr lang="en-US" sz="1200" dirty="0" err="1" smtClean="0"/>
              <a:t>android:text</a:t>
            </a:r>
            <a:r>
              <a:rPr lang="en-US" sz="1200" dirty="0" smtClean="0"/>
              <a:t>=</a:t>
            </a:r>
            <a:r>
              <a:rPr lang="en-US" sz="1200" i="1" dirty="0" smtClean="0"/>
              <a:t>"Stop Service"</a:t>
            </a:r>
          </a:p>
          <a:p>
            <a:endParaRPr lang="en-US" sz="1200" dirty="0" smtClean="0"/>
          </a:p>
          <a:p>
            <a:r>
              <a:rPr lang="en-US" sz="1200" dirty="0" smtClean="0"/>
              <a:t>&gt;</a:t>
            </a:r>
          </a:p>
          <a:p>
            <a:r>
              <a:rPr lang="en-US" sz="1200" dirty="0" smtClean="0"/>
              <a:t>&lt;/Button&gt;</a:t>
            </a:r>
          </a:p>
          <a:p>
            <a:r>
              <a:rPr lang="en-US" sz="1200" dirty="0" smtClean="0"/>
              <a:t>&lt;/</a:t>
            </a:r>
            <a:r>
              <a:rPr lang="en-US" sz="1200" dirty="0" err="1" smtClean="0"/>
              <a:t>LinearLayout</a:t>
            </a:r>
            <a:r>
              <a:rPr lang="en-US" sz="1200" dirty="0" smtClean="0"/>
              <a:t>&gt;</a:t>
            </a:r>
            <a:endParaRPr lang="en-US" sz="1200" dirty="0"/>
          </a:p>
        </p:txBody>
      </p:sp>
      <p:sp>
        <p:nvSpPr>
          <p:cNvPr id="13" name="TextBox 12"/>
          <p:cNvSpPr txBox="1"/>
          <p:nvPr/>
        </p:nvSpPr>
        <p:spPr>
          <a:xfrm>
            <a:off x="3200400" y="1676400"/>
            <a:ext cx="4876800" cy="369332"/>
          </a:xfrm>
          <a:prstGeom prst="rect">
            <a:avLst/>
          </a:prstGeom>
          <a:noFill/>
        </p:spPr>
        <p:txBody>
          <a:bodyPr wrap="square" rtlCol="0">
            <a:spAutoFit/>
          </a:bodyPr>
          <a:lstStyle/>
          <a:p>
            <a:r>
              <a:rPr lang="en-US" b="1" dirty="0" smtClean="0"/>
              <a:t>Layout</a:t>
            </a:r>
            <a:endParaRPr lang="en-US" b="1" dirty="0"/>
          </a:p>
        </p:txBody>
      </p:sp>
    </p:spTree>
    <p:extLst>
      <p:ext uri="{BB962C8B-B14F-4D97-AF65-F5344CB8AC3E}">
        <p14:creationId xmlns:p14="http://schemas.microsoft.com/office/powerpoint/2010/main" val="2193981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778231"/>
          </a:xfrm>
          <a:prstGeom prst="rect">
            <a:avLst/>
          </a:prstGeom>
          <a:solidFill>
            <a:schemeClr val="bg1">
              <a:lumMod val="95000"/>
            </a:schemeClr>
          </a:solidFill>
          <a:ln w="3175">
            <a:solidFill>
              <a:schemeClr val="bg1">
                <a:lumMod val="85000"/>
              </a:schemeClr>
            </a:solidFill>
          </a:ln>
        </p:spPr>
        <p:txBody>
          <a:bodyPr wrap="square" rtlCol="0">
            <a:spAutoFit/>
          </a:bodyPr>
          <a:lstStyle/>
          <a:p>
            <a:pPr defTabSz="182880"/>
            <a:r>
              <a:rPr lang="en-US" sz="1050" dirty="0" smtClean="0">
                <a:solidFill>
                  <a:srgbClr val="008080"/>
                </a:solidFill>
                <a:latin typeface="Courier New"/>
              </a:rPr>
              <a:t>&lt;?</a:t>
            </a:r>
            <a:r>
              <a:rPr lang="en-US" sz="1050" dirty="0" smtClean="0">
                <a:solidFill>
                  <a:srgbClr val="3F7F7F"/>
                </a:solidFill>
                <a:latin typeface="Courier New"/>
              </a:rPr>
              <a:t>xml </a:t>
            </a:r>
            <a:r>
              <a:rPr lang="en-US" sz="1050" dirty="0" smtClean="0">
                <a:solidFill>
                  <a:srgbClr val="7F007F"/>
                </a:solidFill>
                <a:latin typeface="Courier New"/>
              </a:rPr>
              <a:t>version</a:t>
            </a:r>
            <a:r>
              <a:rPr lang="en-US" sz="1050" dirty="0" smtClean="0">
                <a:solidFill>
                  <a:srgbClr val="000000"/>
                </a:solidFill>
                <a:latin typeface="Courier New"/>
              </a:rPr>
              <a:t>=</a:t>
            </a:r>
            <a:r>
              <a:rPr lang="en-US" sz="1050" i="1" dirty="0" smtClean="0">
                <a:solidFill>
                  <a:srgbClr val="2A00FF"/>
                </a:solidFill>
                <a:latin typeface="Courier New"/>
              </a:rPr>
              <a:t>"1.0" </a:t>
            </a:r>
            <a:r>
              <a:rPr lang="en-US" sz="1050" i="1" dirty="0" smtClean="0">
                <a:solidFill>
                  <a:srgbClr val="7F007F"/>
                </a:solidFill>
                <a:latin typeface="Courier New"/>
              </a:rPr>
              <a:t>encoding</a:t>
            </a:r>
            <a:r>
              <a:rPr lang="en-US" sz="1050" i="1" dirty="0" smtClean="0">
                <a:solidFill>
                  <a:srgbClr val="000000"/>
                </a:solidFill>
                <a:latin typeface="Courier New"/>
              </a:rPr>
              <a:t>=</a:t>
            </a:r>
            <a:r>
              <a:rPr lang="en-US" sz="1050" i="1" dirty="0" smtClean="0">
                <a:solidFill>
                  <a:srgbClr val="2A00FF"/>
                </a:solidFill>
                <a:latin typeface="Courier New"/>
              </a:rPr>
              <a:t>"utf-8"</a:t>
            </a:r>
            <a:r>
              <a:rPr lang="en-US" sz="1050" i="1" dirty="0" smtClean="0">
                <a:solidFill>
                  <a:srgbClr val="008080"/>
                </a:solidFill>
                <a:latin typeface="Courier New"/>
              </a:rPr>
              <a:t>?&gt;</a:t>
            </a:r>
          </a:p>
          <a:p>
            <a:pPr defTabSz="182880"/>
            <a:r>
              <a:rPr lang="en-US" sz="1050" dirty="0" smtClean="0">
                <a:solidFill>
                  <a:srgbClr val="008080"/>
                </a:solidFill>
                <a:latin typeface="Courier New"/>
              </a:rPr>
              <a:t>&lt;</a:t>
            </a:r>
            <a:r>
              <a:rPr lang="en-US" sz="1050" dirty="0" smtClean="0">
                <a:solidFill>
                  <a:srgbClr val="3F7F7F"/>
                </a:solidFill>
                <a:latin typeface="Courier New"/>
              </a:rPr>
              <a:t>manifest </a:t>
            </a:r>
            <a:r>
              <a:rPr lang="en-US" sz="1050" dirty="0" err="1" smtClean="0">
                <a:solidFill>
                  <a:srgbClr val="7F007F"/>
                </a:solidFill>
                <a:latin typeface="Courier New"/>
              </a:rPr>
              <a:t>xmlns:android</a:t>
            </a:r>
            <a:r>
              <a:rPr lang="en-US" sz="1050" dirty="0" smtClean="0">
                <a:solidFill>
                  <a:srgbClr val="000000"/>
                </a:solidFill>
                <a:latin typeface="Courier New"/>
              </a:rPr>
              <a:t>=</a:t>
            </a:r>
            <a:r>
              <a:rPr lang="en-US" sz="1050" i="1" dirty="0" smtClean="0">
                <a:solidFill>
                  <a:srgbClr val="2A00FF"/>
                </a:solidFill>
                <a:latin typeface="Courier New"/>
              </a:rPr>
              <a:t>"http://schemas.android.com/apk/res/android"</a:t>
            </a:r>
          </a:p>
          <a:p>
            <a:pPr defTabSz="182880"/>
            <a:r>
              <a:rPr lang="en-US" sz="1050" dirty="0" smtClean="0">
                <a:latin typeface="Courier New"/>
              </a:rPr>
              <a:t>      </a:t>
            </a:r>
            <a:r>
              <a:rPr lang="en-US" sz="1050" dirty="0" smtClean="0">
                <a:solidFill>
                  <a:srgbClr val="7F007F"/>
                </a:solidFill>
                <a:latin typeface="Courier New"/>
              </a:rPr>
              <a:t>package</a:t>
            </a:r>
            <a:r>
              <a:rPr lang="en-US" sz="1050" dirty="0" smtClean="0">
                <a:solidFill>
                  <a:srgbClr val="000000"/>
                </a:solidFill>
                <a:latin typeface="Courier New"/>
              </a:rPr>
              <a:t>=</a:t>
            </a:r>
            <a:r>
              <a:rPr lang="en-US" sz="1050" i="1" dirty="0" smtClean="0">
                <a:solidFill>
                  <a:srgbClr val="2A00FF"/>
                </a:solidFill>
                <a:latin typeface="Courier New"/>
              </a:rPr>
              <a:t>"cis493.mappinggps"</a:t>
            </a:r>
          </a:p>
          <a:p>
            <a:pPr defTabSz="182880"/>
            <a:r>
              <a:rPr lang="en-US" sz="1050" dirty="0" smtClean="0">
                <a:latin typeface="Courier New"/>
              </a:rPr>
              <a:t>      </a:t>
            </a:r>
            <a:r>
              <a:rPr lang="en-US" sz="1050" dirty="0" err="1" smtClean="0">
                <a:solidFill>
                  <a:srgbClr val="7F007F"/>
                </a:solidFill>
                <a:latin typeface="Courier New"/>
              </a:rPr>
              <a:t>android:versionCode</a:t>
            </a:r>
            <a:r>
              <a:rPr lang="en-US" sz="1050" dirty="0" smtClean="0">
                <a:solidFill>
                  <a:srgbClr val="000000"/>
                </a:solidFill>
                <a:latin typeface="Courier New"/>
              </a:rPr>
              <a:t>=</a:t>
            </a:r>
            <a:r>
              <a:rPr lang="en-US" sz="1050" i="1" dirty="0" smtClean="0">
                <a:solidFill>
                  <a:srgbClr val="2A00FF"/>
                </a:solidFill>
                <a:latin typeface="Courier New"/>
              </a:rPr>
              <a:t>"1"</a:t>
            </a:r>
          </a:p>
          <a:p>
            <a:pPr defTabSz="182880"/>
            <a:r>
              <a:rPr lang="en-US" sz="1050" dirty="0" smtClean="0">
                <a:latin typeface="Courier New"/>
              </a:rPr>
              <a:t>      </a:t>
            </a:r>
            <a:r>
              <a:rPr lang="en-US" sz="1050" dirty="0" err="1" smtClean="0">
                <a:solidFill>
                  <a:srgbClr val="7F007F"/>
                </a:solidFill>
                <a:latin typeface="Courier New"/>
              </a:rPr>
              <a:t>android:versionName</a:t>
            </a:r>
            <a:r>
              <a:rPr lang="en-US" sz="1050" dirty="0" smtClean="0">
                <a:solidFill>
                  <a:srgbClr val="000000"/>
                </a:solidFill>
                <a:latin typeface="Courier New"/>
              </a:rPr>
              <a:t>=</a:t>
            </a:r>
            <a:r>
              <a:rPr lang="en-US" sz="1050" i="1" dirty="0" smtClean="0">
                <a:solidFill>
                  <a:srgbClr val="2A00FF"/>
                </a:solidFill>
                <a:latin typeface="Courier New"/>
              </a:rPr>
              <a:t>"1.0"</a:t>
            </a:r>
            <a:r>
              <a:rPr lang="en-US" sz="1050" i="1"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application </a:t>
            </a:r>
          </a:p>
          <a:p>
            <a:pPr defTabSz="182880"/>
            <a:r>
              <a:rPr lang="en-US" sz="1050" dirty="0" smtClean="0">
                <a:latin typeface="Courier New"/>
              </a:rPr>
              <a:t>    						</a:t>
            </a:r>
            <a:r>
              <a:rPr lang="en-US" sz="1050" dirty="0" err="1" smtClean="0">
                <a:solidFill>
                  <a:srgbClr val="7F007F"/>
                </a:solidFill>
                <a:latin typeface="Courier New"/>
              </a:rPr>
              <a:t>android:icon</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drawable</a:t>
            </a:r>
            <a:r>
              <a:rPr lang="en-US" sz="1050" i="1" dirty="0" smtClean="0">
                <a:solidFill>
                  <a:srgbClr val="2A00FF"/>
                </a:solidFill>
                <a:latin typeface="Courier New"/>
              </a:rPr>
              <a:t>/icon" </a:t>
            </a:r>
          </a:p>
          <a:p>
            <a:pPr defTabSz="182880"/>
            <a:r>
              <a:rPr lang="en-US" sz="1050" dirty="0" smtClean="0">
                <a:latin typeface="Courier New"/>
              </a:rPr>
              <a:t>    						</a:t>
            </a:r>
            <a:r>
              <a:rPr lang="en-US" sz="1050" dirty="0" err="1" smtClean="0">
                <a:solidFill>
                  <a:srgbClr val="7F007F"/>
                </a:solidFill>
                <a:latin typeface="Courier New"/>
              </a:rPr>
              <a:t>android:label</a:t>
            </a:r>
            <a:r>
              <a:rPr lang="en-US" sz="1050" dirty="0" smtClean="0">
                <a:solidFill>
                  <a:srgbClr val="000000"/>
                </a:solidFill>
                <a:latin typeface="Courier New"/>
              </a:rPr>
              <a:t>=</a:t>
            </a:r>
            <a:r>
              <a:rPr lang="en-US" sz="1050" i="1" dirty="0" smtClean="0">
                <a:solidFill>
                  <a:srgbClr val="2A00FF"/>
                </a:solidFill>
                <a:latin typeface="Courier New"/>
              </a:rPr>
              <a:t>"@string/</a:t>
            </a:r>
            <a:r>
              <a:rPr lang="en-US" sz="1050" i="1" dirty="0" err="1" smtClean="0">
                <a:solidFill>
                  <a:srgbClr val="2A00FF"/>
                </a:solidFill>
                <a:latin typeface="Courier New"/>
              </a:rPr>
              <a:t>app_name</a:t>
            </a:r>
            <a:r>
              <a:rPr lang="en-US" sz="1050" i="1" dirty="0" smtClean="0">
                <a:solidFill>
                  <a:srgbClr val="2A00FF"/>
                </a:solidFill>
                <a:latin typeface="Courier New"/>
              </a:rPr>
              <a:t>"</a:t>
            </a:r>
          </a:p>
          <a:p>
            <a:pPr defTabSz="182880"/>
            <a:r>
              <a:rPr lang="en-US" sz="1050" dirty="0" smtClean="0">
                <a:latin typeface="Courier New"/>
              </a:rPr>
              <a:t>    						</a:t>
            </a:r>
            <a:r>
              <a:rPr lang="en-US" sz="1050" dirty="0" err="1" smtClean="0">
                <a:solidFill>
                  <a:srgbClr val="7F007F"/>
                </a:solidFill>
                <a:latin typeface="Courier New"/>
              </a:rPr>
              <a:t>android:debuggable</a:t>
            </a:r>
            <a:r>
              <a:rPr lang="en-US" sz="1050" dirty="0" smtClean="0">
                <a:solidFill>
                  <a:srgbClr val="000000"/>
                </a:solidFill>
                <a:latin typeface="Courier New"/>
              </a:rPr>
              <a:t>=</a:t>
            </a:r>
            <a:r>
              <a:rPr lang="en-US" sz="1050" i="1" dirty="0" smtClean="0">
                <a:solidFill>
                  <a:srgbClr val="2A00FF"/>
                </a:solidFill>
                <a:latin typeface="Courier New"/>
              </a:rPr>
              <a:t>"true"  </a:t>
            </a:r>
            <a:r>
              <a:rPr lang="en-US" sz="1050" i="1" dirty="0" smtClean="0">
                <a:solidFill>
                  <a:srgbClr val="008080"/>
                </a:solidFill>
                <a:latin typeface="Courier New"/>
              </a:rPr>
              <a:t>&gt;</a:t>
            </a:r>
          </a:p>
          <a:p>
            <a:pPr defTabSz="182880"/>
            <a:r>
              <a:rPr lang="en-US" sz="1050" dirty="0" smtClean="0">
                <a:solidFill>
                  <a:srgbClr val="000000"/>
                </a:solidFill>
                <a:latin typeface="Courier New"/>
              </a:rPr>
              <a:t>    </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activity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MyGPS</a:t>
            </a:r>
            <a:r>
              <a:rPr lang="en-US" sz="1050" i="1" dirty="0" smtClean="0">
                <a:solidFill>
                  <a:srgbClr val="2A00FF"/>
                </a:solidFill>
                <a:latin typeface="Courier New"/>
              </a:rPr>
              <a:t>"</a:t>
            </a:r>
          </a:p>
          <a:p>
            <a:pPr defTabSz="182880"/>
            <a:r>
              <a:rPr lang="en-US" sz="1050" dirty="0" smtClean="0">
                <a:latin typeface="Courier New"/>
              </a:rPr>
              <a:t>                </a:t>
            </a:r>
            <a:r>
              <a:rPr lang="en-US" sz="1050" dirty="0" err="1" smtClean="0">
                <a:solidFill>
                  <a:srgbClr val="7F007F"/>
                </a:solidFill>
                <a:latin typeface="Courier New"/>
              </a:rPr>
              <a:t>android:label</a:t>
            </a:r>
            <a:r>
              <a:rPr lang="en-US" sz="1050" dirty="0" smtClean="0">
                <a:solidFill>
                  <a:srgbClr val="000000"/>
                </a:solidFill>
                <a:latin typeface="Courier New"/>
              </a:rPr>
              <a:t>=</a:t>
            </a:r>
            <a:r>
              <a:rPr lang="en-US" sz="1050" i="1" dirty="0" smtClean="0">
                <a:solidFill>
                  <a:srgbClr val="2A00FF"/>
                </a:solidFill>
                <a:latin typeface="Courier New"/>
              </a:rPr>
              <a:t>"@string/</a:t>
            </a:r>
            <a:r>
              <a:rPr lang="en-US" sz="1050" i="1" dirty="0" err="1" smtClean="0">
                <a:solidFill>
                  <a:srgbClr val="2A00FF"/>
                </a:solidFill>
                <a:latin typeface="Courier New"/>
              </a:rPr>
              <a:t>app_name</a:t>
            </a:r>
            <a:r>
              <a:rPr lang="en-US" sz="1050" i="1" dirty="0" smtClean="0">
                <a:solidFill>
                  <a:srgbClr val="2A00FF"/>
                </a:solidFill>
                <a:latin typeface="Courier New"/>
              </a:rPr>
              <a:t>"</a:t>
            </a:r>
            <a:r>
              <a:rPr lang="en-US" sz="1050" i="1"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intent-filter</a:t>
            </a:r>
            <a:r>
              <a:rPr lang="en-US" sz="1050"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android.intent.action.MAIN</a:t>
            </a:r>
            <a:r>
              <a:rPr lang="en-US" sz="1050" i="1" dirty="0" smtClean="0">
                <a:solidFill>
                  <a:srgbClr val="2A00FF"/>
                </a:solidFill>
                <a:latin typeface="Courier New"/>
              </a:rPr>
              <a:t>" </a:t>
            </a:r>
            <a:r>
              <a:rPr lang="en-US" sz="1050" i="1"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category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android.intent.category.LAUNCHER</a:t>
            </a:r>
            <a:r>
              <a:rPr lang="en-US" sz="1050" i="1" dirty="0" smtClean="0">
                <a:solidFill>
                  <a:srgbClr val="2A00FF"/>
                </a:solidFill>
                <a:latin typeface="Courier New"/>
              </a:rPr>
              <a:t>" </a:t>
            </a:r>
            <a:r>
              <a:rPr lang="en-US" sz="1050" i="1"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intent-filter</a:t>
            </a:r>
            <a:r>
              <a:rPr lang="en-US" sz="1050" dirty="0" smtClean="0">
                <a:solidFill>
                  <a:srgbClr val="008080"/>
                </a:solidFill>
                <a:latin typeface="Courier New"/>
              </a:rPr>
              <a:t>&gt;</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activity</a:t>
            </a:r>
            <a:r>
              <a:rPr lang="en-US" sz="1050" dirty="0" smtClean="0">
                <a:solidFill>
                  <a:srgbClr val="008080"/>
                </a:solidFill>
                <a:latin typeface="Courier New"/>
              </a:rPr>
              <a:t>&gt;</a:t>
            </a:r>
          </a:p>
          <a:p>
            <a:pPr defTabSz="182880"/>
            <a:r>
              <a:rPr lang="en-US" sz="1050" dirty="0" smtClean="0">
                <a:solidFill>
                  <a:srgbClr val="000000"/>
                </a:solidFill>
                <a:latin typeface="Courier New"/>
              </a:rPr>
              <a:t>        </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service </a:t>
            </a:r>
          </a:p>
          <a:p>
            <a:pPr defTabSz="182880"/>
            <a:r>
              <a:rPr lang="en-US" sz="1050" dirty="0" smtClean="0">
                <a:solidFill>
                  <a:srgbClr val="3F7F7F"/>
                </a:solidFill>
                <a:latin typeface="Courier New"/>
              </a:rPr>
              <a:t>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MyGpsService</a:t>
            </a:r>
            <a:r>
              <a:rPr lang="en-US" sz="1050" i="1" dirty="0" smtClean="0">
                <a:solidFill>
                  <a:srgbClr val="2A00FF"/>
                </a:solidFill>
                <a:latin typeface="Courier New"/>
              </a:rPr>
              <a:t>"</a:t>
            </a:r>
            <a:r>
              <a:rPr lang="en-US" sz="1050" i="1" dirty="0" smtClean="0">
                <a:solidFill>
                  <a:srgbClr val="008080"/>
                </a:solidFill>
                <a:latin typeface="Courier New"/>
              </a:rPr>
              <a:t>&gt;</a:t>
            </a:r>
            <a:r>
              <a:rPr lang="en-US" sz="1050" dirty="0" smtClean="0">
                <a:solidFill>
                  <a:srgbClr val="000000"/>
                </a:solidFill>
                <a:latin typeface="Courier New"/>
              </a:rPr>
              <a:t>    					</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service</a:t>
            </a:r>
            <a:r>
              <a:rPr lang="en-US" sz="1050" dirty="0" smtClean="0">
                <a:solidFill>
                  <a:srgbClr val="008080"/>
                </a:solidFill>
                <a:latin typeface="Courier New"/>
              </a:rPr>
              <a:t>&gt;</a:t>
            </a:r>
          </a:p>
          <a:p>
            <a:pPr defTabSz="182880"/>
            <a:r>
              <a:rPr lang="en-US" sz="1050" dirty="0" smtClean="0">
                <a:solidFill>
                  <a:srgbClr val="000000"/>
                </a:solidFill>
                <a:latin typeface="Courier New"/>
              </a:rPr>
              <a:t>       </a:t>
            </a: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application</a:t>
            </a:r>
            <a:r>
              <a:rPr lang="en-US" sz="1050" dirty="0" smtClean="0">
                <a:solidFill>
                  <a:srgbClr val="008080"/>
                </a:solidFill>
                <a:latin typeface="Courier New"/>
              </a:rPr>
              <a:t>&gt;</a:t>
            </a:r>
          </a:p>
          <a:p>
            <a:pPr defTabSz="182880"/>
            <a:endParaRPr lang="en-US" sz="1050" dirty="0" smtClean="0">
              <a:solidFill>
                <a:srgbClr val="008080"/>
              </a:solidFill>
              <a:latin typeface="Courier New"/>
            </a:endParaRPr>
          </a:p>
          <a:p>
            <a:pPr defTabSz="182880"/>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uses-</a:t>
            </a:r>
            <a:r>
              <a:rPr lang="en-US" sz="1050" dirty="0" err="1" smtClean="0">
                <a:solidFill>
                  <a:srgbClr val="3F7F7F"/>
                </a:solidFill>
                <a:latin typeface="Courier New"/>
              </a:rPr>
              <a:t>sdk</a:t>
            </a:r>
            <a:r>
              <a:rPr lang="en-US" sz="1050" dirty="0" smtClean="0">
                <a:solidFill>
                  <a:srgbClr val="3F7F7F"/>
                </a:solidFill>
                <a:latin typeface="Courier New"/>
              </a:rPr>
              <a:t> </a:t>
            </a:r>
            <a:r>
              <a:rPr lang="en-US" sz="1050" dirty="0" err="1" smtClean="0">
                <a:solidFill>
                  <a:srgbClr val="7F007F"/>
                </a:solidFill>
                <a:latin typeface="Courier New"/>
              </a:rPr>
              <a:t>android:minSdkVersion</a:t>
            </a:r>
            <a:r>
              <a:rPr lang="en-US" sz="1050" dirty="0" smtClean="0">
                <a:solidFill>
                  <a:srgbClr val="000000"/>
                </a:solidFill>
                <a:latin typeface="Courier New"/>
              </a:rPr>
              <a:t>=</a:t>
            </a:r>
            <a:r>
              <a:rPr lang="en-US" sz="1050" i="1" dirty="0" smtClean="0">
                <a:solidFill>
                  <a:srgbClr val="2A00FF"/>
                </a:solidFill>
                <a:latin typeface="Courier New"/>
              </a:rPr>
              <a:t>"2" </a:t>
            </a:r>
            <a:r>
              <a:rPr lang="en-US" sz="1050" i="1" dirty="0" smtClean="0">
                <a:solidFill>
                  <a:srgbClr val="008080"/>
                </a:solidFill>
                <a:latin typeface="Courier New"/>
              </a:rPr>
              <a:t>/&gt;</a:t>
            </a:r>
          </a:p>
          <a:p>
            <a:pPr defTabSz="182880"/>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android.permission.SEND_SMS</a:t>
            </a:r>
            <a:r>
              <a:rPr lang="en-US" sz="1050" i="1" dirty="0" smtClean="0">
                <a:solidFill>
                  <a:srgbClr val="2A00FF"/>
                </a:solidFill>
                <a:latin typeface="Courier New"/>
              </a:rPr>
              <a:t>" </a:t>
            </a:r>
            <a:r>
              <a:rPr lang="en-US" sz="1050" i="1" dirty="0" smtClean="0">
                <a:solidFill>
                  <a:srgbClr val="008080"/>
                </a:solidFill>
                <a:latin typeface="Courier New"/>
              </a:rPr>
              <a:t>/&gt; </a:t>
            </a:r>
          </a:p>
          <a:p>
            <a:pPr defTabSz="182880"/>
            <a:r>
              <a:rPr lang="en-US" sz="1050" i="1" dirty="0" smtClean="0">
                <a:solidFill>
                  <a:srgbClr val="008080"/>
                </a:solidFill>
                <a:latin typeface="Courier New"/>
              </a:rPr>
              <a:t>		&lt;</a:t>
            </a:r>
            <a:r>
              <a:rPr lang="en-US" sz="1050" i="1" dirty="0" smtClean="0">
                <a:solidFill>
                  <a:srgbClr val="3F7F7F"/>
                </a:solidFill>
                <a:latin typeface="Courier New"/>
              </a:rPr>
              <a:t>uses-permission </a:t>
            </a:r>
            <a:r>
              <a:rPr lang="en-US" sz="1050" i="1" dirty="0" err="1" smtClean="0">
                <a:solidFill>
                  <a:srgbClr val="7F007F"/>
                </a:solidFill>
                <a:latin typeface="Courier New"/>
              </a:rPr>
              <a:t>android:name</a:t>
            </a:r>
            <a:r>
              <a:rPr lang="en-US" sz="1050" i="1"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android.permission.ACCESS_FINE_LOCATION</a:t>
            </a:r>
            <a:r>
              <a:rPr lang="en-US" sz="1050" i="1" dirty="0" smtClean="0">
                <a:solidFill>
                  <a:srgbClr val="2A00FF"/>
                </a:solidFill>
                <a:latin typeface="Courier New"/>
              </a:rPr>
              <a:t>" </a:t>
            </a:r>
            <a:r>
              <a:rPr lang="en-US" sz="1050" i="1" dirty="0" smtClean="0">
                <a:solidFill>
                  <a:srgbClr val="008080"/>
                </a:solidFill>
                <a:latin typeface="Courier New"/>
              </a:rPr>
              <a:t>/&gt;</a:t>
            </a:r>
            <a:endParaRPr lang="en-US" sz="1050" dirty="0" smtClean="0">
              <a:latin typeface="Courier New"/>
            </a:endParaRPr>
          </a:p>
          <a:p>
            <a:pPr defTabSz="182880"/>
            <a:endParaRPr lang="en-US" sz="1050" dirty="0" smtClean="0">
              <a:latin typeface="Courier New"/>
            </a:endParaRPr>
          </a:p>
          <a:p>
            <a:pPr defTabSz="182880"/>
            <a:r>
              <a:rPr lang="en-US" sz="1050" dirty="0" smtClean="0">
                <a:solidFill>
                  <a:srgbClr val="008080"/>
                </a:solidFill>
                <a:latin typeface="Courier New"/>
              </a:rPr>
              <a:t>&lt;/</a:t>
            </a:r>
            <a:r>
              <a:rPr lang="en-US" sz="1050" dirty="0" smtClean="0">
                <a:solidFill>
                  <a:srgbClr val="3F7F7F"/>
                </a:solidFill>
                <a:latin typeface="Courier New"/>
              </a:rPr>
              <a:t>manifest</a:t>
            </a:r>
            <a:r>
              <a:rPr lang="en-US" sz="1050" dirty="0" smtClean="0">
                <a:solidFill>
                  <a:srgbClr val="008080"/>
                </a:solidFill>
                <a:latin typeface="Courier New"/>
              </a:rPr>
              <a:t>&gt;</a:t>
            </a:r>
            <a:r>
              <a:rPr lang="en-US" sz="1050" dirty="0" smtClean="0">
                <a:solidFill>
                  <a:srgbClr val="000000"/>
                </a:solidFill>
                <a:latin typeface="Courier New"/>
              </a:rPr>
              <a:t> </a:t>
            </a:r>
            <a:endParaRPr lang="en-US" sz="1050" dirty="0"/>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Manifest</a:t>
            </a:r>
            <a:endParaRPr lang="en-US" b="1" dirty="0"/>
          </a:p>
        </p:txBody>
      </p:sp>
      <p:sp>
        <p:nvSpPr>
          <p:cNvPr id="14" name="Left Brace 13"/>
          <p:cNvSpPr/>
          <p:nvPr/>
        </p:nvSpPr>
        <p:spPr>
          <a:xfrm>
            <a:off x="838200" y="3581400"/>
            <a:ext cx="228600" cy="99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a:off x="914400" y="4724400"/>
            <a:ext cx="152400" cy="533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609600" y="5791200"/>
            <a:ext cx="15240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533400" y="2819400"/>
            <a:ext cx="228600" cy="2743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82114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109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3970318"/>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3F7F5F"/>
                </a:solidFill>
                <a:latin typeface="Courier New"/>
              </a:rPr>
              <a:t>// Request GPS location, show lat &amp; long, deliver a text-message</a:t>
            </a:r>
          </a:p>
          <a:p>
            <a:r>
              <a:rPr lang="en-US" sz="1400" dirty="0" smtClean="0">
                <a:solidFill>
                  <a:srgbClr val="3F7F5F"/>
                </a:solidFill>
                <a:latin typeface="Courier New"/>
              </a:rPr>
              <a:t>// Application logic and its </a:t>
            </a:r>
            <a:r>
              <a:rPr lang="en-US" sz="1400" dirty="0" err="1" smtClean="0">
                <a:solidFill>
                  <a:srgbClr val="3F7F5F"/>
                </a:solidFill>
                <a:latin typeface="Courier New"/>
              </a:rPr>
              <a:t>BroadcastReceiver</a:t>
            </a:r>
            <a:r>
              <a:rPr lang="en-US" sz="1400" dirty="0" smtClean="0">
                <a:solidFill>
                  <a:srgbClr val="3F7F5F"/>
                </a:solidFill>
                <a:latin typeface="Courier New"/>
              </a:rPr>
              <a:t> in the same class</a:t>
            </a:r>
          </a:p>
          <a:p>
            <a:endParaRPr lang="en-US" sz="1400" dirty="0" smtClean="0">
              <a:solidFill>
                <a:srgbClr val="3F7F5F"/>
              </a:solidFill>
              <a:latin typeface="Courier New"/>
            </a:endParaRPr>
          </a:p>
          <a:p>
            <a:r>
              <a:rPr lang="en-US" sz="1400" b="1" dirty="0" smtClean="0">
                <a:solidFill>
                  <a:srgbClr val="7F0055"/>
                </a:solidFill>
                <a:latin typeface="Courier New"/>
              </a:rPr>
              <a:t>package</a:t>
            </a:r>
            <a:r>
              <a:rPr lang="en-US" sz="1400" b="1" dirty="0" smtClean="0">
                <a:solidFill>
                  <a:srgbClr val="000000"/>
                </a:solidFill>
                <a:latin typeface="Courier New"/>
              </a:rPr>
              <a:t> cis493.mappinggps;</a:t>
            </a:r>
          </a:p>
          <a:p>
            <a:endParaRPr lang="en-US" sz="1400" dirty="0" smtClean="0">
              <a:latin typeface="Courier New"/>
            </a:endParaRP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android.app.Activity</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android.os.Bundle</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android.content.BroadcastReceiver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android.content.ComponentName</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android.content.Context</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android.content.Intent</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android.content.IntentFilter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android.telephony.gsm.SmsManager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android.util.Log</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android.view.View.OnClickListener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a:t>
            </a:r>
            <a:r>
              <a:rPr lang="en-US" sz="1400" b="1" dirty="0" smtClean="0">
                <a:solidFill>
                  <a:srgbClr val="000000"/>
                </a:solidFill>
                <a:latin typeface="Courier New"/>
              </a:rPr>
              <a:t>.*;</a:t>
            </a:r>
          </a:p>
          <a:p>
            <a:endParaRPr lang="en-US" sz="1400" dirty="0"/>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Tree>
    <p:extLst>
      <p:ext uri="{BB962C8B-B14F-4D97-AF65-F5344CB8AC3E}">
        <p14:creationId xmlns:p14="http://schemas.microsoft.com/office/powerpoint/2010/main" val="2469504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2514600"/>
            <a:ext cx="8763000" cy="31242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11</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832092"/>
          </a:xfrm>
          <a:prstGeom prst="rect">
            <a:avLst/>
          </a:prstGeom>
          <a:noFill/>
        </p:spPr>
        <p:txBody>
          <a:bodyPr wrap="square" rtlCol="0">
            <a:spAutoFit/>
          </a:bodyPr>
          <a:lstStyle/>
          <a:p>
            <a:r>
              <a:rPr lang="en-US" sz="1000" dirty="0" smtClean="0"/>
              <a:t>Taken from:  </a:t>
            </a:r>
            <a:r>
              <a:rPr lang="en-US" sz="1000" u="sng" dirty="0" smtClean="0">
                <a:hlinkClick r:id="rId3"/>
              </a:rPr>
              <a:t>http://code.google.com/android/reference/android/content/Intent.html</a:t>
            </a:r>
            <a:endParaRPr lang="en-US" sz="1000" dirty="0" smtClean="0"/>
          </a:p>
          <a:p>
            <a:endParaRPr lang="en-US" dirty="0" smtClean="0"/>
          </a:p>
          <a:p>
            <a:r>
              <a:rPr lang="en-US" sz="2400" b="1" dirty="0" smtClean="0">
                <a:solidFill>
                  <a:srgbClr val="0070C0"/>
                </a:solidFill>
              </a:rPr>
              <a:t>Intents - Secondary Attributes</a:t>
            </a:r>
          </a:p>
          <a:p>
            <a:endParaRPr lang="en-US" sz="2400" b="1" dirty="0" smtClean="0">
              <a:solidFill>
                <a:srgbClr val="0070C0"/>
              </a:solidFill>
            </a:endParaRPr>
          </a:p>
          <a:p>
            <a:endParaRPr lang="en-US" b="1" dirty="0" smtClean="0"/>
          </a:p>
          <a:p>
            <a:pPr marL="342900" indent="-342900"/>
            <a:r>
              <a:rPr lang="en-US" b="1" dirty="0" smtClean="0"/>
              <a:t>Example: </a:t>
            </a:r>
            <a:r>
              <a:rPr lang="en-US" dirty="0" smtClean="0"/>
              <a:t>Sending a text message (using extra attributes)</a:t>
            </a:r>
            <a:endParaRPr lang="en-US" b="1" dirty="0" smtClean="0"/>
          </a:p>
          <a:p>
            <a:pPr marL="342900" indent="-342900"/>
            <a:endParaRPr lang="en-US" b="1" dirty="0" smtClean="0"/>
          </a:p>
          <a:p>
            <a:endParaRPr lang="en-US" sz="1600" dirty="0" smtClean="0">
              <a:latin typeface="Consolas" pitchFamily="49" charset="0"/>
            </a:endParaRPr>
          </a:p>
          <a:p>
            <a:endParaRPr lang="en-US" sz="1600" dirty="0" smtClean="0">
              <a:latin typeface="Consolas" pitchFamily="49" charset="0"/>
            </a:endParaRPr>
          </a:p>
          <a:p>
            <a:r>
              <a:rPr lang="en-US" sz="1600" b="1" dirty="0" smtClean="0">
                <a:latin typeface="Courier New" pitchFamily="49" charset="0"/>
                <a:cs typeface="Courier New" pitchFamily="49" charset="0"/>
              </a:rPr>
              <a:t>Intent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intent</a:t>
            </a:r>
            <a:r>
              <a:rPr lang="en-US" sz="1600" dirty="0" smtClean="0">
                <a:latin typeface="Courier New" pitchFamily="49" charset="0"/>
                <a:cs typeface="Courier New" pitchFamily="49" charset="0"/>
              </a:rPr>
              <a:t> = new </a:t>
            </a:r>
            <a:r>
              <a:rPr lang="en-US" sz="1600" b="1" dirty="0" smtClean="0">
                <a:latin typeface="Courier New" pitchFamily="49" charset="0"/>
                <a:cs typeface="Courier New" pitchFamily="49" charset="0"/>
              </a:rPr>
              <a:t>Intent</a:t>
            </a:r>
            <a:r>
              <a:rPr lang="en-US" sz="1600"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Intent.ACTION_SENDTO</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Uri.parse</a:t>
            </a:r>
            <a:r>
              <a:rPr lang="en-US" sz="1600" dirty="0" smtClean="0">
                <a:latin typeface="Courier New" pitchFamily="49" charset="0"/>
                <a:cs typeface="Courier New" pitchFamily="49" charset="0"/>
              </a:rPr>
              <a:t>("sms:5551234"));</a:t>
            </a:r>
          </a:p>
          <a:p>
            <a:endParaRPr lang="en-US" sz="1600" dirty="0" smtClean="0">
              <a:latin typeface="Courier New" pitchFamily="49" charset="0"/>
              <a:cs typeface="Courier New" pitchFamily="49" charset="0"/>
            </a:endParaRPr>
          </a:p>
          <a:p>
            <a:r>
              <a:rPr lang="en-US" sz="1600" dirty="0" err="1" smtClean="0">
                <a:latin typeface="Courier New" pitchFamily="49" charset="0"/>
                <a:cs typeface="Courier New" pitchFamily="49" charset="0"/>
              </a:rPr>
              <a:t>intent.</a:t>
            </a:r>
            <a:r>
              <a:rPr lang="en-US" sz="1600" b="1" dirty="0" err="1" smtClean="0">
                <a:latin typeface="Courier New" pitchFamily="49" charset="0"/>
                <a:cs typeface="Courier New" pitchFamily="49" charset="0"/>
              </a:rPr>
              <a:t>putExtra</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sms_body</a:t>
            </a:r>
            <a:r>
              <a:rPr lang="en-US" sz="1600" dirty="0" smtClean="0">
                <a:latin typeface="Courier New" pitchFamily="49" charset="0"/>
                <a:cs typeface="Courier New" pitchFamily="49" charset="0"/>
              </a:rPr>
              <a:t>", "are we playing golf next Saturday?");</a:t>
            </a:r>
          </a:p>
          <a:p>
            <a:endParaRPr lang="en-US" sz="1600" dirty="0" smtClean="0">
              <a:latin typeface="Courier New" pitchFamily="49" charset="0"/>
              <a:cs typeface="Courier New" pitchFamily="49" charset="0"/>
            </a:endParaRPr>
          </a:p>
          <a:p>
            <a:r>
              <a:rPr lang="en-US" sz="1600" dirty="0" err="1" smtClean="0">
                <a:latin typeface="Courier New" pitchFamily="49" charset="0"/>
                <a:cs typeface="Courier New" pitchFamily="49" charset="0"/>
              </a:rPr>
              <a:t>startActivity</a:t>
            </a:r>
            <a:r>
              <a:rPr lang="en-US" sz="1600" dirty="0" smtClean="0">
                <a:latin typeface="Courier New" pitchFamily="49" charset="0"/>
                <a:cs typeface="Courier New" pitchFamily="49" charset="0"/>
              </a:rPr>
              <a:t>(intent);</a:t>
            </a:r>
          </a:p>
          <a:p>
            <a:r>
              <a:rPr lang="en-US" sz="1600" dirty="0" smtClean="0"/>
              <a:t/>
            </a:r>
            <a:br>
              <a:rPr lang="en-US" sz="1600" dirty="0" smtClean="0"/>
            </a:br>
            <a:r>
              <a:rPr lang="en-US" sz="1600" dirty="0" smtClean="0"/>
              <a:t/>
            </a:r>
            <a:br>
              <a:rPr lang="en-US" sz="1600" dirty="0" smtClean="0"/>
            </a:br>
            <a:endParaRPr lang="en-US" dirty="0" smtClean="0"/>
          </a:p>
        </p:txBody>
      </p:sp>
      <p:cxnSp>
        <p:nvCxnSpPr>
          <p:cNvPr id="11" name="Straight Connector 10"/>
          <p:cNvCxnSpPr/>
          <p:nvPr/>
        </p:nvCxnSpPr>
        <p:spPr>
          <a:xfrm>
            <a:off x="152400" y="2971800"/>
            <a:ext cx="8763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6477000"/>
            <a:ext cx="6553200" cy="261610"/>
          </a:xfrm>
          <a:prstGeom prst="rect">
            <a:avLst/>
          </a:prstGeom>
          <a:noFill/>
        </p:spPr>
        <p:txBody>
          <a:bodyPr wrap="square" rtlCol="0">
            <a:spAutoFit/>
          </a:bodyPr>
          <a:lstStyle/>
          <a:p>
            <a:r>
              <a:rPr lang="en-US" sz="1100" i="1" dirty="0" smtClean="0"/>
              <a:t>“address”, “</a:t>
            </a:r>
            <a:r>
              <a:rPr lang="en-US" sz="1100" i="1" dirty="0" err="1" smtClean="0"/>
              <a:t>sms_body</a:t>
            </a:r>
            <a:r>
              <a:rPr lang="en-US" sz="1100" i="1" dirty="0" smtClean="0"/>
              <a:t>”  are keywords</a:t>
            </a:r>
            <a:endParaRPr lang="en-US" sz="1100" i="1" dirty="0"/>
          </a:p>
        </p:txBody>
      </p:sp>
      <p:pic>
        <p:nvPicPr>
          <p:cNvPr id="15" name="Picture 14" descr="device.png"/>
          <p:cNvPicPr>
            <a:picLocks noChangeAspect="1"/>
          </p:cNvPicPr>
          <p:nvPr/>
        </p:nvPicPr>
        <p:blipFill>
          <a:blip r:embed="rId4" cstate="print"/>
          <a:stretch>
            <a:fillRect/>
          </a:stretch>
        </p:blipFill>
        <p:spPr>
          <a:xfrm>
            <a:off x="6477000" y="609600"/>
            <a:ext cx="2438400" cy="3657600"/>
          </a:xfrm>
          <a:prstGeom prst="rect">
            <a:avLst/>
          </a:prstGeom>
          <a:ln w="3175" cap="rnd">
            <a:solidFill>
              <a:schemeClr val="tx1"/>
            </a:solid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2677656"/>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MyGPS</a:t>
            </a:r>
            <a:r>
              <a:rPr lang="en-US" sz="1400" b="1" dirty="0" smtClean="0">
                <a:solidFill>
                  <a:srgbClr val="000000"/>
                </a:solidFill>
                <a:latin typeface="Courier New"/>
              </a:rPr>
              <a:t> </a:t>
            </a:r>
            <a:r>
              <a:rPr lang="en-US" sz="1400" b="1" dirty="0" smtClean="0">
                <a:solidFill>
                  <a:srgbClr val="7F0055"/>
                </a:solidFill>
                <a:latin typeface="Courier New"/>
              </a:rPr>
              <a:t>extends</a:t>
            </a:r>
            <a:r>
              <a:rPr lang="en-US" sz="1400" b="1" dirty="0" smtClean="0">
                <a:solidFill>
                  <a:srgbClr val="000000"/>
                </a:solidFill>
                <a:latin typeface="Courier New"/>
              </a:rPr>
              <a:t> Activity {</a:t>
            </a:r>
          </a:p>
          <a:p>
            <a:r>
              <a:rPr lang="en-US" sz="1400" dirty="0" smtClean="0">
                <a:solidFill>
                  <a:srgbClr val="000000"/>
                </a:solidFill>
                <a:latin typeface="Courier New"/>
              </a:rPr>
              <a:t>    </a:t>
            </a:r>
          </a:p>
          <a:p>
            <a:r>
              <a:rPr lang="en-US" sz="1400" dirty="0" smtClean="0">
                <a:solidFill>
                  <a:srgbClr val="000000"/>
                </a:solidFill>
                <a:latin typeface="Courier New"/>
              </a:rPr>
              <a:t>    Button	</a:t>
            </a:r>
            <a:r>
              <a:rPr lang="en-US" sz="1400" dirty="0" err="1" smtClean="0">
                <a:solidFill>
                  <a:srgbClr val="0000C0"/>
                </a:solidFill>
                <a:latin typeface="Courier New"/>
              </a:rPr>
              <a:t>btnStopService</a:t>
            </a:r>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00"/>
                </a:solidFill>
                <a:latin typeface="Courier New"/>
              </a:rPr>
              <a:t>TextView</a:t>
            </a:r>
            <a:r>
              <a:rPr lang="en-US" sz="1400" dirty="0" smtClean="0">
                <a:solidFill>
                  <a:srgbClr val="000000"/>
                </a:solidFill>
                <a:latin typeface="Courier New"/>
              </a:rPr>
              <a:t>	</a:t>
            </a:r>
            <a:r>
              <a:rPr lang="en-US" sz="1400" dirty="0" err="1" smtClean="0">
                <a:solidFill>
                  <a:srgbClr val="0000C0"/>
                </a:solidFill>
                <a:latin typeface="Courier New"/>
              </a:rPr>
              <a:t>txtMsg</a:t>
            </a:r>
            <a:r>
              <a:rPr lang="en-US" sz="1400" dirty="0" smtClean="0">
                <a:solidFill>
                  <a:srgbClr val="000000"/>
                </a:solidFill>
                <a:latin typeface="Courier New"/>
              </a:rPr>
              <a:t>;</a:t>
            </a:r>
          </a:p>
          <a:p>
            <a:endParaRPr lang="en-US" sz="1400" dirty="0" smtClean="0">
              <a:solidFill>
                <a:srgbClr val="000000"/>
              </a:solidFill>
              <a:latin typeface="Courier New"/>
            </a:endParaRPr>
          </a:p>
          <a:p>
            <a:r>
              <a:rPr lang="en-US" sz="1400" dirty="0" smtClean="0">
                <a:solidFill>
                  <a:srgbClr val="000000"/>
                </a:solidFill>
                <a:latin typeface="Courier New"/>
              </a:rPr>
              <a:t>    Intent 	</a:t>
            </a:r>
            <a:r>
              <a:rPr lang="en-US" sz="1400" dirty="0" err="1" smtClean="0">
                <a:solidFill>
                  <a:srgbClr val="0000C0"/>
                </a:solidFill>
                <a:latin typeface="Courier New"/>
              </a:rPr>
              <a:t>intentMyService</a:t>
            </a:r>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ComponentName</a:t>
            </a:r>
            <a:r>
              <a:rPr lang="en-US" sz="1400" dirty="0" smtClean="0">
                <a:solidFill>
                  <a:srgbClr val="000000"/>
                </a:solidFill>
                <a:latin typeface="Courier New"/>
              </a:rPr>
              <a:t> </a:t>
            </a:r>
            <a:r>
              <a:rPr lang="en-US" sz="1400" dirty="0" smtClean="0">
                <a:solidFill>
                  <a:srgbClr val="0000C0"/>
                </a:solidFill>
                <a:latin typeface="Courier New"/>
              </a:rPr>
              <a:t>service</a:t>
            </a:r>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BroadcastReceiver</a:t>
            </a:r>
            <a:r>
              <a:rPr lang="en-US" sz="1400" dirty="0" smtClean="0">
                <a:solidFill>
                  <a:srgbClr val="000000"/>
                </a:solidFill>
                <a:latin typeface="Courier New"/>
              </a:rPr>
              <a:t> </a:t>
            </a:r>
            <a:r>
              <a:rPr lang="en-US" sz="1400" dirty="0" smtClean="0">
                <a:solidFill>
                  <a:srgbClr val="0000C0"/>
                </a:solidFill>
                <a:latin typeface="Courier New"/>
              </a:rPr>
              <a:t>receiver</a:t>
            </a:r>
            <a:r>
              <a:rPr lang="en-US" sz="1400" dirty="0" smtClean="0">
                <a:solidFill>
                  <a:srgbClr val="000000"/>
                </a:solidFill>
                <a:latin typeface="Courier New"/>
              </a:rPr>
              <a:t>;</a:t>
            </a:r>
          </a:p>
          <a:p>
            <a:endParaRPr lang="en-US" sz="1400" dirty="0" smtClean="0">
              <a:solidFill>
                <a:srgbClr val="000000"/>
              </a:solidFill>
              <a:latin typeface="Courier New"/>
            </a:endParaRPr>
          </a:p>
          <a:p>
            <a:r>
              <a:rPr lang="en-US" sz="1400" dirty="0" smtClean="0">
                <a:solidFill>
                  <a:srgbClr val="000000"/>
                </a:solidFill>
                <a:latin typeface="Courier New"/>
              </a:rPr>
              <a:t>    String </a:t>
            </a:r>
            <a:r>
              <a:rPr lang="en-US" sz="1400" dirty="0" smtClean="0">
                <a:solidFill>
                  <a:srgbClr val="0000C0"/>
                </a:solidFill>
                <a:latin typeface="Courier New"/>
              </a:rPr>
              <a:t>GPS_FILTER</a:t>
            </a:r>
            <a:r>
              <a:rPr lang="en-US" sz="1400" dirty="0" smtClean="0">
                <a:solidFill>
                  <a:srgbClr val="000000"/>
                </a:solidFill>
                <a:latin typeface="Courier New"/>
              </a:rPr>
              <a:t> = </a:t>
            </a:r>
            <a:r>
              <a:rPr lang="en-US" sz="1400" dirty="0" smtClean="0">
                <a:solidFill>
                  <a:srgbClr val="2A00FF"/>
                </a:solidFill>
                <a:latin typeface="Courier New"/>
              </a:rPr>
              <a:t>"cis493.action.GPS_LOCATION"</a:t>
            </a:r>
            <a:r>
              <a:rPr lang="en-US" sz="1400" dirty="0" smtClean="0">
                <a:solidFill>
                  <a:srgbClr val="000000"/>
                </a:solidFill>
                <a:latin typeface="Courier New"/>
              </a:rPr>
              <a:t>;</a:t>
            </a:r>
          </a:p>
          <a:p>
            <a:r>
              <a:rPr lang="en-US" sz="1400" dirty="0" smtClean="0">
                <a:solidFill>
                  <a:srgbClr val="000000"/>
                </a:solidFill>
                <a:latin typeface="Courier New"/>
              </a:rPr>
              <a:t>    </a:t>
            </a:r>
          </a:p>
          <a:p>
            <a:r>
              <a:rPr lang="en-US" sz="1400" dirty="0" smtClean="0">
                <a:solidFill>
                  <a:srgbClr val="000000"/>
                </a:solidFill>
                <a:latin typeface="Courier New"/>
              </a:rPr>
              <a:t>        </a:t>
            </a:r>
            <a:endParaRPr lang="en-US" sz="1400" dirty="0"/>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Tree>
    <p:extLst>
      <p:ext uri="{BB962C8B-B14F-4D97-AF65-F5344CB8AC3E}">
        <p14:creationId xmlns:p14="http://schemas.microsoft.com/office/powerpoint/2010/main" val="16840416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3970318"/>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646464"/>
                </a:solidFill>
                <a:latin typeface="Courier New"/>
              </a:rPr>
              <a:t>@Override</a:t>
            </a:r>
          </a:p>
          <a:p>
            <a:r>
              <a:rPr lang="en-US" sz="1400" dirty="0" smtClean="0">
                <a:solidFill>
                  <a:srgbClr val="000000"/>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onCreate</a:t>
            </a:r>
            <a:r>
              <a:rPr lang="en-US" sz="1400" b="1" dirty="0" smtClean="0">
                <a:solidFill>
                  <a:srgbClr val="000000"/>
                </a:solidFill>
                <a:latin typeface="Courier New"/>
              </a:rPr>
              <a:t>(Bundle </a:t>
            </a:r>
            <a:r>
              <a:rPr lang="en-US" sz="1400" b="1" dirty="0" err="1" smtClean="0">
                <a:solidFill>
                  <a:srgbClr val="000000"/>
                </a:solidFill>
                <a:latin typeface="Courier New"/>
              </a:rPr>
              <a:t>savedInstanceState</a:t>
            </a:r>
            <a:r>
              <a:rPr lang="en-US" sz="1400" b="1" dirty="0" smtClean="0">
                <a:solidFill>
                  <a:srgbClr val="000000"/>
                </a:solidFill>
                <a:latin typeface="Courier New"/>
              </a:rPr>
              <a:t>) {</a:t>
            </a:r>
          </a:p>
          <a:p>
            <a:r>
              <a:rPr lang="en-US" sz="1400" dirty="0" smtClean="0">
                <a:solidFill>
                  <a:srgbClr val="000000"/>
                </a:solidFill>
                <a:latin typeface="Courier New"/>
              </a:rPr>
              <a:t>        </a:t>
            </a:r>
            <a:r>
              <a:rPr lang="en-US" sz="1400" b="1" dirty="0" err="1" smtClean="0">
                <a:solidFill>
                  <a:srgbClr val="7F0055"/>
                </a:solidFill>
                <a:latin typeface="Courier New"/>
              </a:rPr>
              <a:t>super</a:t>
            </a:r>
            <a:r>
              <a:rPr lang="en-US" sz="1400" b="1" dirty="0" err="1" smtClean="0">
                <a:solidFill>
                  <a:srgbClr val="000000"/>
                </a:solidFill>
                <a:latin typeface="Courier New"/>
              </a:rPr>
              <a:t>.onCreate</a:t>
            </a:r>
            <a:r>
              <a:rPr lang="en-US" sz="1400" b="1" dirty="0" smtClean="0">
                <a:solidFill>
                  <a:srgbClr val="000000"/>
                </a:solidFill>
                <a:latin typeface="Courier New"/>
              </a:rPr>
              <a:t>(</a:t>
            </a:r>
            <a:r>
              <a:rPr lang="en-US" sz="1400" b="1" dirty="0" err="1" smtClean="0">
                <a:solidFill>
                  <a:srgbClr val="000000"/>
                </a:solidFill>
                <a:latin typeface="Courier New"/>
              </a:rPr>
              <a:t>savedInstanceState</a:t>
            </a:r>
            <a:r>
              <a:rPr lang="en-US" sz="1400" b="1" dirty="0" smtClean="0">
                <a:solidFill>
                  <a:srgbClr val="000000"/>
                </a:solidFill>
                <a:latin typeface="Courier New"/>
              </a:rPr>
              <a:t>);</a:t>
            </a:r>
          </a:p>
          <a:p>
            <a:endParaRPr lang="en-US" sz="1400" b="1" dirty="0" smtClean="0">
              <a:solidFill>
                <a:srgbClr val="000000"/>
              </a:solidFill>
              <a:latin typeface="Courier New"/>
            </a:endParaRPr>
          </a:p>
          <a:p>
            <a:r>
              <a:rPr lang="en-US" sz="1400" dirty="0" smtClean="0">
                <a:solidFill>
                  <a:srgbClr val="000000"/>
                </a:solidFill>
                <a:latin typeface="Courier New"/>
              </a:rPr>
              <a:t>        </a:t>
            </a:r>
            <a:r>
              <a:rPr lang="en-US" sz="1400" dirty="0" err="1" smtClean="0">
                <a:solidFill>
                  <a:srgbClr val="000000"/>
                </a:solidFill>
                <a:latin typeface="Courier New"/>
              </a:rPr>
              <a:t>setContentView</a:t>
            </a:r>
            <a:r>
              <a:rPr lang="en-US" sz="1400" dirty="0" smtClean="0">
                <a:solidFill>
                  <a:srgbClr val="000000"/>
                </a:solidFill>
                <a:latin typeface="Courier New"/>
              </a:rPr>
              <a:t>(</a:t>
            </a:r>
            <a:r>
              <a:rPr lang="en-US" sz="1400" dirty="0" err="1" smtClean="0">
                <a:solidFill>
                  <a:srgbClr val="000000"/>
                </a:solidFill>
                <a:latin typeface="Courier New"/>
              </a:rPr>
              <a:t>R.layout.</a:t>
            </a:r>
            <a:r>
              <a:rPr lang="en-US" sz="1400" i="1" dirty="0" err="1" smtClean="0">
                <a:solidFill>
                  <a:srgbClr val="0000C0"/>
                </a:solidFill>
                <a:latin typeface="Courier New"/>
              </a:rPr>
              <a:t>main</a:t>
            </a:r>
            <a:r>
              <a:rPr lang="en-US" sz="1400" i="1" dirty="0" smtClean="0">
                <a:solidFill>
                  <a:srgbClr val="000000"/>
                </a:solidFill>
                <a:latin typeface="Courier New"/>
              </a:rPr>
              <a:t>);</a:t>
            </a:r>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C0"/>
                </a:solidFill>
                <a:latin typeface="Courier New"/>
              </a:rPr>
              <a:t>txtMsg</a:t>
            </a:r>
            <a:r>
              <a:rPr lang="en-US" sz="1400" dirty="0" smtClean="0">
                <a:solidFill>
                  <a:srgbClr val="000000"/>
                </a:solidFill>
                <a:latin typeface="Courier New"/>
              </a:rPr>
              <a:t> = (</a:t>
            </a:r>
            <a:r>
              <a:rPr lang="en-US" sz="1400" dirty="0" err="1" smtClean="0">
                <a:solidFill>
                  <a:srgbClr val="000000"/>
                </a:solidFill>
                <a:latin typeface="Courier New"/>
              </a:rPr>
              <a:t>TextView</a:t>
            </a:r>
            <a:r>
              <a:rPr lang="en-US" sz="1400" dirty="0" smtClean="0">
                <a:solidFill>
                  <a:srgbClr val="000000"/>
                </a:solidFill>
                <a:latin typeface="Courier New"/>
              </a:rPr>
              <a:t>) </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txtMsg</a:t>
            </a:r>
            <a:r>
              <a:rPr lang="en-US" sz="1400" i="1" dirty="0" smtClean="0">
                <a:solidFill>
                  <a:srgbClr val="000000"/>
                </a:solidFill>
                <a:latin typeface="Courier New"/>
              </a:rPr>
              <a:t>); </a:t>
            </a:r>
          </a:p>
          <a:p>
            <a:r>
              <a:rPr lang="en-US" sz="1400" i="1" dirty="0" smtClean="0">
                <a:solidFill>
                  <a:srgbClr val="000000"/>
                </a:solidFill>
                <a:latin typeface="Courier New"/>
              </a:rPr>
              <a:t>               </a:t>
            </a:r>
          </a:p>
          <a:p>
            <a:r>
              <a:rPr lang="en-US" sz="1400" dirty="0" smtClean="0">
                <a:solidFill>
                  <a:srgbClr val="000000"/>
                </a:solidFill>
                <a:latin typeface="Courier New"/>
              </a:rPr>
              <a:t>        </a:t>
            </a:r>
            <a:r>
              <a:rPr lang="en-US" sz="1400" dirty="0" smtClean="0">
                <a:solidFill>
                  <a:srgbClr val="3F7F5F"/>
                </a:solidFill>
                <a:latin typeface="Courier New"/>
              </a:rPr>
              <a:t>// initiate the service</a:t>
            </a:r>
          </a:p>
          <a:p>
            <a:r>
              <a:rPr lang="en-US" sz="1400" dirty="0" smtClean="0">
                <a:solidFill>
                  <a:srgbClr val="000000"/>
                </a:solidFill>
                <a:latin typeface="Courier New"/>
              </a:rPr>
              <a:t>        </a:t>
            </a:r>
            <a:r>
              <a:rPr lang="en-US" sz="1400" dirty="0" err="1" smtClean="0">
                <a:solidFill>
                  <a:srgbClr val="0000C0"/>
                </a:solidFill>
                <a:latin typeface="Courier New"/>
              </a:rPr>
              <a:t>intentMyService</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smtClean="0">
                <a:solidFill>
                  <a:srgbClr val="7F0055"/>
                </a:solidFill>
                <a:latin typeface="Courier New"/>
              </a:rPr>
              <a:t>this</a:t>
            </a:r>
            <a:r>
              <a:rPr lang="en-US" sz="1400" b="1" dirty="0" smtClean="0">
                <a:solidFill>
                  <a:srgbClr val="000000"/>
                </a:solidFill>
                <a:latin typeface="Courier New"/>
              </a:rPr>
              <a:t>, </a:t>
            </a:r>
            <a:r>
              <a:rPr lang="en-US" sz="1400" b="1" dirty="0" err="1" smtClean="0">
                <a:solidFill>
                  <a:srgbClr val="000000"/>
                </a:solidFill>
                <a:latin typeface="Courier New"/>
              </a:rPr>
              <a:t>MyGpsService.</a:t>
            </a:r>
            <a:r>
              <a:rPr lang="en-US" sz="1400" b="1" dirty="0" err="1" smtClean="0">
                <a:solidFill>
                  <a:srgbClr val="7F0055"/>
                </a:solidFill>
                <a:latin typeface="Courier New"/>
              </a:rPr>
              <a:t>class</a:t>
            </a:r>
            <a:r>
              <a:rPr lang="en-US" sz="1400" b="1" dirty="0" smtClean="0">
                <a:solidFill>
                  <a:srgbClr val="000000"/>
                </a:solidFill>
                <a:latin typeface="Courier New"/>
              </a:rPr>
              <a:t>);        </a:t>
            </a:r>
          </a:p>
          <a:p>
            <a:r>
              <a:rPr lang="en-US" sz="1400" dirty="0" smtClean="0">
                <a:solidFill>
                  <a:srgbClr val="000000"/>
                </a:solidFill>
                <a:latin typeface="Courier New"/>
              </a:rPr>
              <a:t>        </a:t>
            </a:r>
            <a:r>
              <a:rPr lang="en-US" sz="1400" dirty="0" smtClean="0">
                <a:solidFill>
                  <a:srgbClr val="0000C0"/>
                </a:solidFill>
                <a:latin typeface="Courier New"/>
              </a:rPr>
              <a:t>service</a:t>
            </a:r>
            <a:r>
              <a:rPr lang="en-US" sz="1400" dirty="0" smtClean="0">
                <a:solidFill>
                  <a:srgbClr val="000000"/>
                </a:solidFill>
                <a:latin typeface="Courier New"/>
              </a:rPr>
              <a:t> = </a:t>
            </a:r>
            <a:r>
              <a:rPr lang="en-US" sz="1400" dirty="0" err="1" smtClean="0">
                <a:solidFill>
                  <a:srgbClr val="000000"/>
                </a:solidFill>
                <a:latin typeface="Courier New"/>
              </a:rPr>
              <a:t>startService</a:t>
            </a:r>
            <a:r>
              <a:rPr lang="en-US" sz="1400" dirty="0" smtClean="0">
                <a:solidFill>
                  <a:srgbClr val="000000"/>
                </a:solidFill>
                <a:latin typeface="Courier New"/>
              </a:rPr>
              <a:t>(</a:t>
            </a:r>
            <a:r>
              <a:rPr lang="en-US" sz="1400" dirty="0" err="1" smtClean="0">
                <a:solidFill>
                  <a:srgbClr val="0000C0"/>
                </a:solidFill>
                <a:latin typeface="Courier New"/>
              </a:rPr>
              <a:t>intentMyService</a:t>
            </a:r>
            <a:r>
              <a:rPr lang="en-US" sz="1400" dirty="0" smtClean="0">
                <a:solidFill>
                  <a:srgbClr val="000000"/>
                </a:solidFill>
                <a:latin typeface="Courier New"/>
              </a:rPr>
              <a:t>);   </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C0"/>
                </a:solidFill>
                <a:latin typeface="Courier New"/>
              </a:rPr>
              <a:t>txtMsg</a:t>
            </a:r>
            <a:r>
              <a:rPr lang="en-US" sz="1400" dirty="0" err="1" smtClean="0">
                <a:solidFill>
                  <a:srgbClr val="000000"/>
                </a:solidFill>
                <a:latin typeface="Courier New"/>
              </a:rPr>
              <a:t>.setText</a:t>
            </a:r>
            <a:r>
              <a:rPr lang="en-US" sz="1400" dirty="0" smtClean="0">
                <a:solidFill>
                  <a:srgbClr val="000000"/>
                </a:solidFill>
                <a:latin typeface="Courier New"/>
              </a:rPr>
              <a:t>(</a:t>
            </a:r>
            <a:r>
              <a:rPr lang="en-US" sz="1400" dirty="0" smtClean="0">
                <a:solidFill>
                  <a:srgbClr val="2A00FF"/>
                </a:solidFill>
                <a:latin typeface="Courier New"/>
              </a:rPr>
              <a:t>"</a:t>
            </a:r>
            <a:r>
              <a:rPr lang="en-US" sz="1400" dirty="0" err="1" smtClean="0">
                <a:solidFill>
                  <a:srgbClr val="2A00FF"/>
                </a:solidFill>
                <a:latin typeface="Courier New"/>
              </a:rPr>
              <a:t>MyGpsService</a:t>
            </a:r>
            <a:r>
              <a:rPr lang="en-US" sz="1400" dirty="0" smtClean="0">
                <a:solidFill>
                  <a:srgbClr val="2A00FF"/>
                </a:solidFill>
                <a:latin typeface="Courier New"/>
              </a:rPr>
              <a:t> started - (see DDMS Log)"</a:t>
            </a:r>
            <a:r>
              <a:rPr lang="en-US" sz="1400" dirty="0" smtClean="0">
                <a:solidFill>
                  <a:srgbClr val="000000"/>
                </a:solidFill>
                <a:latin typeface="Courier New"/>
              </a:rPr>
              <a:t>);</a:t>
            </a:r>
          </a:p>
          <a:p>
            <a:endParaRPr lang="en-US" sz="1400" dirty="0" smtClean="0">
              <a:solidFill>
                <a:srgbClr val="000000"/>
              </a:solidFill>
              <a:latin typeface="Courier New"/>
            </a:endParaRPr>
          </a:p>
          <a:p>
            <a:pPr lvl="2"/>
            <a:r>
              <a:rPr lang="en-US" sz="1400" dirty="0" smtClean="0">
                <a:solidFill>
                  <a:srgbClr val="3F7F5F"/>
                </a:solidFill>
                <a:latin typeface="Courier New"/>
              </a:rPr>
              <a:t>// register &amp; define filter for local listener</a:t>
            </a:r>
          </a:p>
          <a:p>
            <a:pPr lvl="2"/>
            <a:r>
              <a:rPr lang="en-US" sz="1400" dirty="0" err="1" smtClean="0">
                <a:solidFill>
                  <a:srgbClr val="000000"/>
                </a:solidFill>
                <a:latin typeface="Courier New"/>
              </a:rPr>
              <a:t>IntentFilter</a:t>
            </a:r>
            <a:r>
              <a:rPr lang="en-US" sz="1400" dirty="0" smtClean="0">
                <a:solidFill>
                  <a:srgbClr val="000000"/>
                </a:solidFill>
                <a:latin typeface="Courier New"/>
              </a:rPr>
              <a:t> </a:t>
            </a:r>
            <a:r>
              <a:rPr lang="en-US" sz="1400" dirty="0" err="1" smtClean="0">
                <a:solidFill>
                  <a:srgbClr val="000000"/>
                </a:solidFill>
                <a:latin typeface="Courier New"/>
              </a:rPr>
              <a:t>mainFilter</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IntentFilter</a:t>
            </a:r>
            <a:r>
              <a:rPr lang="en-US" sz="1400" b="1" dirty="0" smtClean="0">
                <a:solidFill>
                  <a:srgbClr val="000000"/>
                </a:solidFill>
                <a:latin typeface="Courier New"/>
              </a:rPr>
              <a:t>(</a:t>
            </a:r>
            <a:r>
              <a:rPr lang="en-US" sz="1400" b="1" dirty="0" smtClean="0">
                <a:solidFill>
                  <a:srgbClr val="0000C0"/>
                </a:solidFill>
                <a:latin typeface="Courier New"/>
              </a:rPr>
              <a:t>GPS_FILTER</a:t>
            </a:r>
            <a:r>
              <a:rPr lang="en-US" sz="1400" b="1" dirty="0" smtClean="0">
                <a:solidFill>
                  <a:srgbClr val="000000"/>
                </a:solidFill>
                <a:latin typeface="Courier New"/>
              </a:rPr>
              <a:t>);</a:t>
            </a:r>
          </a:p>
          <a:p>
            <a:pPr lvl="2"/>
            <a:r>
              <a:rPr lang="en-US" sz="1400" dirty="0" smtClean="0">
                <a:solidFill>
                  <a:srgbClr val="0000C0"/>
                </a:solidFill>
                <a:latin typeface="Courier New"/>
              </a:rPr>
              <a:t>receiver</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MyMainLocalReceiver</a:t>
            </a:r>
            <a:r>
              <a:rPr lang="en-US" sz="1400" b="1" dirty="0" smtClean="0">
                <a:solidFill>
                  <a:srgbClr val="000000"/>
                </a:solidFill>
                <a:latin typeface="Courier New"/>
              </a:rPr>
              <a:t>();</a:t>
            </a:r>
          </a:p>
          <a:p>
            <a:pPr lvl="2"/>
            <a:r>
              <a:rPr lang="en-US" sz="1400" dirty="0" err="1" smtClean="0">
                <a:solidFill>
                  <a:srgbClr val="000000"/>
                </a:solidFill>
                <a:latin typeface="Courier New"/>
              </a:rPr>
              <a:t>registerReceiver</a:t>
            </a:r>
            <a:r>
              <a:rPr lang="en-US" sz="1400" dirty="0" smtClean="0">
                <a:solidFill>
                  <a:srgbClr val="000000"/>
                </a:solidFill>
                <a:latin typeface="Courier New"/>
              </a:rPr>
              <a:t>(</a:t>
            </a:r>
            <a:r>
              <a:rPr lang="en-US" sz="1400" dirty="0" smtClean="0">
                <a:solidFill>
                  <a:srgbClr val="0000C0"/>
                </a:solidFill>
                <a:latin typeface="Courier New"/>
              </a:rPr>
              <a:t>receiver</a:t>
            </a:r>
            <a:r>
              <a:rPr lang="en-US" sz="1400" dirty="0" smtClean="0">
                <a:solidFill>
                  <a:srgbClr val="000000"/>
                </a:solidFill>
                <a:latin typeface="Courier New"/>
              </a:rPr>
              <a:t>, </a:t>
            </a:r>
            <a:r>
              <a:rPr lang="en-US" sz="1400" dirty="0" err="1" smtClean="0">
                <a:solidFill>
                  <a:srgbClr val="000000"/>
                </a:solidFill>
                <a:latin typeface="Courier New"/>
              </a:rPr>
              <a:t>mainFilter</a:t>
            </a:r>
            <a:r>
              <a:rPr lang="en-US" sz="1400" dirty="0" smtClean="0">
                <a:solidFill>
                  <a:srgbClr val="000000"/>
                </a:solidFill>
                <a:latin typeface="Courier New"/>
              </a:rPr>
              <a:t>);   </a:t>
            </a:r>
          </a:p>
          <a:p>
            <a:r>
              <a:rPr lang="en-US" sz="1400" dirty="0" smtClean="0">
                <a:solidFill>
                  <a:srgbClr val="000000"/>
                </a:solidFill>
                <a:latin typeface="Courier New"/>
              </a:rPr>
              <a:t>        </a:t>
            </a:r>
            <a:endParaRPr lang="en-US" sz="1400" dirty="0"/>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
        <p:nvSpPr>
          <p:cNvPr id="11" name="Left Arrow 10"/>
          <p:cNvSpPr/>
          <p:nvPr/>
        </p:nvSpPr>
        <p:spPr>
          <a:xfrm>
            <a:off x="7415213" y="3405197"/>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7439025" y="4657735"/>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6661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185761"/>
          </a:xfrm>
          <a:prstGeom prst="rect">
            <a:avLst/>
          </a:prstGeom>
          <a:solidFill>
            <a:schemeClr val="bg1">
              <a:lumMod val="95000"/>
            </a:schemeClr>
          </a:solidFill>
          <a:ln w="3175">
            <a:solidFill>
              <a:schemeClr val="bg1">
                <a:lumMod val="85000"/>
              </a:schemeClr>
            </a:solidFill>
          </a:ln>
        </p:spPr>
        <p:txBody>
          <a:bodyPr wrap="square" rtlCol="0">
            <a:spAutoFit/>
          </a:bodyPr>
          <a:lstStyle/>
          <a:p>
            <a:endParaRPr lang="en-US" sz="1400" dirty="0" smtClean="0">
              <a:solidFill>
                <a:srgbClr val="000000"/>
              </a:solidFill>
              <a:latin typeface="Courier New"/>
            </a:endParaRP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C0"/>
                </a:solidFill>
                <a:latin typeface="Courier New"/>
              </a:rPr>
              <a:t>btnStopService</a:t>
            </a:r>
            <a:r>
              <a:rPr lang="en-US" sz="1400" dirty="0" smtClean="0">
                <a:solidFill>
                  <a:srgbClr val="000000"/>
                </a:solidFill>
                <a:latin typeface="Courier New"/>
              </a:rPr>
              <a:t> = (Button) </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btnStopService</a:t>
            </a:r>
            <a:r>
              <a:rPr lang="en-US" sz="1400" i="1" dirty="0" smtClean="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C0"/>
                </a:solidFill>
                <a:latin typeface="Courier New"/>
              </a:rPr>
              <a:t>btnStopService</a:t>
            </a:r>
            <a:r>
              <a:rPr lang="en-US" sz="1400" dirty="0" err="1" smtClean="0">
                <a:solidFill>
                  <a:srgbClr val="000000"/>
                </a:solidFill>
                <a:latin typeface="Courier New"/>
              </a:rPr>
              <a:t>.setOnClickListener</a:t>
            </a:r>
            <a:r>
              <a:rPr lang="en-US" sz="1400" dirty="0" smtClean="0">
                <a:solidFill>
                  <a:srgbClr val="000000"/>
                </a:solidFill>
                <a:latin typeface="Courier New"/>
              </a:rPr>
              <a:t>(</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OnClickListener</a:t>
            </a:r>
            <a:r>
              <a:rPr lang="en-US" sz="1400" b="1" dirty="0" smtClean="0">
                <a:solidFill>
                  <a:srgbClr val="000000"/>
                </a:solidFill>
                <a:latin typeface="Courier New"/>
              </a:rPr>
              <a:t>() {</a:t>
            </a:r>
          </a:p>
          <a:p>
            <a:pPr lvl="2"/>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onClick</a:t>
            </a:r>
            <a:r>
              <a:rPr lang="en-US" sz="1400" b="1" dirty="0" smtClean="0">
                <a:solidFill>
                  <a:srgbClr val="000000"/>
                </a:solidFill>
                <a:latin typeface="Courier New"/>
              </a:rPr>
              <a:t>(View v) {</a:t>
            </a:r>
          </a:p>
          <a:p>
            <a:pPr lvl="3"/>
            <a:r>
              <a:rPr lang="en-US" sz="1400" b="1" dirty="0" smtClean="0">
                <a:solidFill>
                  <a:srgbClr val="7F0055"/>
                </a:solidFill>
                <a:latin typeface="Courier New"/>
              </a:rPr>
              <a:t>try</a:t>
            </a:r>
            <a:r>
              <a:rPr lang="en-US" sz="1400" b="1" dirty="0" smtClean="0">
                <a:solidFill>
                  <a:srgbClr val="000000"/>
                </a:solidFill>
                <a:latin typeface="Courier New"/>
              </a:rPr>
              <a:t> {</a:t>
            </a:r>
          </a:p>
          <a:p>
            <a:pPr lvl="4"/>
            <a:r>
              <a:rPr lang="en-US" sz="1400" dirty="0" err="1" smtClean="0">
                <a:solidFill>
                  <a:srgbClr val="000000"/>
                </a:solidFill>
                <a:latin typeface="Courier New"/>
              </a:rPr>
              <a:t>stopService</a:t>
            </a:r>
            <a:r>
              <a:rPr lang="en-US" sz="1400" dirty="0" smtClean="0">
                <a:solidFill>
                  <a:srgbClr val="000000"/>
                </a:solidFill>
                <a:latin typeface="Courier New"/>
              </a:rPr>
              <a:t>(</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err="1" smtClean="0">
                <a:solidFill>
                  <a:srgbClr val="0000C0"/>
                </a:solidFill>
                <a:latin typeface="Courier New"/>
              </a:rPr>
              <a:t>intentMyService</a:t>
            </a:r>
            <a:r>
              <a:rPr lang="en-US" sz="1400" b="1" dirty="0" smtClean="0">
                <a:solidFill>
                  <a:srgbClr val="000000"/>
                </a:solidFill>
                <a:latin typeface="Courier New"/>
              </a:rPr>
              <a:t>) );</a:t>
            </a:r>
          </a:p>
          <a:p>
            <a:pPr lvl="4"/>
            <a:endParaRPr lang="en-US" sz="1400" b="1" dirty="0" smtClean="0">
              <a:solidFill>
                <a:srgbClr val="000000"/>
              </a:solidFill>
              <a:latin typeface="Courier New"/>
            </a:endParaRPr>
          </a:p>
          <a:p>
            <a:pPr lvl="4"/>
            <a:r>
              <a:rPr lang="en-US" sz="1400" dirty="0" err="1" smtClean="0">
                <a:solidFill>
                  <a:srgbClr val="0000C0"/>
                </a:solidFill>
                <a:latin typeface="Courier New"/>
              </a:rPr>
              <a:t>txtMsg</a:t>
            </a:r>
            <a:r>
              <a:rPr lang="en-US" sz="1400" dirty="0" err="1" smtClean="0">
                <a:solidFill>
                  <a:srgbClr val="000000"/>
                </a:solidFill>
                <a:latin typeface="Courier New"/>
              </a:rPr>
              <a:t>.setText</a:t>
            </a:r>
            <a:r>
              <a:rPr lang="en-US" sz="1400" dirty="0" smtClean="0">
                <a:solidFill>
                  <a:srgbClr val="000000"/>
                </a:solidFill>
                <a:latin typeface="Courier New"/>
              </a:rPr>
              <a:t>(</a:t>
            </a:r>
            <a:r>
              <a:rPr lang="en-US" sz="1400" dirty="0" smtClean="0">
                <a:solidFill>
                  <a:srgbClr val="2A00FF"/>
                </a:solidFill>
                <a:latin typeface="Courier New"/>
              </a:rPr>
              <a:t>"After </a:t>
            </a:r>
            <a:r>
              <a:rPr lang="en-US" sz="1400" dirty="0" err="1" smtClean="0">
                <a:solidFill>
                  <a:srgbClr val="2A00FF"/>
                </a:solidFill>
                <a:latin typeface="Courier New"/>
              </a:rPr>
              <a:t>stoping</a:t>
            </a:r>
            <a:r>
              <a:rPr lang="en-US" sz="1400" dirty="0" smtClean="0">
                <a:solidFill>
                  <a:srgbClr val="2A00FF"/>
                </a:solidFill>
                <a:latin typeface="Courier New"/>
              </a:rPr>
              <a:t> Service: \n"</a:t>
            </a:r>
            <a:r>
              <a:rPr lang="en-US" sz="1400" dirty="0" smtClean="0">
                <a:solidFill>
                  <a:srgbClr val="000000"/>
                </a:solidFill>
                <a:latin typeface="Courier New"/>
              </a:rPr>
              <a:t> + </a:t>
            </a:r>
          </a:p>
          <a:p>
            <a:pPr lvl="4"/>
            <a:r>
              <a:rPr lang="en-US" sz="1400" dirty="0" smtClean="0">
                <a:solidFill>
                  <a:srgbClr val="000000"/>
                </a:solidFill>
                <a:latin typeface="Courier New"/>
              </a:rPr>
              <a:t>        </a:t>
            </a:r>
            <a:r>
              <a:rPr lang="en-US" sz="1400" dirty="0" err="1" smtClean="0">
                <a:solidFill>
                  <a:srgbClr val="0000C0"/>
                </a:solidFill>
                <a:latin typeface="Courier New"/>
              </a:rPr>
              <a:t>service</a:t>
            </a:r>
            <a:r>
              <a:rPr lang="en-US" sz="1400" dirty="0" err="1" smtClean="0">
                <a:solidFill>
                  <a:srgbClr val="000000"/>
                </a:solidFill>
                <a:latin typeface="Courier New"/>
              </a:rPr>
              <a:t>.getClassName</a:t>
            </a:r>
            <a:r>
              <a:rPr lang="en-US" sz="1400" dirty="0" smtClean="0">
                <a:solidFill>
                  <a:srgbClr val="000000"/>
                </a:solidFill>
                <a:latin typeface="Courier New"/>
              </a:rPr>
              <a:t>());</a:t>
            </a:r>
          </a:p>
          <a:p>
            <a:pPr lvl="4"/>
            <a:r>
              <a:rPr lang="en-US" sz="1400" dirty="0" err="1" smtClean="0">
                <a:solidFill>
                  <a:srgbClr val="0000C0"/>
                </a:solidFill>
                <a:latin typeface="Courier New"/>
              </a:rPr>
              <a:t>btnStopService</a:t>
            </a:r>
            <a:r>
              <a:rPr lang="en-US" sz="1400" dirty="0" err="1" smtClean="0">
                <a:solidFill>
                  <a:srgbClr val="000000"/>
                </a:solidFill>
                <a:latin typeface="Courier New"/>
              </a:rPr>
              <a:t>.setText</a:t>
            </a:r>
            <a:r>
              <a:rPr lang="en-US" sz="1400" dirty="0" smtClean="0">
                <a:solidFill>
                  <a:srgbClr val="000000"/>
                </a:solidFill>
                <a:latin typeface="Courier New"/>
              </a:rPr>
              <a:t>(</a:t>
            </a:r>
            <a:r>
              <a:rPr lang="en-US" sz="1400" dirty="0" smtClean="0">
                <a:solidFill>
                  <a:srgbClr val="2A00FF"/>
                </a:solidFill>
                <a:latin typeface="Courier New"/>
              </a:rPr>
              <a:t>"Finished"</a:t>
            </a:r>
            <a:r>
              <a:rPr lang="en-US" sz="1400" dirty="0" smtClean="0">
                <a:solidFill>
                  <a:srgbClr val="000000"/>
                </a:solidFill>
                <a:latin typeface="Courier New"/>
              </a:rPr>
              <a:t>);</a:t>
            </a:r>
          </a:p>
          <a:p>
            <a:pPr lvl="4"/>
            <a:r>
              <a:rPr lang="en-US" sz="1400" dirty="0" err="1" smtClean="0">
                <a:solidFill>
                  <a:srgbClr val="0000C0"/>
                </a:solidFill>
                <a:latin typeface="Courier New"/>
              </a:rPr>
              <a:t>btnStopService</a:t>
            </a:r>
            <a:r>
              <a:rPr lang="en-US" sz="1400" dirty="0" err="1" smtClean="0">
                <a:solidFill>
                  <a:srgbClr val="000000"/>
                </a:solidFill>
                <a:latin typeface="Courier New"/>
              </a:rPr>
              <a:t>.setClickable</a:t>
            </a:r>
            <a:r>
              <a:rPr lang="en-US" sz="1400" dirty="0" smtClean="0">
                <a:solidFill>
                  <a:srgbClr val="000000"/>
                </a:solidFill>
                <a:latin typeface="Courier New"/>
              </a:rPr>
              <a:t>(</a:t>
            </a:r>
            <a:r>
              <a:rPr lang="en-US" sz="1400" b="1" dirty="0" smtClean="0">
                <a:solidFill>
                  <a:srgbClr val="7F0055"/>
                </a:solidFill>
                <a:latin typeface="Courier New"/>
              </a:rPr>
              <a:t>false</a:t>
            </a:r>
            <a:r>
              <a:rPr lang="en-US" sz="1400" b="1" dirty="0" smtClean="0">
                <a:solidFill>
                  <a:srgbClr val="000000"/>
                </a:solidFill>
                <a:latin typeface="Courier New"/>
              </a:rPr>
              <a:t>);</a:t>
            </a:r>
          </a:p>
          <a:p>
            <a:pPr lvl="3"/>
            <a:r>
              <a:rPr lang="en-US" sz="1400" dirty="0" smtClean="0">
                <a:solidFill>
                  <a:srgbClr val="000000"/>
                </a:solidFill>
                <a:latin typeface="Courier New"/>
              </a:rPr>
              <a:t>} </a:t>
            </a:r>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4"/>
            <a:r>
              <a:rPr lang="en-US" sz="1400" dirty="0" err="1" smtClean="0">
                <a:solidFill>
                  <a:srgbClr val="000000"/>
                </a:solidFill>
                <a:latin typeface="Courier New"/>
              </a:rPr>
              <a:t>Log.e</a:t>
            </a:r>
            <a:r>
              <a:rPr lang="en-US" sz="1400" dirty="0" smtClean="0">
                <a:solidFill>
                  <a:srgbClr val="000000"/>
                </a:solidFill>
                <a:latin typeface="Courier New"/>
              </a:rPr>
              <a:t>("MYGPS", </a:t>
            </a:r>
            <a:r>
              <a:rPr lang="en-US" sz="1400" dirty="0" err="1" smtClean="0">
                <a:solidFill>
                  <a:srgbClr val="000000"/>
                </a:solidFill>
                <a:latin typeface="Courier New"/>
              </a:rPr>
              <a:t>e.getMessage</a:t>
            </a:r>
            <a:r>
              <a:rPr lang="en-US" sz="1400" dirty="0" smtClean="0">
                <a:solidFill>
                  <a:srgbClr val="000000"/>
                </a:solidFill>
                <a:latin typeface="Courier New"/>
              </a:rPr>
              <a:t>() );</a:t>
            </a:r>
          </a:p>
          <a:p>
            <a:pPr lvl="3"/>
            <a:r>
              <a:rPr lang="en-US" sz="1400" dirty="0" smtClean="0">
                <a:solidFill>
                  <a:srgbClr val="000000"/>
                </a:solidFill>
                <a:latin typeface="Courier New"/>
              </a:rPr>
              <a:t>}</a:t>
            </a:r>
          </a:p>
          <a:p>
            <a:pPr lvl="3"/>
            <a:r>
              <a:rPr lang="en-US" sz="1400" dirty="0" smtClean="0">
                <a:solidFill>
                  <a:srgbClr val="000000"/>
                </a:solidFill>
                <a:latin typeface="Courier New"/>
              </a:rPr>
              <a:t>}        </a:t>
            </a:r>
          </a:p>
          <a:p>
            <a:r>
              <a:rPr lang="en-US" sz="1400" dirty="0" smtClean="0">
                <a:solidFill>
                  <a:srgbClr val="000000"/>
                </a:solidFill>
                <a:latin typeface="Courier New"/>
              </a:rPr>
              <a:t>        }); </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smtClean="0">
                <a:solidFill>
                  <a:srgbClr val="3F7F5F"/>
                </a:solidFill>
                <a:latin typeface="Courier New"/>
              </a:rPr>
              <a:t>//</a:t>
            </a:r>
            <a:r>
              <a:rPr lang="en-US" sz="1400" dirty="0" err="1" smtClean="0">
                <a:solidFill>
                  <a:srgbClr val="3F7F5F"/>
                </a:solidFill>
                <a:latin typeface="Courier New"/>
              </a:rPr>
              <a:t>onCreate</a:t>
            </a:r>
            <a:endParaRPr lang="en-US" sz="1400" dirty="0"/>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
        <p:nvSpPr>
          <p:cNvPr id="11" name="Left Arrow 10"/>
          <p:cNvSpPr/>
          <p:nvPr/>
        </p:nvSpPr>
        <p:spPr>
          <a:xfrm>
            <a:off x="6934200" y="30480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6419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3539430"/>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000000"/>
                </a:solidFill>
                <a:latin typeface="Courier New"/>
              </a:rPr>
              <a:t> </a:t>
            </a:r>
            <a:r>
              <a:rPr lang="en-US" sz="1400" dirty="0" smtClean="0">
                <a:solidFill>
                  <a:srgbClr val="3F7F5F"/>
                </a:solidFill>
                <a:latin typeface="Courier New"/>
              </a:rPr>
              <a:t>////////////////////////////////////////////////////////////////////////</a:t>
            </a:r>
          </a:p>
          <a:p>
            <a:r>
              <a:rPr lang="en-US" sz="1400" dirty="0" smtClean="0">
                <a:solidFill>
                  <a:srgbClr val="000000"/>
                </a:solidFill>
                <a:latin typeface="Courier New"/>
              </a:rPr>
              <a:t> </a:t>
            </a:r>
            <a:r>
              <a:rPr lang="en-US" sz="1400" dirty="0" smtClean="0">
                <a:solidFill>
                  <a:srgbClr val="646464"/>
                </a:solidFill>
                <a:latin typeface="Courier New"/>
              </a:rPr>
              <a:t>@Override</a:t>
            </a:r>
          </a:p>
          <a:p>
            <a:r>
              <a:rPr lang="en-US" sz="1400" b="1" dirty="0" smtClean="0">
                <a:solidFill>
                  <a:srgbClr val="646464"/>
                </a:solidFill>
                <a:latin typeface="Courier New"/>
              </a:rPr>
              <a:t> </a:t>
            </a:r>
            <a:r>
              <a:rPr lang="en-US" sz="1400" b="1" dirty="0" smtClean="0">
                <a:solidFill>
                  <a:srgbClr val="7F0055"/>
                </a:solidFill>
                <a:latin typeface="Courier New"/>
              </a:rPr>
              <a:t>protected</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onDestroy</a:t>
            </a:r>
            <a:r>
              <a:rPr lang="en-US" sz="1400" b="1" dirty="0" smtClean="0">
                <a:solidFill>
                  <a:srgbClr val="000000"/>
                </a:solidFill>
                <a:latin typeface="Courier New"/>
              </a:rPr>
              <a:t>() {</a:t>
            </a:r>
          </a:p>
          <a:p>
            <a:pPr lvl="1"/>
            <a:r>
              <a:rPr lang="en-US" sz="1400" b="1" dirty="0" err="1" smtClean="0">
                <a:solidFill>
                  <a:srgbClr val="7F0055"/>
                </a:solidFill>
                <a:latin typeface="Courier New"/>
              </a:rPr>
              <a:t>super</a:t>
            </a:r>
            <a:r>
              <a:rPr lang="en-US" sz="1400" b="1" dirty="0" err="1" smtClean="0">
                <a:solidFill>
                  <a:srgbClr val="000000"/>
                </a:solidFill>
                <a:latin typeface="Courier New"/>
              </a:rPr>
              <a:t>.onDestroy</a:t>
            </a:r>
            <a:r>
              <a:rPr lang="en-US" sz="1400" b="1" dirty="0" smtClean="0">
                <a:solidFill>
                  <a:srgbClr val="000000"/>
                </a:solidFill>
                <a:latin typeface="Courier New"/>
              </a:rPr>
              <a:t>();</a:t>
            </a:r>
          </a:p>
          <a:p>
            <a:pPr lvl="1"/>
            <a:r>
              <a:rPr lang="en-US" sz="1400" b="1" dirty="0" smtClean="0">
                <a:solidFill>
                  <a:srgbClr val="7F0055"/>
                </a:solidFill>
                <a:latin typeface="Courier New"/>
              </a:rPr>
              <a:t>try</a:t>
            </a:r>
            <a:r>
              <a:rPr lang="en-US" sz="1400" b="1" dirty="0" smtClean="0">
                <a:solidFill>
                  <a:srgbClr val="000000"/>
                </a:solidFill>
                <a:latin typeface="Courier New"/>
              </a:rPr>
              <a:t> {</a:t>
            </a:r>
          </a:p>
          <a:p>
            <a:pPr lvl="2"/>
            <a:r>
              <a:rPr lang="en-US" sz="1400" dirty="0" err="1" smtClean="0">
                <a:solidFill>
                  <a:srgbClr val="000000"/>
                </a:solidFill>
                <a:latin typeface="Courier New"/>
              </a:rPr>
              <a:t>stopService</a:t>
            </a:r>
            <a:r>
              <a:rPr lang="en-US" sz="1400" dirty="0" smtClean="0">
                <a:solidFill>
                  <a:srgbClr val="000000"/>
                </a:solidFill>
                <a:latin typeface="Courier New"/>
              </a:rPr>
              <a:t>(</a:t>
            </a:r>
            <a:r>
              <a:rPr lang="en-US" sz="1400" dirty="0" err="1" smtClean="0">
                <a:solidFill>
                  <a:srgbClr val="0000C0"/>
                </a:solidFill>
                <a:latin typeface="Courier New"/>
              </a:rPr>
              <a:t>intentMyService</a:t>
            </a:r>
            <a:r>
              <a:rPr lang="en-US" sz="1400" dirty="0" smtClean="0">
                <a:solidFill>
                  <a:srgbClr val="000000"/>
                </a:solidFill>
                <a:latin typeface="Courier New"/>
              </a:rPr>
              <a:t>);</a:t>
            </a:r>
          </a:p>
          <a:p>
            <a:pPr lvl="2"/>
            <a:r>
              <a:rPr lang="en-US" sz="1400" dirty="0" err="1" smtClean="0">
                <a:solidFill>
                  <a:srgbClr val="000000"/>
                </a:solidFill>
                <a:latin typeface="Courier New"/>
              </a:rPr>
              <a:t>unregisterReceiver</a:t>
            </a:r>
            <a:r>
              <a:rPr lang="en-US" sz="1400" dirty="0" smtClean="0">
                <a:solidFill>
                  <a:srgbClr val="000000"/>
                </a:solidFill>
                <a:latin typeface="Courier New"/>
              </a:rPr>
              <a:t>(</a:t>
            </a:r>
            <a:r>
              <a:rPr lang="en-US" sz="1400" dirty="0" smtClean="0">
                <a:solidFill>
                  <a:srgbClr val="0000C0"/>
                </a:solidFill>
                <a:latin typeface="Courier New"/>
              </a:rPr>
              <a:t>receiver</a:t>
            </a:r>
            <a:r>
              <a:rPr lang="en-US" sz="1400" dirty="0" smtClean="0">
                <a:solidFill>
                  <a:srgbClr val="000000"/>
                </a:solidFill>
                <a:latin typeface="Courier New"/>
              </a:rPr>
              <a:t>);</a:t>
            </a:r>
          </a:p>
          <a:p>
            <a:pPr lvl="2"/>
            <a:endParaRPr lang="en-US" sz="1400" dirty="0" smtClean="0">
              <a:solidFill>
                <a:srgbClr val="000000"/>
              </a:solidFill>
              <a:latin typeface="Courier New"/>
            </a:endParaRPr>
          </a:p>
          <a:p>
            <a:pPr lvl="1"/>
            <a:r>
              <a:rPr lang="en-US" sz="1400" dirty="0" smtClean="0">
                <a:solidFill>
                  <a:srgbClr val="000000"/>
                </a:solidFill>
                <a:latin typeface="Courier New"/>
              </a:rPr>
              <a:t>} </a:t>
            </a:r>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1"/>
            <a:endParaRPr lang="en-US" sz="1400" dirty="0" smtClean="0">
              <a:latin typeface="Courier New"/>
            </a:endParaRPr>
          </a:p>
          <a:p>
            <a:pPr lvl="2"/>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 (</a:t>
            </a:r>
            <a:r>
              <a:rPr lang="en-US" sz="1400" i="1" dirty="0" smtClean="0">
                <a:solidFill>
                  <a:srgbClr val="2A00FF"/>
                </a:solidFill>
                <a:latin typeface="Courier New"/>
              </a:rPr>
              <a:t>"MAIN-DESTROY&gt;&gt;&gt;"</a:t>
            </a:r>
            <a:r>
              <a:rPr lang="en-US" sz="1400" i="1" dirty="0" smtClean="0">
                <a:solidFill>
                  <a:srgbClr val="000000"/>
                </a:solidFill>
                <a:latin typeface="Courier New"/>
              </a:rPr>
              <a:t>, </a:t>
            </a:r>
            <a:r>
              <a:rPr lang="en-US" sz="1400" i="1" dirty="0" err="1" smtClean="0">
                <a:solidFill>
                  <a:srgbClr val="000000"/>
                </a:solidFill>
                <a:latin typeface="Courier New"/>
              </a:rPr>
              <a:t>e.getMessage</a:t>
            </a:r>
            <a:r>
              <a:rPr lang="en-US" sz="1400" i="1" dirty="0" smtClean="0">
                <a:solidFill>
                  <a:srgbClr val="000000"/>
                </a:solidFill>
                <a:latin typeface="Courier New"/>
              </a:rPr>
              <a:t>() );</a:t>
            </a:r>
          </a:p>
          <a:p>
            <a:pPr lvl="1"/>
            <a:r>
              <a:rPr lang="en-US" sz="1400" dirty="0" smtClean="0">
                <a:solidFill>
                  <a:srgbClr val="000000"/>
                </a:solidFill>
                <a:latin typeface="Courier New"/>
              </a:rPr>
              <a:t>}</a:t>
            </a:r>
          </a:p>
          <a:p>
            <a:pPr lvl="1"/>
            <a:endParaRPr lang="en-US" sz="1400" dirty="0" smtClean="0">
              <a:solidFill>
                <a:srgbClr val="000000"/>
              </a:solidFill>
              <a:latin typeface="Courier New"/>
            </a:endParaRPr>
          </a:p>
          <a:p>
            <a:pPr lvl="1"/>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 (</a:t>
            </a:r>
            <a:r>
              <a:rPr lang="en-US" sz="1400" i="1" dirty="0" smtClean="0">
                <a:solidFill>
                  <a:srgbClr val="2A00FF"/>
                </a:solidFill>
                <a:latin typeface="Courier New"/>
              </a:rPr>
              <a:t>"MAIN-DESTROY&gt;&gt;&gt;"</a:t>
            </a:r>
            <a:r>
              <a:rPr lang="en-US" sz="1400" i="1" dirty="0" smtClean="0">
                <a:solidFill>
                  <a:srgbClr val="000000"/>
                </a:solidFill>
                <a:latin typeface="Courier New"/>
              </a:rPr>
              <a:t> , </a:t>
            </a:r>
            <a:r>
              <a:rPr lang="en-US" sz="1400" i="1" dirty="0" smtClean="0">
                <a:solidFill>
                  <a:srgbClr val="2A00FF"/>
                </a:solidFill>
                <a:latin typeface="Courier New"/>
              </a:rPr>
              <a:t>"Adios"</a:t>
            </a:r>
            <a:r>
              <a:rPr lang="en-US" sz="1400" i="1" dirty="0" smtClean="0">
                <a:solidFill>
                  <a:srgbClr val="000000"/>
                </a:solidFill>
                <a:latin typeface="Courier New"/>
              </a:rPr>
              <a:t> );</a:t>
            </a:r>
          </a:p>
          <a:p>
            <a:pPr lvl="1"/>
            <a:endParaRPr lang="en-US" sz="1400" i="1" dirty="0" smtClean="0">
              <a:solidFill>
                <a:srgbClr val="000000"/>
              </a:solidFill>
              <a:latin typeface="Courier New"/>
            </a:endParaRPr>
          </a:p>
          <a:p>
            <a:r>
              <a:rPr lang="en-US" sz="1400" dirty="0" smtClean="0">
                <a:solidFill>
                  <a:srgbClr val="000000"/>
                </a:solidFill>
                <a:latin typeface="Courier New"/>
              </a:rPr>
              <a:t>}</a:t>
            </a:r>
            <a:r>
              <a:rPr lang="en-US" sz="1400" dirty="0" smtClean="0">
                <a:solidFill>
                  <a:srgbClr val="3F7F5F"/>
                </a:solidFill>
                <a:latin typeface="Courier New"/>
              </a:rPr>
              <a:t>// </a:t>
            </a:r>
            <a:r>
              <a:rPr lang="en-US" sz="1400" dirty="0" err="1" smtClean="0">
                <a:solidFill>
                  <a:srgbClr val="3F7F5F"/>
                </a:solidFill>
                <a:latin typeface="Courier New"/>
              </a:rPr>
              <a:t>onDestroy</a:t>
            </a:r>
            <a:endParaRPr lang="en-US" sz="1400" dirty="0" smtClean="0">
              <a:solidFill>
                <a:srgbClr val="000000"/>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
        <p:nvSpPr>
          <p:cNvPr id="11" name="Left Arrow 10"/>
          <p:cNvSpPr/>
          <p:nvPr/>
        </p:nvSpPr>
        <p:spPr>
          <a:xfrm>
            <a:off x="4724400" y="28956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74873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401205"/>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3F7F5F"/>
                </a:solidFill>
                <a:latin typeface="Courier New"/>
              </a:rPr>
              <a:t>//////////////////////////////////////////////////////////////////////</a:t>
            </a:r>
          </a:p>
          <a:p>
            <a:r>
              <a:rPr lang="en-US" sz="1400" dirty="0" smtClean="0">
                <a:solidFill>
                  <a:srgbClr val="3F7F5F"/>
                </a:solidFill>
                <a:latin typeface="Courier New"/>
              </a:rPr>
              <a:t>// local RECEIVER</a:t>
            </a:r>
          </a:p>
          <a:p>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MyMainLocalReceiver</a:t>
            </a:r>
            <a:r>
              <a:rPr lang="en-US" sz="1400" b="1" dirty="0" smtClean="0">
                <a:solidFill>
                  <a:srgbClr val="000000"/>
                </a:solidFill>
                <a:latin typeface="Courier New"/>
              </a:rPr>
              <a:t> </a:t>
            </a:r>
            <a:r>
              <a:rPr lang="en-US" sz="1400" b="1" dirty="0" smtClean="0">
                <a:solidFill>
                  <a:srgbClr val="7F0055"/>
                </a:solidFill>
                <a:latin typeface="Courier New"/>
              </a:rPr>
              <a:t>extends</a:t>
            </a:r>
            <a:r>
              <a:rPr lang="en-US" sz="1400" b="1" dirty="0" smtClean="0">
                <a:solidFill>
                  <a:srgbClr val="000000"/>
                </a:solidFill>
                <a:latin typeface="Courier New"/>
              </a:rPr>
              <a:t> </a:t>
            </a:r>
            <a:r>
              <a:rPr lang="en-US" sz="1400" b="1" dirty="0" err="1" smtClean="0">
                <a:solidFill>
                  <a:srgbClr val="000000"/>
                </a:solidFill>
                <a:latin typeface="Courier New"/>
              </a:rPr>
              <a:t>BroadcastReceiver</a:t>
            </a:r>
            <a:r>
              <a:rPr lang="en-US" sz="1400" b="1" dirty="0" smtClean="0">
                <a:solidFill>
                  <a:srgbClr val="000000"/>
                </a:solidFill>
                <a:latin typeface="Courier New"/>
              </a:rPr>
              <a:t> {</a:t>
            </a:r>
          </a:p>
          <a:p>
            <a:pPr lvl="1"/>
            <a:r>
              <a:rPr lang="en-US" sz="1400" dirty="0" smtClean="0">
                <a:solidFill>
                  <a:srgbClr val="646464"/>
                </a:solidFill>
                <a:latin typeface="Courier New"/>
              </a:rPr>
              <a:t>@Override</a:t>
            </a: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onReceive</a:t>
            </a:r>
            <a:r>
              <a:rPr lang="en-US" sz="1400" b="1" dirty="0" smtClean="0">
                <a:solidFill>
                  <a:srgbClr val="000000"/>
                </a:solidFill>
                <a:latin typeface="Courier New"/>
              </a:rPr>
              <a:t>(Context </a:t>
            </a:r>
            <a:r>
              <a:rPr lang="en-US" sz="1400" b="1" dirty="0" err="1" smtClean="0">
                <a:solidFill>
                  <a:srgbClr val="000000"/>
                </a:solidFill>
                <a:latin typeface="Courier New"/>
              </a:rPr>
              <a:t>localContext</a:t>
            </a:r>
            <a:r>
              <a:rPr lang="en-US" sz="1400" b="1" dirty="0" smtClean="0">
                <a:solidFill>
                  <a:srgbClr val="000000"/>
                </a:solidFill>
                <a:latin typeface="Courier New"/>
              </a:rPr>
              <a:t>, Intent </a:t>
            </a:r>
            <a:r>
              <a:rPr lang="en-US" sz="1400" b="1" dirty="0" err="1" smtClean="0">
                <a:solidFill>
                  <a:srgbClr val="000000"/>
                </a:solidFill>
                <a:latin typeface="Courier New"/>
              </a:rPr>
              <a:t>callerIntent</a:t>
            </a:r>
            <a:r>
              <a:rPr lang="en-US" sz="1400" b="1" dirty="0" smtClean="0">
                <a:solidFill>
                  <a:srgbClr val="000000"/>
                </a:solidFill>
                <a:latin typeface="Courier New"/>
              </a:rPr>
              <a:t>) {</a:t>
            </a:r>
          </a:p>
          <a:p>
            <a:pPr lvl="2"/>
            <a:r>
              <a:rPr lang="fr-FR" sz="1400" b="1" dirty="0" smtClean="0">
                <a:solidFill>
                  <a:srgbClr val="7F0055"/>
                </a:solidFill>
                <a:latin typeface="Courier New"/>
              </a:rPr>
              <a:t>double</a:t>
            </a:r>
            <a:r>
              <a:rPr lang="fr-FR" sz="1400" b="1" dirty="0" smtClean="0">
                <a:solidFill>
                  <a:srgbClr val="000000"/>
                </a:solidFill>
                <a:latin typeface="Courier New"/>
              </a:rPr>
              <a:t> latitude = </a:t>
            </a:r>
            <a:r>
              <a:rPr lang="fr-FR" sz="1400" b="1" dirty="0" err="1" smtClean="0">
                <a:solidFill>
                  <a:srgbClr val="000000"/>
                </a:solidFill>
                <a:latin typeface="Courier New"/>
              </a:rPr>
              <a:t>callerIntent.getDoubleExtra</a:t>
            </a:r>
            <a:r>
              <a:rPr lang="fr-FR" sz="1400" b="1" dirty="0" smtClean="0">
                <a:solidFill>
                  <a:srgbClr val="000000"/>
                </a:solidFill>
                <a:latin typeface="Courier New"/>
              </a:rPr>
              <a:t>(</a:t>
            </a:r>
            <a:r>
              <a:rPr lang="fr-FR" sz="1400" b="1" dirty="0" smtClean="0">
                <a:solidFill>
                  <a:srgbClr val="2A00FF"/>
                </a:solidFill>
                <a:latin typeface="Courier New"/>
              </a:rPr>
              <a:t>"latitude"</a:t>
            </a:r>
            <a:r>
              <a:rPr lang="fr-FR" sz="1400" b="1" dirty="0" smtClean="0">
                <a:solidFill>
                  <a:srgbClr val="000000"/>
                </a:solidFill>
                <a:latin typeface="Courier New"/>
              </a:rPr>
              <a:t>,-1);</a:t>
            </a:r>
          </a:p>
          <a:p>
            <a:pPr lvl="2"/>
            <a:r>
              <a:rPr lang="fr-FR" sz="1400" b="1" dirty="0" smtClean="0">
                <a:solidFill>
                  <a:srgbClr val="7F0055"/>
                </a:solidFill>
                <a:latin typeface="Courier New"/>
              </a:rPr>
              <a:t>double</a:t>
            </a:r>
            <a:r>
              <a:rPr lang="fr-FR" sz="1400" b="1" dirty="0" smtClean="0">
                <a:solidFill>
                  <a:srgbClr val="000000"/>
                </a:solidFill>
                <a:latin typeface="Courier New"/>
              </a:rPr>
              <a:t> longitude = </a:t>
            </a:r>
            <a:r>
              <a:rPr lang="fr-FR" sz="1400" b="1" dirty="0" err="1" smtClean="0">
                <a:solidFill>
                  <a:srgbClr val="000000"/>
                </a:solidFill>
                <a:latin typeface="Courier New"/>
              </a:rPr>
              <a:t>callerIntent.getDoubleExtra</a:t>
            </a:r>
            <a:r>
              <a:rPr lang="fr-FR" sz="1400" b="1" dirty="0" smtClean="0">
                <a:solidFill>
                  <a:srgbClr val="000000"/>
                </a:solidFill>
                <a:latin typeface="Courier New"/>
              </a:rPr>
              <a:t>(</a:t>
            </a:r>
            <a:r>
              <a:rPr lang="fr-FR" sz="1400" b="1" dirty="0" smtClean="0">
                <a:solidFill>
                  <a:srgbClr val="2A00FF"/>
                </a:solidFill>
                <a:latin typeface="Courier New"/>
              </a:rPr>
              <a:t>"longitude"</a:t>
            </a:r>
            <a:r>
              <a:rPr lang="fr-FR" sz="1400" b="1" dirty="0" smtClean="0">
                <a:solidFill>
                  <a:srgbClr val="000000"/>
                </a:solidFill>
                <a:latin typeface="Courier New"/>
              </a:rPr>
              <a:t>,-1);</a:t>
            </a:r>
          </a:p>
          <a:p>
            <a:pPr lvl="2"/>
            <a:r>
              <a:rPr lang="en-US" sz="1400" dirty="0" smtClean="0">
                <a:solidFill>
                  <a:srgbClr val="000000"/>
                </a:solidFill>
                <a:latin typeface="Courier New"/>
              </a:rPr>
              <a:t>    </a:t>
            </a:r>
          </a:p>
          <a:p>
            <a:pPr lvl="2"/>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 (</a:t>
            </a:r>
            <a:r>
              <a:rPr lang="en-US" sz="1400" i="1" dirty="0" smtClean="0">
                <a:solidFill>
                  <a:srgbClr val="2A00FF"/>
                </a:solidFill>
                <a:latin typeface="Courier New"/>
              </a:rPr>
              <a:t>"MAIN&gt;&gt;&gt;"</a:t>
            </a:r>
            <a:r>
              <a:rPr lang="en-US" sz="1400" i="1" dirty="0" smtClean="0">
                <a:solidFill>
                  <a:srgbClr val="000000"/>
                </a:solidFill>
                <a:latin typeface="Courier New"/>
              </a:rPr>
              <a:t>,  </a:t>
            </a:r>
            <a:r>
              <a:rPr lang="en-US" sz="1400" i="1" dirty="0" err="1" smtClean="0">
                <a:solidFill>
                  <a:srgbClr val="000000"/>
                </a:solidFill>
                <a:latin typeface="Courier New"/>
              </a:rPr>
              <a:t>Double.toString</a:t>
            </a:r>
            <a:r>
              <a:rPr lang="en-US" sz="1400" i="1" dirty="0" smtClean="0">
                <a:solidFill>
                  <a:srgbClr val="000000"/>
                </a:solidFill>
                <a:latin typeface="Courier New"/>
              </a:rPr>
              <a:t>(latitude));</a:t>
            </a:r>
          </a:p>
          <a:p>
            <a:pPr lvl="2"/>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 (</a:t>
            </a:r>
            <a:r>
              <a:rPr lang="en-US" sz="1400" i="1" dirty="0" smtClean="0">
                <a:solidFill>
                  <a:srgbClr val="2A00FF"/>
                </a:solidFill>
                <a:latin typeface="Courier New"/>
              </a:rPr>
              <a:t>"MAIN&gt;&gt;&gt;"</a:t>
            </a:r>
            <a:r>
              <a:rPr lang="en-US" sz="1400" i="1" dirty="0" smtClean="0">
                <a:solidFill>
                  <a:srgbClr val="000000"/>
                </a:solidFill>
                <a:latin typeface="Courier New"/>
              </a:rPr>
              <a:t>,  </a:t>
            </a:r>
            <a:r>
              <a:rPr lang="en-US" sz="1400" i="1" dirty="0" err="1" smtClean="0">
                <a:solidFill>
                  <a:srgbClr val="000000"/>
                </a:solidFill>
                <a:latin typeface="Courier New"/>
              </a:rPr>
              <a:t>Double.toString</a:t>
            </a:r>
            <a:r>
              <a:rPr lang="en-US" sz="1400" i="1" dirty="0" smtClean="0">
                <a:solidFill>
                  <a:srgbClr val="000000"/>
                </a:solidFill>
                <a:latin typeface="Courier New"/>
              </a:rPr>
              <a:t>(longitude));</a:t>
            </a:r>
          </a:p>
          <a:p>
            <a:pPr lvl="2"/>
            <a:endParaRPr lang="en-US" sz="1400" dirty="0" smtClean="0">
              <a:latin typeface="Courier New"/>
            </a:endParaRPr>
          </a:p>
          <a:p>
            <a:pPr lvl="2"/>
            <a:r>
              <a:rPr lang="en-US" sz="1400" dirty="0" smtClean="0">
                <a:solidFill>
                  <a:srgbClr val="000000"/>
                </a:solidFill>
                <a:latin typeface="Courier New"/>
              </a:rPr>
              <a:t>String </a:t>
            </a:r>
            <a:r>
              <a:rPr lang="en-US" sz="1400" dirty="0" err="1" smtClean="0">
                <a:solidFill>
                  <a:srgbClr val="000000"/>
                </a:solidFill>
                <a:latin typeface="Courier New"/>
              </a:rPr>
              <a:t>msg</a:t>
            </a:r>
            <a:r>
              <a:rPr lang="en-US" sz="1400" dirty="0" smtClean="0">
                <a:solidFill>
                  <a:srgbClr val="000000"/>
                </a:solidFill>
                <a:latin typeface="Courier New"/>
              </a:rPr>
              <a:t> = </a:t>
            </a:r>
            <a:r>
              <a:rPr lang="en-US" sz="1400" dirty="0" smtClean="0">
                <a:solidFill>
                  <a:srgbClr val="2A00FF"/>
                </a:solidFill>
                <a:latin typeface="Courier New"/>
              </a:rPr>
              <a:t>" lat: "</a:t>
            </a:r>
            <a:r>
              <a:rPr lang="en-US" sz="1400" dirty="0" smtClean="0">
                <a:solidFill>
                  <a:srgbClr val="000000"/>
                </a:solidFill>
                <a:latin typeface="Courier New"/>
              </a:rPr>
              <a:t> + </a:t>
            </a:r>
            <a:r>
              <a:rPr lang="en-US" sz="1400" dirty="0" err="1" smtClean="0">
                <a:solidFill>
                  <a:srgbClr val="000000"/>
                </a:solidFill>
                <a:latin typeface="Courier New"/>
              </a:rPr>
              <a:t>Double.</a:t>
            </a:r>
            <a:r>
              <a:rPr lang="en-US" sz="1400" i="1" dirty="0" err="1" smtClean="0">
                <a:solidFill>
                  <a:srgbClr val="000000"/>
                </a:solidFill>
                <a:latin typeface="Courier New"/>
              </a:rPr>
              <a:t>toString</a:t>
            </a:r>
            <a:r>
              <a:rPr lang="en-US" sz="1400" i="1" dirty="0" smtClean="0">
                <a:solidFill>
                  <a:srgbClr val="000000"/>
                </a:solidFill>
                <a:latin typeface="Courier New"/>
              </a:rPr>
              <a:t>(latitude) + </a:t>
            </a:r>
            <a:r>
              <a:rPr lang="en-US" sz="1400" i="1" dirty="0" smtClean="0">
                <a:solidFill>
                  <a:srgbClr val="2A00FF"/>
                </a:solidFill>
                <a:latin typeface="Courier New"/>
              </a:rPr>
              <a:t>" "</a:t>
            </a:r>
            <a:r>
              <a:rPr lang="en-US" sz="1400" i="1" dirty="0" smtClean="0">
                <a:solidFill>
                  <a:srgbClr val="000000"/>
                </a:solidFill>
                <a:latin typeface="Courier New"/>
              </a:rPr>
              <a:t> </a:t>
            </a:r>
          </a:p>
          <a:p>
            <a:pPr lvl="2"/>
            <a:r>
              <a:rPr lang="en-US" sz="1400" dirty="0" smtClean="0">
                <a:solidFill>
                  <a:srgbClr val="000000"/>
                </a:solidFill>
                <a:latin typeface="Courier New"/>
              </a:rPr>
              <a:t>           + </a:t>
            </a:r>
            <a:r>
              <a:rPr lang="en-US" sz="1400" dirty="0" smtClean="0">
                <a:solidFill>
                  <a:srgbClr val="2A00FF"/>
                </a:solidFill>
                <a:latin typeface="Courier New"/>
              </a:rPr>
              <a:t>" </a:t>
            </a:r>
            <a:r>
              <a:rPr lang="en-US" sz="1400" dirty="0" err="1" smtClean="0">
                <a:solidFill>
                  <a:srgbClr val="2A00FF"/>
                </a:solidFill>
                <a:latin typeface="Courier New"/>
              </a:rPr>
              <a:t>lon</a:t>
            </a:r>
            <a:r>
              <a:rPr lang="en-US" sz="1400" dirty="0" smtClean="0">
                <a:solidFill>
                  <a:srgbClr val="2A00FF"/>
                </a:solidFill>
                <a:latin typeface="Courier New"/>
              </a:rPr>
              <a:t>: "</a:t>
            </a:r>
            <a:r>
              <a:rPr lang="en-US" sz="1400" dirty="0" smtClean="0">
                <a:solidFill>
                  <a:srgbClr val="000000"/>
                </a:solidFill>
                <a:latin typeface="Courier New"/>
              </a:rPr>
              <a:t> + </a:t>
            </a:r>
            <a:r>
              <a:rPr lang="en-US" sz="1400" dirty="0" err="1" smtClean="0">
                <a:solidFill>
                  <a:srgbClr val="000000"/>
                </a:solidFill>
                <a:latin typeface="Courier New"/>
              </a:rPr>
              <a:t>Double.</a:t>
            </a:r>
            <a:r>
              <a:rPr lang="en-US" sz="1400" i="1" dirty="0" err="1" smtClean="0">
                <a:solidFill>
                  <a:srgbClr val="000000"/>
                </a:solidFill>
                <a:latin typeface="Courier New"/>
              </a:rPr>
              <a:t>toString</a:t>
            </a:r>
            <a:r>
              <a:rPr lang="en-US" sz="1400" i="1" dirty="0" smtClean="0">
                <a:solidFill>
                  <a:srgbClr val="000000"/>
                </a:solidFill>
                <a:latin typeface="Courier New"/>
              </a:rPr>
              <a:t>(longitude);</a:t>
            </a:r>
          </a:p>
          <a:p>
            <a:pPr lvl="2"/>
            <a:endParaRPr lang="en-US" sz="1400" dirty="0" smtClean="0">
              <a:latin typeface="Courier New"/>
            </a:endParaRPr>
          </a:p>
          <a:p>
            <a:pPr lvl="2"/>
            <a:r>
              <a:rPr lang="en-US" sz="1400" dirty="0" err="1" smtClean="0">
                <a:solidFill>
                  <a:srgbClr val="0000C0"/>
                </a:solidFill>
                <a:latin typeface="Courier New"/>
              </a:rPr>
              <a:t>txtMsg</a:t>
            </a:r>
            <a:r>
              <a:rPr lang="en-US" sz="1400" dirty="0" err="1" smtClean="0">
                <a:solidFill>
                  <a:srgbClr val="000000"/>
                </a:solidFill>
                <a:latin typeface="Courier New"/>
              </a:rPr>
              <a:t>.append</a:t>
            </a:r>
            <a:r>
              <a:rPr lang="en-US" sz="1400" dirty="0" smtClean="0">
                <a:solidFill>
                  <a:srgbClr val="000000"/>
                </a:solidFill>
                <a:latin typeface="Courier New"/>
              </a:rPr>
              <a:t>(</a:t>
            </a:r>
            <a:r>
              <a:rPr lang="en-US" sz="1400" dirty="0" smtClean="0">
                <a:solidFill>
                  <a:srgbClr val="2A00FF"/>
                </a:solidFill>
                <a:latin typeface="Courier New"/>
              </a:rPr>
              <a:t>"\n"</a:t>
            </a:r>
            <a:r>
              <a:rPr lang="en-US" sz="1400" dirty="0" smtClean="0">
                <a:solidFill>
                  <a:srgbClr val="000000"/>
                </a:solidFill>
                <a:latin typeface="Courier New"/>
              </a:rPr>
              <a:t> + </a:t>
            </a:r>
            <a:r>
              <a:rPr lang="en-US" sz="1400" dirty="0" err="1" smtClean="0">
                <a:solidFill>
                  <a:srgbClr val="000000"/>
                </a:solidFill>
                <a:latin typeface="Courier New"/>
              </a:rPr>
              <a:t>msg</a:t>
            </a:r>
            <a:r>
              <a:rPr lang="en-US" sz="1400" dirty="0" smtClean="0">
                <a:solidFill>
                  <a:srgbClr val="000000"/>
                </a:solidFill>
                <a:latin typeface="Courier New"/>
              </a:rPr>
              <a:t>);</a:t>
            </a:r>
          </a:p>
          <a:p>
            <a:pPr lvl="2"/>
            <a:endParaRPr lang="en-US" sz="1400" dirty="0" smtClean="0">
              <a:latin typeface="Courier New"/>
            </a:endParaRPr>
          </a:p>
          <a:p>
            <a:pPr lvl="2"/>
            <a:r>
              <a:rPr lang="en-US" sz="1400" dirty="0" smtClean="0">
                <a:solidFill>
                  <a:srgbClr val="3F7F5F"/>
                </a:solidFill>
                <a:latin typeface="Courier New"/>
              </a:rPr>
              <a:t>//testing the SMS-texting feature</a:t>
            </a:r>
          </a:p>
          <a:p>
            <a:pPr lvl="2"/>
            <a:r>
              <a:rPr lang="en-US" sz="1400" dirty="0" smtClean="0">
                <a:solidFill>
                  <a:srgbClr val="000000"/>
                </a:solidFill>
                <a:latin typeface="Courier New"/>
              </a:rPr>
              <a:t>texting(</a:t>
            </a:r>
            <a:r>
              <a:rPr lang="en-US" sz="1400" dirty="0" err="1" smtClean="0">
                <a:solidFill>
                  <a:srgbClr val="000000"/>
                </a:solidFill>
                <a:latin typeface="Courier New"/>
              </a:rPr>
              <a:t>msg</a:t>
            </a:r>
            <a:r>
              <a:rPr lang="en-US" sz="1400" dirty="0" smtClean="0">
                <a:solidFill>
                  <a:srgbClr val="000000"/>
                </a:solidFill>
                <a:latin typeface="Courier New"/>
              </a:rPr>
              <a:t>);</a:t>
            </a:r>
          </a:p>
          <a:p>
            <a:r>
              <a:rPr lang="en-US" sz="1400" dirty="0" smtClean="0">
                <a:solidFill>
                  <a:srgbClr val="000000"/>
                </a:solidFill>
                <a:latin typeface="Courier New"/>
              </a:rPr>
              <a:t>}</a:t>
            </a:r>
          </a:p>
          <a:p>
            <a:r>
              <a:rPr lang="en-US" sz="1400" dirty="0" smtClean="0">
                <a:solidFill>
                  <a:srgbClr val="000000"/>
                </a:solidFill>
                <a:latin typeface="Courier New"/>
              </a:rPr>
              <a:t>}</a:t>
            </a:r>
            <a:r>
              <a:rPr lang="en-US" sz="1400" dirty="0" smtClean="0">
                <a:solidFill>
                  <a:srgbClr val="3F7F5F"/>
                </a:solidFill>
                <a:latin typeface="Courier New"/>
              </a:rPr>
              <a:t>//</a:t>
            </a:r>
            <a:r>
              <a:rPr lang="en-US" sz="1400" dirty="0" err="1" smtClean="0">
                <a:solidFill>
                  <a:srgbClr val="3F7F5F"/>
                </a:solidFill>
                <a:latin typeface="Courier New"/>
              </a:rPr>
              <a:t>MyMainLocalReceiver</a:t>
            </a:r>
            <a:endParaRPr lang="en-US" sz="1400" dirty="0" smtClean="0">
              <a:solidFill>
                <a:srgbClr val="000000"/>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
        <p:nvSpPr>
          <p:cNvPr id="11" name="Left Arrow 10"/>
          <p:cNvSpPr/>
          <p:nvPr/>
        </p:nvSpPr>
        <p:spPr>
          <a:xfrm>
            <a:off x="7772400" y="25146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5334000" y="54864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9587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401205"/>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3F7F5F"/>
                </a:solidFill>
                <a:latin typeface="Courier New"/>
              </a:rPr>
              <a:t>  //////////////////////////////////////////////////////////////</a:t>
            </a:r>
          </a:p>
          <a:p>
            <a:r>
              <a:rPr lang="en-US" sz="1400" dirty="0" smtClean="0">
                <a:solidFill>
                  <a:srgbClr val="3F7F5F"/>
                </a:solidFill>
                <a:latin typeface="Courier New"/>
              </a:rPr>
              <a:t>  // sending a TEXT MESSAGE</a:t>
            </a:r>
          </a:p>
          <a:p>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texting(String </a:t>
            </a:r>
            <a:r>
              <a:rPr lang="en-US" sz="1400" b="1" dirty="0" err="1" smtClean="0">
                <a:solidFill>
                  <a:srgbClr val="000000"/>
                </a:solidFill>
                <a:latin typeface="Courier New"/>
              </a:rPr>
              <a:t>msg</a:t>
            </a:r>
            <a:r>
              <a:rPr lang="en-US" sz="1400" b="1" dirty="0" smtClean="0">
                <a:solidFill>
                  <a:srgbClr val="000000"/>
                </a:solidFill>
                <a:latin typeface="Courier New"/>
              </a:rPr>
              <a:t>){</a:t>
            </a:r>
          </a:p>
          <a:p>
            <a:pPr lvl="1"/>
            <a:r>
              <a:rPr lang="en-US" sz="1400" b="1" dirty="0" smtClean="0">
                <a:solidFill>
                  <a:srgbClr val="7F0055"/>
                </a:solidFill>
                <a:latin typeface="Courier New"/>
              </a:rPr>
              <a:t>try</a:t>
            </a:r>
            <a:r>
              <a:rPr lang="en-US" sz="1400" b="1" dirty="0" smtClean="0">
                <a:solidFill>
                  <a:srgbClr val="000000"/>
                </a:solidFill>
                <a:latin typeface="Courier New"/>
              </a:rPr>
              <a:t> {</a:t>
            </a:r>
          </a:p>
          <a:p>
            <a:pPr lvl="2"/>
            <a:r>
              <a:rPr lang="en-US" sz="1400" dirty="0" err="1" smtClean="0">
                <a:solidFill>
                  <a:srgbClr val="000000"/>
                </a:solidFill>
                <a:latin typeface="Courier New"/>
              </a:rPr>
              <a:t>SmsManager</a:t>
            </a:r>
            <a:r>
              <a:rPr lang="en-US" sz="1400" dirty="0" smtClean="0">
                <a:solidFill>
                  <a:srgbClr val="000000"/>
                </a:solidFill>
                <a:latin typeface="Courier New"/>
              </a:rPr>
              <a:t> </a:t>
            </a:r>
            <a:r>
              <a:rPr lang="en-US" sz="1400" dirty="0" err="1" smtClean="0">
                <a:solidFill>
                  <a:srgbClr val="000000"/>
                </a:solidFill>
                <a:latin typeface="Courier New"/>
              </a:rPr>
              <a:t>smsMgr</a:t>
            </a:r>
            <a:r>
              <a:rPr lang="en-US" sz="1400" dirty="0" smtClean="0">
                <a:solidFill>
                  <a:srgbClr val="000000"/>
                </a:solidFill>
                <a:latin typeface="Courier New"/>
              </a:rPr>
              <a:t> = </a:t>
            </a:r>
            <a:r>
              <a:rPr lang="en-US" sz="1400" dirty="0" err="1" smtClean="0">
                <a:solidFill>
                  <a:srgbClr val="000000"/>
                </a:solidFill>
                <a:latin typeface="Courier New"/>
              </a:rPr>
              <a:t>SmsManager.</a:t>
            </a:r>
            <a:r>
              <a:rPr lang="en-US" sz="1400" i="1" dirty="0" err="1" smtClean="0">
                <a:solidFill>
                  <a:srgbClr val="000000"/>
                </a:solidFill>
                <a:latin typeface="Courier New"/>
              </a:rPr>
              <a:t>getDefault</a:t>
            </a:r>
            <a:r>
              <a:rPr lang="en-US" sz="1400" i="1" dirty="0" smtClean="0">
                <a:solidFill>
                  <a:srgbClr val="000000"/>
                </a:solidFill>
                <a:latin typeface="Courier New"/>
              </a:rPr>
              <a:t>();</a:t>
            </a:r>
          </a:p>
          <a:p>
            <a:pPr lvl="2"/>
            <a:r>
              <a:rPr lang="en-US" sz="1400" dirty="0" smtClean="0">
                <a:solidFill>
                  <a:srgbClr val="3F7F5F"/>
                </a:solidFill>
                <a:latin typeface="Courier New"/>
              </a:rPr>
              <a:t>// Parameter of </a:t>
            </a:r>
            <a:r>
              <a:rPr lang="en-US" sz="1400" dirty="0" err="1" smtClean="0">
                <a:solidFill>
                  <a:srgbClr val="3F7F5F"/>
                </a:solidFill>
                <a:latin typeface="Courier New"/>
              </a:rPr>
              <a:t>sendTextMessage</a:t>
            </a:r>
            <a:r>
              <a:rPr lang="en-US" sz="1400" dirty="0" smtClean="0">
                <a:solidFill>
                  <a:srgbClr val="3F7F5F"/>
                </a:solidFill>
                <a:latin typeface="Courier New"/>
              </a:rPr>
              <a:t> are:</a:t>
            </a:r>
          </a:p>
          <a:p>
            <a:pPr lvl="2"/>
            <a:r>
              <a:rPr lang="en-US" sz="1400" dirty="0" smtClean="0">
                <a:solidFill>
                  <a:srgbClr val="3F7F5F"/>
                </a:solidFill>
                <a:latin typeface="Courier New"/>
              </a:rPr>
              <a:t>// 	</a:t>
            </a:r>
            <a:r>
              <a:rPr lang="en-US" sz="1400" dirty="0" err="1" smtClean="0">
                <a:solidFill>
                  <a:srgbClr val="3F7F5F"/>
                </a:solidFill>
                <a:latin typeface="Courier New"/>
              </a:rPr>
              <a:t>destinationAddress</a:t>
            </a:r>
            <a:r>
              <a:rPr lang="en-US" sz="1400" dirty="0" smtClean="0">
                <a:solidFill>
                  <a:srgbClr val="3F7F5F"/>
                </a:solidFill>
                <a:latin typeface="Courier New"/>
              </a:rPr>
              <a:t>, </a:t>
            </a:r>
            <a:r>
              <a:rPr lang="en-US" sz="1400" dirty="0" err="1" smtClean="0">
                <a:solidFill>
                  <a:srgbClr val="3F7F5F"/>
                </a:solidFill>
                <a:latin typeface="Courier New"/>
              </a:rPr>
              <a:t>senderAddress</a:t>
            </a:r>
            <a:r>
              <a:rPr lang="en-US" sz="1400" dirty="0" smtClean="0">
                <a:solidFill>
                  <a:srgbClr val="3F7F5F"/>
                </a:solidFill>
                <a:latin typeface="Courier New"/>
              </a:rPr>
              <a:t>,</a:t>
            </a:r>
          </a:p>
          <a:p>
            <a:pPr lvl="2"/>
            <a:r>
              <a:rPr lang="en-US" sz="1400" dirty="0" smtClean="0">
                <a:solidFill>
                  <a:srgbClr val="3F7F5F"/>
                </a:solidFill>
                <a:latin typeface="Courier New"/>
              </a:rPr>
              <a:t>// 	text, </a:t>
            </a:r>
            <a:r>
              <a:rPr lang="en-US" sz="1400" dirty="0" err="1" smtClean="0">
                <a:solidFill>
                  <a:srgbClr val="3F7F5F"/>
                </a:solidFill>
                <a:latin typeface="Courier New"/>
              </a:rPr>
              <a:t>sentIntent</a:t>
            </a:r>
            <a:r>
              <a:rPr lang="en-US" sz="1400" dirty="0" smtClean="0">
                <a:solidFill>
                  <a:srgbClr val="3F7F5F"/>
                </a:solidFill>
                <a:latin typeface="Courier New"/>
              </a:rPr>
              <a:t>, </a:t>
            </a:r>
            <a:r>
              <a:rPr lang="en-US" sz="1400" dirty="0" err="1" smtClean="0">
                <a:solidFill>
                  <a:srgbClr val="3F7F5F"/>
                </a:solidFill>
                <a:latin typeface="Courier New"/>
              </a:rPr>
              <a:t>deliveryIntent</a:t>
            </a:r>
            <a:r>
              <a:rPr lang="en-US" sz="1400" dirty="0" smtClean="0">
                <a:solidFill>
                  <a:srgbClr val="3F7F5F"/>
                </a:solidFill>
                <a:latin typeface="Courier New"/>
              </a:rPr>
              <a:t>)</a:t>
            </a:r>
          </a:p>
          <a:p>
            <a:pPr lvl="2"/>
            <a:r>
              <a:rPr lang="en-US" sz="1400" dirty="0" smtClean="0">
                <a:solidFill>
                  <a:srgbClr val="3F7F5F"/>
                </a:solidFill>
                <a:latin typeface="Courier New"/>
              </a:rPr>
              <a:t>//----------------------------------------------------------</a:t>
            </a:r>
          </a:p>
          <a:p>
            <a:pPr lvl="2"/>
            <a:endParaRPr lang="en-US" sz="1400" dirty="0" smtClean="0">
              <a:latin typeface="Courier New"/>
            </a:endParaRPr>
          </a:p>
          <a:p>
            <a:pPr lvl="2"/>
            <a:r>
              <a:rPr lang="en-US" sz="1400" dirty="0" err="1" smtClean="0">
                <a:solidFill>
                  <a:srgbClr val="000000"/>
                </a:solidFill>
                <a:latin typeface="Courier New"/>
              </a:rPr>
              <a:t>smsMgr.sendTextMessage</a:t>
            </a:r>
            <a:r>
              <a:rPr lang="en-US" sz="1400" dirty="0" smtClean="0">
                <a:solidFill>
                  <a:srgbClr val="000000"/>
                </a:solidFill>
                <a:latin typeface="Courier New"/>
              </a:rPr>
              <a:t>(</a:t>
            </a:r>
            <a:r>
              <a:rPr lang="en-US" sz="1400" dirty="0" smtClean="0">
                <a:solidFill>
                  <a:srgbClr val="2A00FF"/>
                </a:solidFill>
                <a:latin typeface="Courier New"/>
              </a:rPr>
              <a:t>"5556"</a:t>
            </a:r>
            <a:r>
              <a:rPr lang="en-US" sz="1400" dirty="0" smtClean="0">
                <a:solidFill>
                  <a:srgbClr val="000000"/>
                </a:solidFill>
                <a:latin typeface="Courier New"/>
              </a:rPr>
              <a:t>, </a:t>
            </a:r>
            <a:r>
              <a:rPr lang="en-US" sz="1400" dirty="0" smtClean="0">
                <a:solidFill>
                  <a:srgbClr val="2A00FF"/>
                </a:solidFill>
                <a:latin typeface="Courier New"/>
              </a:rPr>
              <a:t>"5551234"</a:t>
            </a:r>
            <a:r>
              <a:rPr lang="en-US" sz="1400" dirty="0" smtClean="0">
                <a:solidFill>
                  <a:srgbClr val="000000"/>
                </a:solidFill>
                <a:latin typeface="Courier New"/>
              </a:rPr>
              <a:t>, </a:t>
            </a:r>
          </a:p>
          <a:p>
            <a:pPr lvl="2"/>
            <a:r>
              <a:rPr lang="en-US" sz="1400" dirty="0" smtClean="0">
                <a:solidFill>
                  <a:srgbClr val="000000"/>
                </a:solidFill>
                <a:latin typeface="Courier New"/>
              </a:rPr>
              <a:t>   		      </a:t>
            </a:r>
            <a:r>
              <a:rPr lang="en-US" sz="1400" dirty="0" smtClean="0">
                <a:solidFill>
                  <a:srgbClr val="2A00FF"/>
                </a:solidFill>
                <a:latin typeface="Courier New"/>
              </a:rPr>
              <a:t>"Please meet me at: "</a:t>
            </a:r>
            <a:r>
              <a:rPr lang="en-US" sz="1400" dirty="0" smtClean="0">
                <a:solidFill>
                  <a:srgbClr val="000000"/>
                </a:solidFill>
                <a:latin typeface="Courier New"/>
              </a:rPr>
              <a:t> + </a:t>
            </a:r>
            <a:r>
              <a:rPr lang="en-US" sz="1400" dirty="0" err="1" smtClean="0">
                <a:solidFill>
                  <a:srgbClr val="000000"/>
                </a:solidFill>
                <a:latin typeface="Courier New"/>
              </a:rPr>
              <a:t>msg</a:t>
            </a:r>
            <a:r>
              <a:rPr lang="en-US" sz="1400" dirty="0" smtClean="0">
                <a:solidFill>
                  <a:srgbClr val="000000"/>
                </a:solidFill>
                <a:latin typeface="Courier New"/>
              </a:rPr>
              <a:t>, </a:t>
            </a:r>
          </a:p>
          <a:p>
            <a:pPr lvl="2"/>
            <a:r>
              <a:rPr lang="en-US" sz="1400" dirty="0" smtClean="0">
                <a:solidFill>
                  <a:srgbClr val="000000"/>
                </a:solidFill>
                <a:latin typeface="Courier New"/>
              </a:rPr>
              <a:t>   		      </a:t>
            </a:r>
            <a:r>
              <a:rPr lang="en-US" sz="1400" b="1" dirty="0" smtClean="0">
                <a:solidFill>
                  <a:srgbClr val="7F0055"/>
                </a:solidFill>
                <a:latin typeface="Courier New"/>
              </a:rPr>
              <a:t>null</a:t>
            </a:r>
            <a:r>
              <a:rPr lang="en-US" sz="1400" b="1" dirty="0" smtClean="0">
                <a:solidFill>
                  <a:srgbClr val="000000"/>
                </a:solidFill>
                <a:latin typeface="Courier New"/>
              </a:rPr>
              <a:t>, </a:t>
            </a:r>
            <a:r>
              <a:rPr lang="en-US" sz="1400" b="1" dirty="0" smtClean="0">
                <a:solidFill>
                  <a:srgbClr val="7F0055"/>
                </a:solidFill>
                <a:latin typeface="Courier New"/>
              </a:rPr>
              <a:t>null</a:t>
            </a:r>
            <a:r>
              <a:rPr lang="en-US" sz="1400" b="1" dirty="0" smtClean="0">
                <a:solidFill>
                  <a:srgbClr val="000000"/>
                </a:solidFill>
                <a:latin typeface="Courier New"/>
              </a:rPr>
              <a:t>);</a:t>
            </a:r>
          </a:p>
          <a:p>
            <a:pPr lvl="1"/>
            <a:endParaRPr lang="en-US" sz="1400" dirty="0" smtClean="0">
              <a:latin typeface="Courier New"/>
            </a:endParaRPr>
          </a:p>
          <a:p>
            <a:pPr lvl="1"/>
            <a:r>
              <a:rPr lang="en-US" sz="1400" dirty="0" smtClean="0">
                <a:solidFill>
                  <a:srgbClr val="000000"/>
                </a:solidFill>
                <a:latin typeface="Courier New"/>
              </a:rPr>
              <a:t>} </a:t>
            </a:r>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2"/>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b="1" i="1" dirty="0" smtClean="0">
                <a:solidFill>
                  <a:srgbClr val="7F0055"/>
                </a:solidFill>
                <a:latin typeface="Courier New"/>
              </a:rPr>
              <a:t>this</a:t>
            </a:r>
            <a:r>
              <a:rPr lang="en-US" sz="1400" b="1" i="1" dirty="0" smtClean="0">
                <a:solidFill>
                  <a:srgbClr val="000000"/>
                </a:solidFill>
                <a:latin typeface="Courier New"/>
              </a:rPr>
              <a:t>, </a:t>
            </a:r>
            <a:r>
              <a:rPr lang="en-US" sz="1400" b="1" i="1" dirty="0" smtClean="0">
                <a:solidFill>
                  <a:srgbClr val="2A00FF"/>
                </a:solidFill>
                <a:latin typeface="Courier New"/>
              </a:rPr>
              <a:t>"texting\n"</a:t>
            </a:r>
            <a:r>
              <a:rPr lang="en-US" sz="1400" b="1" i="1" dirty="0" smtClean="0">
                <a:solidFill>
                  <a:srgbClr val="000000"/>
                </a:solidFill>
                <a:latin typeface="Courier New"/>
              </a:rPr>
              <a:t> + </a:t>
            </a:r>
            <a:r>
              <a:rPr lang="en-US" sz="1400" b="1" i="1" dirty="0" err="1" smtClean="0">
                <a:solidFill>
                  <a:srgbClr val="000000"/>
                </a:solidFill>
                <a:latin typeface="Courier New"/>
              </a:rPr>
              <a:t>e.getMessage</a:t>
            </a:r>
            <a:r>
              <a:rPr lang="en-US" sz="1400" b="1" i="1" dirty="0" smtClean="0">
                <a:solidFill>
                  <a:srgbClr val="000000"/>
                </a:solidFill>
                <a:latin typeface="Courier New"/>
              </a:rPr>
              <a:t>(), 1).show();</a:t>
            </a:r>
          </a:p>
          <a:p>
            <a:pPr lvl="1"/>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smtClean="0">
                <a:solidFill>
                  <a:srgbClr val="3F7F5F"/>
                </a:solidFill>
                <a:latin typeface="Courier New"/>
              </a:rPr>
              <a:t>// texting</a:t>
            </a:r>
          </a:p>
          <a:p>
            <a:endParaRPr lang="en-US" sz="1400" dirty="0" smtClean="0">
              <a:latin typeface="Courier New"/>
            </a:endParaRPr>
          </a:p>
          <a:p>
            <a:r>
              <a:rPr lang="en-US" sz="1400" dirty="0" smtClean="0">
                <a:solidFill>
                  <a:srgbClr val="000000"/>
                </a:solidFill>
                <a:latin typeface="Courier New"/>
              </a:rPr>
              <a:t>}</a:t>
            </a:r>
            <a:r>
              <a:rPr lang="en-US" sz="1400" dirty="0" smtClean="0">
                <a:solidFill>
                  <a:srgbClr val="3F7F5F"/>
                </a:solidFill>
                <a:latin typeface="Courier New"/>
              </a:rPr>
              <a:t>//</a:t>
            </a:r>
            <a:r>
              <a:rPr lang="en-US" sz="1400" dirty="0" err="1" smtClean="0">
                <a:solidFill>
                  <a:srgbClr val="3F7F5F"/>
                </a:solidFill>
                <a:latin typeface="Courier New"/>
              </a:rPr>
              <a:t>MyGPS</a:t>
            </a:r>
            <a:endParaRPr lang="en-US" sz="1400" dirty="0" smtClean="0">
              <a:solidFill>
                <a:srgbClr val="000000"/>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a:t>
            </a:r>
            <a:endParaRPr lang="en-US" b="1" dirty="0"/>
          </a:p>
        </p:txBody>
      </p:sp>
      <p:sp>
        <p:nvSpPr>
          <p:cNvPr id="11" name="Left Arrow 10"/>
          <p:cNvSpPr/>
          <p:nvPr/>
        </p:nvSpPr>
        <p:spPr>
          <a:xfrm>
            <a:off x="6705600" y="37338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9385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832092"/>
          </a:xfrm>
          <a:prstGeom prst="rect">
            <a:avLst/>
          </a:prstGeom>
          <a:solidFill>
            <a:schemeClr val="bg1">
              <a:lumMod val="95000"/>
            </a:schemeClr>
          </a:solidFill>
          <a:ln w="3175">
            <a:solidFill>
              <a:schemeClr val="bg1">
                <a:lumMod val="85000"/>
              </a:schemeClr>
            </a:solidFill>
          </a:ln>
        </p:spPr>
        <p:txBody>
          <a:bodyPr wrap="square" rtlCol="0">
            <a:spAutoFit/>
          </a:bodyPr>
          <a:lstStyle/>
          <a:p>
            <a:pPr defTabSz="182880"/>
            <a:r>
              <a:rPr lang="en-US" sz="1400" dirty="0" smtClean="0">
                <a:solidFill>
                  <a:srgbClr val="3F7F5F"/>
                </a:solidFill>
                <a:latin typeface="Courier New"/>
              </a:rPr>
              <a:t>// This is the GPS service. Requests location updates</a:t>
            </a:r>
          </a:p>
          <a:p>
            <a:pPr defTabSz="182880"/>
            <a:r>
              <a:rPr lang="en-US" sz="1400" dirty="0" smtClean="0">
                <a:solidFill>
                  <a:srgbClr val="3F7F5F"/>
                </a:solidFill>
                <a:latin typeface="Courier New"/>
              </a:rPr>
              <a:t>// in a parallel thread. sends broadcast using filter.</a:t>
            </a:r>
          </a:p>
          <a:p>
            <a:pPr defTabSz="182880"/>
            <a:r>
              <a:rPr lang="en-US" sz="1400" b="1" dirty="0" smtClean="0">
                <a:solidFill>
                  <a:srgbClr val="7F0055"/>
                </a:solidFill>
                <a:latin typeface="Courier New"/>
              </a:rPr>
              <a:t>package</a:t>
            </a:r>
            <a:r>
              <a:rPr lang="en-US" sz="1400" b="1" dirty="0" smtClean="0">
                <a:solidFill>
                  <a:srgbClr val="000000"/>
                </a:solidFill>
                <a:latin typeface="Courier New"/>
              </a:rPr>
              <a:t> cis493.mappinggps;</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android.app.Service</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android.content.Context</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android.content.Intent</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android.location.Location</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android.location.LocationListener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android.location.LocationManager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android.os.Bundle</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android.os.IBinder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android.os.Looper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android.util.Log</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android.widget.Toast</a:t>
            </a:r>
            <a:r>
              <a:rPr lang="en-US" sz="1400" b="1" dirty="0" smtClean="0">
                <a:solidFill>
                  <a:srgbClr val="000000"/>
                </a:solidFill>
                <a:latin typeface="Courier New"/>
              </a:rPr>
              <a:t>;</a:t>
            </a:r>
          </a:p>
          <a:p>
            <a:pPr defTabSz="182880"/>
            <a:endParaRPr lang="en-US" sz="1400" dirty="0" smtClean="0">
              <a:latin typeface="Courier New"/>
            </a:endParaRPr>
          </a:p>
          <a:p>
            <a:pPr defTabSz="182880"/>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MyGpsService</a:t>
            </a:r>
            <a:r>
              <a:rPr lang="en-US" sz="1400" b="1" dirty="0" smtClean="0">
                <a:solidFill>
                  <a:srgbClr val="000000"/>
                </a:solidFill>
                <a:latin typeface="Courier New"/>
              </a:rPr>
              <a:t> </a:t>
            </a:r>
            <a:r>
              <a:rPr lang="en-US" sz="1400" b="1" dirty="0" smtClean="0">
                <a:solidFill>
                  <a:srgbClr val="7F0055"/>
                </a:solidFill>
                <a:latin typeface="Courier New"/>
              </a:rPr>
              <a:t>extends</a:t>
            </a:r>
            <a:r>
              <a:rPr lang="en-US" sz="1400" b="1" dirty="0" smtClean="0">
                <a:solidFill>
                  <a:srgbClr val="000000"/>
                </a:solidFill>
                <a:latin typeface="Courier New"/>
              </a:rPr>
              <a:t> Service {</a:t>
            </a:r>
          </a:p>
          <a:p>
            <a:pPr defTabSz="182880"/>
            <a:endParaRPr lang="en-US" sz="1400" b="1" dirty="0" smtClean="0">
              <a:solidFill>
                <a:srgbClr val="000000"/>
              </a:solidFill>
              <a:latin typeface="Courier New"/>
            </a:endParaRPr>
          </a:p>
          <a:p>
            <a:pPr lvl="1" defTabSz="182880"/>
            <a:r>
              <a:rPr lang="en-US" sz="1400" dirty="0" smtClean="0">
                <a:solidFill>
                  <a:srgbClr val="000000"/>
                </a:solidFill>
                <a:latin typeface="Courier New"/>
              </a:rPr>
              <a:t>String </a:t>
            </a:r>
            <a:r>
              <a:rPr lang="en-US" sz="1400" dirty="0" smtClean="0">
                <a:solidFill>
                  <a:srgbClr val="0000C0"/>
                </a:solidFill>
                <a:latin typeface="Courier New"/>
              </a:rPr>
              <a:t>GPS_FILTER</a:t>
            </a:r>
            <a:r>
              <a:rPr lang="en-US" sz="1400" dirty="0" smtClean="0">
                <a:solidFill>
                  <a:srgbClr val="000000"/>
                </a:solidFill>
                <a:latin typeface="Courier New"/>
              </a:rPr>
              <a:t> = </a:t>
            </a:r>
            <a:r>
              <a:rPr lang="en-US" sz="1400" dirty="0" smtClean="0">
                <a:solidFill>
                  <a:srgbClr val="2A00FF"/>
                </a:solidFill>
                <a:latin typeface="Courier New"/>
              </a:rPr>
              <a:t>"cis493.action.GPS_LOCATION"</a:t>
            </a:r>
            <a:r>
              <a:rPr lang="en-US" sz="1400" dirty="0" smtClean="0">
                <a:solidFill>
                  <a:srgbClr val="000000"/>
                </a:solidFill>
                <a:latin typeface="Courier New"/>
              </a:rPr>
              <a:t>;</a:t>
            </a:r>
          </a:p>
          <a:p>
            <a:pPr lvl="1" defTabSz="182880"/>
            <a:r>
              <a:rPr lang="en-US" sz="1400" dirty="0" smtClean="0">
                <a:solidFill>
                  <a:srgbClr val="000000"/>
                </a:solidFill>
                <a:latin typeface="Courier New"/>
              </a:rPr>
              <a:t>Thread </a:t>
            </a:r>
            <a:r>
              <a:rPr lang="en-US" sz="1400" dirty="0" err="1" smtClean="0">
                <a:solidFill>
                  <a:srgbClr val="0000C0"/>
                </a:solidFill>
                <a:latin typeface="Courier New"/>
              </a:rPr>
              <a:t>triggerService</a:t>
            </a:r>
            <a:r>
              <a:rPr lang="en-US" sz="1400" dirty="0" smtClean="0">
                <a:solidFill>
                  <a:srgbClr val="000000"/>
                </a:solidFill>
                <a:latin typeface="Courier New"/>
              </a:rPr>
              <a:t>;</a:t>
            </a:r>
          </a:p>
          <a:p>
            <a:pPr lvl="1" defTabSz="182880"/>
            <a:r>
              <a:rPr lang="en-US" sz="1400" dirty="0" err="1" smtClean="0">
                <a:solidFill>
                  <a:srgbClr val="000000"/>
                </a:solidFill>
                <a:latin typeface="Courier New"/>
              </a:rPr>
              <a:t>LocationManager</a:t>
            </a:r>
            <a:r>
              <a:rPr lang="en-US" sz="1400" dirty="0" smtClean="0">
                <a:solidFill>
                  <a:srgbClr val="000000"/>
                </a:solidFill>
                <a:latin typeface="Courier New"/>
              </a:rPr>
              <a:t> </a:t>
            </a:r>
            <a:r>
              <a:rPr lang="en-US" sz="1400" dirty="0" smtClean="0">
                <a:solidFill>
                  <a:srgbClr val="0000C0"/>
                </a:solidFill>
                <a:latin typeface="Courier New"/>
              </a:rPr>
              <a:t>lm</a:t>
            </a:r>
            <a:r>
              <a:rPr lang="en-US" sz="1400" dirty="0" smtClean="0">
                <a:solidFill>
                  <a:srgbClr val="000000"/>
                </a:solidFill>
                <a:latin typeface="Courier New"/>
              </a:rPr>
              <a:t>;</a:t>
            </a:r>
          </a:p>
          <a:p>
            <a:pPr lvl="1" defTabSz="182880"/>
            <a:r>
              <a:rPr lang="en-US" sz="1400" dirty="0" err="1" smtClean="0">
                <a:solidFill>
                  <a:srgbClr val="000000"/>
                </a:solidFill>
                <a:latin typeface="Courier New"/>
              </a:rPr>
              <a:t>GPSListener</a:t>
            </a:r>
            <a:r>
              <a:rPr lang="en-US" sz="1400" dirty="0" smtClean="0">
                <a:solidFill>
                  <a:srgbClr val="000000"/>
                </a:solidFill>
                <a:latin typeface="Courier New"/>
              </a:rPr>
              <a:t> </a:t>
            </a:r>
            <a:r>
              <a:rPr lang="en-US" sz="1400" dirty="0" err="1" smtClean="0">
                <a:solidFill>
                  <a:srgbClr val="0000C0"/>
                </a:solidFill>
                <a:latin typeface="Courier New"/>
              </a:rPr>
              <a:t>myLocationListener</a:t>
            </a:r>
            <a:r>
              <a:rPr lang="en-US" sz="1400" dirty="0" smtClean="0">
                <a:solidFill>
                  <a:srgbClr val="000000"/>
                </a:solidFill>
                <a:latin typeface="Courier New"/>
              </a:rPr>
              <a:t>;</a:t>
            </a:r>
            <a:endParaRPr lang="en-US" sz="1400" dirty="0" smtClean="0">
              <a:latin typeface="Courier New"/>
            </a:endParaRPr>
          </a:p>
          <a:p>
            <a:pPr lvl="1" defTabSz="182880"/>
            <a:r>
              <a:rPr lang="en-US" sz="1400" b="1" dirty="0" err="1" smtClean="0">
                <a:solidFill>
                  <a:srgbClr val="7F0055"/>
                </a:solidFill>
                <a:latin typeface="Courier New"/>
              </a:rPr>
              <a:t>boolean</a:t>
            </a:r>
            <a:r>
              <a:rPr lang="en-US" sz="1400" b="1" dirty="0" smtClean="0">
                <a:solidFill>
                  <a:srgbClr val="000000"/>
                </a:solidFill>
                <a:latin typeface="Courier New"/>
              </a:rPr>
              <a:t> </a:t>
            </a:r>
            <a:r>
              <a:rPr lang="en-US" sz="1400" b="1" dirty="0" err="1" smtClean="0">
                <a:solidFill>
                  <a:srgbClr val="0000C0"/>
                </a:solidFill>
                <a:latin typeface="Courier New"/>
              </a:rPr>
              <a:t>isRunning</a:t>
            </a:r>
            <a:r>
              <a:rPr lang="en-US" sz="1400" b="1" dirty="0" smtClean="0">
                <a:solidFill>
                  <a:srgbClr val="000000"/>
                </a:solidFill>
                <a:latin typeface="Courier New"/>
              </a:rPr>
              <a:t> = </a:t>
            </a:r>
            <a:r>
              <a:rPr lang="en-US" sz="1400" b="1" dirty="0" smtClean="0">
                <a:solidFill>
                  <a:srgbClr val="7F0055"/>
                </a:solidFill>
                <a:latin typeface="Courier New"/>
              </a:rPr>
              <a:t>true</a:t>
            </a:r>
            <a:r>
              <a:rPr lang="en-US" sz="1400" b="1" dirty="0" smtClean="0">
                <a:solidFill>
                  <a:srgbClr val="000000"/>
                </a:solidFill>
                <a:latin typeface="Courier New"/>
              </a:rPr>
              <a:t>;</a:t>
            </a: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MyGpsService</a:t>
            </a:r>
            <a:endParaRPr lang="en-US" b="1" dirty="0"/>
          </a:p>
        </p:txBody>
      </p:sp>
      <p:sp>
        <p:nvSpPr>
          <p:cNvPr id="11" name="Left Arrow 10"/>
          <p:cNvSpPr/>
          <p:nvPr/>
        </p:nvSpPr>
        <p:spPr>
          <a:xfrm>
            <a:off x="4343400" y="5943600"/>
            <a:ext cx="7620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5670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401205"/>
          </a:xfrm>
          <a:prstGeom prst="rect">
            <a:avLst/>
          </a:prstGeom>
          <a:solidFill>
            <a:schemeClr val="bg1">
              <a:lumMod val="95000"/>
            </a:schemeClr>
          </a:solidFill>
          <a:ln w="3175">
            <a:solidFill>
              <a:schemeClr val="bg1">
                <a:lumMod val="85000"/>
              </a:schemeClr>
            </a:solidFill>
          </a:ln>
        </p:spPr>
        <p:txBody>
          <a:bodyPr wrap="square" rtlCol="0">
            <a:spAutoFit/>
          </a:bodyPr>
          <a:lstStyle/>
          <a:p>
            <a:endParaRPr lang="en-US" sz="1400" dirty="0" smtClean="0">
              <a:latin typeface="Courier New"/>
            </a:endParaRPr>
          </a:p>
          <a:p>
            <a:r>
              <a:rPr lang="en-US" sz="1400" dirty="0" smtClean="0">
                <a:solidFill>
                  <a:srgbClr val="646464"/>
                </a:solidFill>
                <a:latin typeface="Courier New"/>
              </a:rPr>
              <a:t>@Override</a:t>
            </a:r>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err="1" smtClean="0">
                <a:solidFill>
                  <a:srgbClr val="000000"/>
                </a:solidFill>
                <a:latin typeface="Courier New"/>
              </a:rPr>
              <a:t>IBinder</a:t>
            </a:r>
            <a:r>
              <a:rPr lang="en-US" sz="1400" b="1" dirty="0" smtClean="0">
                <a:solidFill>
                  <a:srgbClr val="000000"/>
                </a:solidFill>
                <a:latin typeface="Courier New"/>
              </a:rPr>
              <a:t> </a:t>
            </a:r>
            <a:r>
              <a:rPr lang="en-US" sz="1400" b="1" dirty="0" err="1" smtClean="0">
                <a:solidFill>
                  <a:srgbClr val="000000"/>
                </a:solidFill>
                <a:latin typeface="Courier New"/>
              </a:rPr>
              <a:t>onBind</a:t>
            </a:r>
            <a:r>
              <a:rPr lang="en-US" sz="1400" b="1" dirty="0" smtClean="0">
                <a:solidFill>
                  <a:srgbClr val="000000"/>
                </a:solidFill>
                <a:latin typeface="Courier New"/>
              </a:rPr>
              <a:t>(Intent arg0) {</a:t>
            </a:r>
          </a:p>
          <a:p>
            <a:pPr lvl="1"/>
            <a:r>
              <a:rPr lang="en-US" sz="1400" b="1" dirty="0" smtClean="0">
                <a:solidFill>
                  <a:srgbClr val="7F0055"/>
                </a:solidFill>
                <a:latin typeface="Courier New"/>
              </a:rPr>
              <a:t>return</a:t>
            </a:r>
            <a:r>
              <a:rPr lang="en-US" sz="1400" b="1" dirty="0" smtClean="0">
                <a:solidFill>
                  <a:srgbClr val="000000"/>
                </a:solidFill>
                <a:latin typeface="Courier New"/>
              </a:rPr>
              <a:t> </a:t>
            </a:r>
            <a:r>
              <a:rPr lang="en-US" sz="1400" b="1" dirty="0" smtClean="0">
                <a:solidFill>
                  <a:srgbClr val="7F0055"/>
                </a:solidFill>
                <a:latin typeface="Courier New"/>
              </a:rPr>
              <a:t>null</a:t>
            </a:r>
            <a:r>
              <a:rPr lang="en-US" sz="1400" b="1" dirty="0" smtClean="0">
                <a:solidFill>
                  <a:srgbClr val="000000"/>
                </a:solidFill>
                <a:latin typeface="Courier New"/>
              </a:rPr>
              <a:t>;</a:t>
            </a:r>
          </a:p>
          <a:p>
            <a:r>
              <a:rPr lang="en-US" sz="1400" dirty="0" smtClean="0">
                <a:solidFill>
                  <a:srgbClr val="000000"/>
                </a:solidFill>
                <a:latin typeface="Courier New"/>
              </a:rPr>
              <a:t>}</a:t>
            </a:r>
          </a:p>
          <a:p>
            <a:endParaRPr lang="en-US" sz="1400" dirty="0" smtClean="0">
              <a:latin typeface="Courier New"/>
            </a:endParaRPr>
          </a:p>
          <a:p>
            <a:r>
              <a:rPr lang="en-US" sz="1400" dirty="0" smtClean="0">
                <a:solidFill>
                  <a:srgbClr val="646464"/>
                </a:solidFill>
                <a:latin typeface="Courier New"/>
              </a:rPr>
              <a:t>@Override</a:t>
            </a:r>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onCreate</a:t>
            </a:r>
            <a:r>
              <a:rPr lang="en-US" sz="1400" b="1" dirty="0" smtClean="0">
                <a:solidFill>
                  <a:srgbClr val="000000"/>
                </a:solidFill>
                <a:latin typeface="Courier New"/>
              </a:rPr>
              <a:t>() {</a:t>
            </a:r>
          </a:p>
          <a:p>
            <a:pPr lvl="1"/>
            <a:r>
              <a:rPr lang="en-US" sz="1400" b="1" dirty="0" err="1" smtClean="0">
                <a:solidFill>
                  <a:srgbClr val="7F0055"/>
                </a:solidFill>
                <a:latin typeface="Courier New"/>
              </a:rPr>
              <a:t>super</a:t>
            </a:r>
            <a:r>
              <a:rPr lang="en-US" sz="1400" b="1" dirty="0" err="1" smtClean="0">
                <a:solidFill>
                  <a:srgbClr val="000000"/>
                </a:solidFill>
                <a:latin typeface="Courier New"/>
              </a:rPr>
              <a:t>.onCreate</a:t>
            </a:r>
            <a:r>
              <a:rPr lang="en-US" sz="1400" b="1" dirty="0" smtClean="0">
                <a:solidFill>
                  <a:srgbClr val="000000"/>
                </a:solidFill>
                <a:latin typeface="Courier New"/>
              </a:rPr>
              <a:t>();</a:t>
            </a:r>
          </a:p>
          <a:p>
            <a:r>
              <a:rPr lang="en-US" sz="1400" dirty="0" smtClean="0">
                <a:solidFill>
                  <a:srgbClr val="000000"/>
                </a:solidFill>
                <a:latin typeface="Courier New"/>
              </a:rPr>
              <a:t>}</a:t>
            </a:r>
          </a:p>
          <a:p>
            <a:endParaRPr lang="en-US" sz="1400" dirty="0" smtClean="0">
              <a:latin typeface="Courier New"/>
            </a:endParaRPr>
          </a:p>
          <a:p>
            <a:r>
              <a:rPr lang="en-US" sz="1400" dirty="0" smtClean="0">
                <a:solidFill>
                  <a:srgbClr val="646464"/>
                </a:solidFill>
                <a:latin typeface="Courier New"/>
              </a:rPr>
              <a:t>@Override</a:t>
            </a:r>
          </a:p>
          <a:p>
            <a:r>
              <a:rPr lang="sv-SE" sz="1400" b="1" dirty="0" smtClean="0">
                <a:solidFill>
                  <a:srgbClr val="7F0055"/>
                </a:solidFill>
                <a:latin typeface="Courier New"/>
              </a:rPr>
              <a:t>public</a:t>
            </a:r>
            <a:r>
              <a:rPr lang="sv-SE" sz="1400" b="1" dirty="0" smtClean="0">
                <a:solidFill>
                  <a:srgbClr val="000000"/>
                </a:solidFill>
                <a:latin typeface="Courier New"/>
              </a:rPr>
              <a:t> </a:t>
            </a:r>
            <a:r>
              <a:rPr lang="sv-SE" sz="1400" b="1" dirty="0" smtClean="0">
                <a:solidFill>
                  <a:srgbClr val="7F0055"/>
                </a:solidFill>
                <a:latin typeface="Courier New"/>
              </a:rPr>
              <a:t>void</a:t>
            </a:r>
            <a:r>
              <a:rPr lang="sv-SE" sz="1400" b="1" dirty="0" smtClean="0">
                <a:solidFill>
                  <a:srgbClr val="000000"/>
                </a:solidFill>
                <a:latin typeface="Courier New"/>
              </a:rPr>
              <a:t> onStart(Intent intent, </a:t>
            </a:r>
            <a:r>
              <a:rPr lang="sv-SE" sz="1400" b="1" dirty="0" smtClean="0">
                <a:solidFill>
                  <a:srgbClr val="7F0055"/>
                </a:solidFill>
                <a:latin typeface="Courier New"/>
              </a:rPr>
              <a:t>int</a:t>
            </a:r>
            <a:r>
              <a:rPr lang="sv-SE" sz="1400" b="1" dirty="0" smtClean="0">
                <a:solidFill>
                  <a:srgbClr val="000000"/>
                </a:solidFill>
                <a:latin typeface="Courier New"/>
              </a:rPr>
              <a:t> startId) {</a:t>
            </a:r>
          </a:p>
          <a:p>
            <a:pPr lvl="1"/>
            <a:r>
              <a:rPr lang="en-US" sz="1400" b="1" dirty="0" err="1" smtClean="0">
                <a:solidFill>
                  <a:srgbClr val="7F0055"/>
                </a:solidFill>
                <a:latin typeface="Courier New"/>
              </a:rPr>
              <a:t>super</a:t>
            </a:r>
            <a:r>
              <a:rPr lang="en-US" sz="1400" b="1" dirty="0" err="1" smtClean="0">
                <a:solidFill>
                  <a:srgbClr val="000000"/>
                </a:solidFill>
                <a:latin typeface="Courier New"/>
              </a:rPr>
              <a:t>.onStart</a:t>
            </a:r>
            <a:r>
              <a:rPr lang="en-US" sz="1400" b="1" dirty="0" smtClean="0">
                <a:solidFill>
                  <a:srgbClr val="000000"/>
                </a:solidFill>
                <a:latin typeface="Courier New"/>
              </a:rPr>
              <a:t>(intent, </a:t>
            </a:r>
            <a:r>
              <a:rPr lang="en-US" sz="1400" b="1" dirty="0" err="1" smtClean="0">
                <a:solidFill>
                  <a:srgbClr val="000000"/>
                </a:solidFill>
                <a:latin typeface="Courier New"/>
              </a:rPr>
              <a:t>startId</a:t>
            </a:r>
            <a:r>
              <a:rPr lang="en-US" sz="1400" b="1" dirty="0" smtClean="0">
                <a:solidFill>
                  <a:srgbClr val="000000"/>
                </a:solidFill>
                <a:latin typeface="Courier New"/>
              </a:rPr>
              <a:t>);</a:t>
            </a:r>
          </a:p>
          <a:p>
            <a:pPr lvl="1"/>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a:t>
            </a:r>
            <a:r>
              <a:rPr lang="en-US" sz="1400" i="1" dirty="0" smtClean="0">
                <a:solidFill>
                  <a:srgbClr val="2A00FF"/>
                </a:solidFill>
                <a:latin typeface="Courier New"/>
              </a:rPr>
              <a:t>"&lt;&lt;</a:t>
            </a:r>
            <a:r>
              <a:rPr lang="en-US" sz="1400" i="1" dirty="0" err="1" smtClean="0">
                <a:solidFill>
                  <a:srgbClr val="2A00FF"/>
                </a:solidFill>
                <a:latin typeface="Courier New"/>
              </a:rPr>
              <a:t>MyGpsService-onStart</a:t>
            </a:r>
            <a:r>
              <a:rPr lang="en-US" sz="1400" i="1" dirty="0" smtClean="0">
                <a:solidFill>
                  <a:srgbClr val="2A00FF"/>
                </a:solidFill>
                <a:latin typeface="Courier New"/>
              </a:rPr>
              <a:t>&gt;&gt;"</a:t>
            </a:r>
            <a:r>
              <a:rPr lang="en-US" sz="1400" i="1" dirty="0" smtClean="0">
                <a:solidFill>
                  <a:srgbClr val="000000"/>
                </a:solidFill>
                <a:latin typeface="Courier New"/>
              </a:rPr>
              <a:t>, </a:t>
            </a:r>
            <a:r>
              <a:rPr lang="en-US" sz="1400" i="1" dirty="0" smtClean="0">
                <a:solidFill>
                  <a:srgbClr val="2A00FF"/>
                </a:solidFill>
                <a:latin typeface="Courier New"/>
              </a:rPr>
              <a:t>"I am alive-GPS!"</a:t>
            </a:r>
            <a:r>
              <a:rPr lang="en-US" sz="1400" i="1" dirty="0" smtClean="0">
                <a:solidFill>
                  <a:srgbClr val="000000"/>
                </a:solidFill>
                <a:latin typeface="Courier New"/>
              </a:rPr>
              <a:t>);</a:t>
            </a:r>
            <a:endParaRPr lang="en-US" sz="1400" dirty="0" smtClean="0">
              <a:solidFill>
                <a:srgbClr val="000000"/>
              </a:solidFill>
              <a:latin typeface="Courier New"/>
            </a:endParaRPr>
          </a:p>
          <a:p>
            <a:endParaRPr lang="en-US" sz="1400" i="1" dirty="0" smtClean="0">
              <a:solidFill>
                <a:srgbClr val="000000"/>
              </a:solidFill>
              <a:latin typeface="Courier New"/>
            </a:endParaRPr>
          </a:p>
          <a:p>
            <a:r>
              <a:rPr lang="en-US" sz="1400" dirty="0" smtClean="0">
                <a:solidFill>
                  <a:srgbClr val="3F7F5F"/>
                </a:solidFill>
                <a:latin typeface="Courier New"/>
              </a:rPr>
              <a:t>// we place the slow work of the service in its own thread so the </a:t>
            </a:r>
          </a:p>
          <a:p>
            <a:r>
              <a:rPr lang="en-US" sz="1400" dirty="0" smtClean="0">
                <a:solidFill>
                  <a:srgbClr val="3F7F5F"/>
                </a:solidFill>
                <a:latin typeface="Courier New"/>
              </a:rPr>
              <a:t>// response we send our caller who run a "</a:t>
            </a:r>
            <a:r>
              <a:rPr lang="en-US" sz="1400" dirty="0" err="1" smtClean="0">
                <a:solidFill>
                  <a:srgbClr val="3F7F5F"/>
                </a:solidFill>
                <a:latin typeface="Courier New"/>
              </a:rPr>
              <a:t>startService</a:t>
            </a:r>
            <a:r>
              <a:rPr lang="en-US" sz="1400" dirty="0" smtClean="0">
                <a:solidFill>
                  <a:srgbClr val="3F7F5F"/>
                </a:solidFill>
                <a:latin typeface="Courier New"/>
              </a:rPr>
              <a:t>(...)" method </a:t>
            </a:r>
          </a:p>
          <a:p>
            <a:r>
              <a:rPr lang="en-US" sz="1400" dirty="0" smtClean="0">
                <a:solidFill>
                  <a:srgbClr val="3F7F5F"/>
                </a:solidFill>
                <a:latin typeface="Courier New"/>
              </a:rPr>
              <a:t>// gets a quick OK from us.</a:t>
            </a:r>
          </a:p>
          <a:p>
            <a:endParaRPr lang="en-US" sz="1400" dirty="0" smtClean="0">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MyGpsService</a:t>
            </a:r>
            <a:endParaRPr lang="en-US" b="1" dirty="0"/>
          </a:p>
        </p:txBody>
      </p:sp>
    </p:spTree>
    <p:extLst>
      <p:ext uri="{BB962C8B-B14F-4D97-AF65-F5344CB8AC3E}">
        <p14:creationId xmlns:p14="http://schemas.microsoft.com/office/powerpoint/2010/main" val="20081920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893647"/>
          </a:xfrm>
          <a:prstGeom prst="rect">
            <a:avLst/>
          </a:prstGeom>
          <a:solidFill>
            <a:schemeClr val="bg1">
              <a:lumMod val="95000"/>
            </a:schemeClr>
          </a:solidFill>
          <a:ln w="3175">
            <a:solidFill>
              <a:schemeClr val="bg1">
                <a:lumMod val="85000"/>
              </a:schemeClr>
            </a:solidFill>
          </a:ln>
        </p:spPr>
        <p:txBody>
          <a:bodyPr wrap="square" rtlCol="0">
            <a:spAutoFit/>
          </a:bodyPr>
          <a:lstStyle/>
          <a:p>
            <a:pPr lvl="1"/>
            <a:r>
              <a:rPr lang="en-US" sz="1300" dirty="0" err="1" smtClean="0">
                <a:solidFill>
                  <a:srgbClr val="0000C0"/>
                </a:solidFill>
                <a:latin typeface="Courier New"/>
              </a:rPr>
              <a:t>triggerService</a:t>
            </a:r>
            <a:r>
              <a:rPr lang="en-US" sz="1300" dirty="0" smtClean="0">
                <a:solidFill>
                  <a:srgbClr val="000000"/>
                </a:solidFill>
                <a:latin typeface="Courier New"/>
              </a:rPr>
              <a:t> = </a:t>
            </a:r>
            <a:r>
              <a:rPr lang="en-US" sz="1300" b="1" dirty="0" smtClean="0">
                <a:solidFill>
                  <a:srgbClr val="7F0055"/>
                </a:solidFill>
                <a:latin typeface="Courier New"/>
              </a:rPr>
              <a:t>new</a:t>
            </a:r>
            <a:r>
              <a:rPr lang="en-US" sz="1300" b="1" dirty="0" smtClean="0">
                <a:solidFill>
                  <a:srgbClr val="000000"/>
                </a:solidFill>
                <a:latin typeface="Courier New"/>
              </a:rPr>
              <a:t> Thread(</a:t>
            </a:r>
            <a:r>
              <a:rPr lang="en-US" sz="1300" b="1" dirty="0" smtClean="0">
                <a:solidFill>
                  <a:srgbClr val="7F0055"/>
                </a:solidFill>
                <a:latin typeface="Courier New"/>
              </a:rPr>
              <a:t>new</a:t>
            </a:r>
            <a:r>
              <a:rPr lang="en-US" sz="1300" b="1" dirty="0" smtClean="0">
                <a:solidFill>
                  <a:srgbClr val="000000"/>
                </a:solidFill>
                <a:latin typeface="Courier New"/>
              </a:rPr>
              <a:t> </a:t>
            </a:r>
            <a:r>
              <a:rPr lang="en-US" sz="1300" b="1" dirty="0" err="1" smtClean="0">
                <a:solidFill>
                  <a:srgbClr val="000000"/>
                </a:solidFill>
                <a:latin typeface="Courier New"/>
              </a:rPr>
              <a:t>Runnable</a:t>
            </a:r>
            <a:r>
              <a:rPr lang="en-US" sz="1300" b="1" dirty="0" smtClean="0">
                <a:solidFill>
                  <a:srgbClr val="000000"/>
                </a:solidFill>
                <a:latin typeface="Courier New"/>
              </a:rPr>
              <a:t>() {</a:t>
            </a:r>
          </a:p>
          <a:p>
            <a:pPr lvl="1"/>
            <a:r>
              <a:rPr lang="en-US" sz="1300" b="1" dirty="0" smtClean="0">
                <a:solidFill>
                  <a:srgbClr val="7F0055"/>
                </a:solidFill>
                <a:latin typeface="Courier New"/>
              </a:rPr>
              <a:t>public</a:t>
            </a:r>
            <a:r>
              <a:rPr lang="en-US" sz="1300" b="1" dirty="0" smtClean="0">
                <a:solidFill>
                  <a:srgbClr val="000000"/>
                </a:solidFill>
                <a:latin typeface="Courier New"/>
              </a:rPr>
              <a:t> </a:t>
            </a:r>
            <a:r>
              <a:rPr lang="en-US" sz="1300" b="1" dirty="0" smtClean="0">
                <a:solidFill>
                  <a:srgbClr val="7F0055"/>
                </a:solidFill>
                <a:latin typeface="Courier New"/>
              </a:rPr>
              <a:t>void</a:t>
            </a:r>
            <a:r>
              <a:rPr lang="en-US" sz="1300" b="1" dirty="0" smtClean="0">
                <a:solidFill>
                  <a:srgbClr val="000000"/>
                </a:solidFill>
                <a:latin typeface="Courier New"/>
              </a:rPr>
              <a:t> run() {</a:t>
            </a:r>
          </a:p>
          <a:p>
            <a:pPr lvl="1"/>
            <a:r>
              <a:rPr lang="en-US" sz="1300" b="1" dirty="0" smtClean="0">
                <a:solidFill>
                  <a:srgbClr val="7F0055"/>
                </a:solidFill>
                <a:latin typeface="Courier New"/>
              </a:rPr>
              <a:t>try</a:t>
            </a:r>
            <a:r>
              <a:rPr lang="en-US" sz="1300" b="1" dirty="0" smtClean="0">
                <a:solidFill>
                  <a:srgbClr val="000000"/>
                </a:solidFill>
                <a:latin typeface="Courier New"/>
              </a:rPr>
              <a:t> {</a:t>
            </a:r>
          </a:p>
          <a:p>
            <a:pPr lvl="2"/>
            <a:r>
              <a:rPr lang="en-US" sz="1300" dirty="0" err="1" smtClean="0">
                <a:solidFill>
                  <a:srgbClr val="000000"/>
                </a:solidFill>
                <a:latin typeface="Courier New"/>
              </a:rPr>
              <a:t>Looper.</a:t>
            </a:r>
            <a:r>
              <a:rPr lang="en-US" sz="1300" i="1" dirty="0" err="1" smtClean="0">
                <a:solidFill>
                  <a:srgbClr val="000000"/>
                </a:solidFill>
                <a:latin typeface="Courier New"/>
              </a:rPr>
              <a:t>prepare</a:t>
            </a:r>
            <a:r>
              <a:rPr lang="en-US" sz="1300" i="1" dirty="0" smtClean="0">
                <a:solidFill>
                  <a:srgbClr val="000000"/>
                </a:solidFill>
                <a:latin typeface="Courier New"/>
              </a:rPr>
              <a:t>();</a:t>
            </a:r>
          </a:p>
          <a:p>
            <a:pPr lvl="2"/>
            <a:r>
              <a:rPr lang="en-US" sz="1300" dirty="0" smtClean="0">
                <a:solidFill>
                  <a:srgbClr val="3F7F5F"/>
                </a:solidFill>
                <a:latin typeface="Courier New"/>
              </a:rPr>
              <a:t>// try to get your GPS location using the LOCATION.SERVIVE provider</a:t>
            </a:r>
          </a:p>
          <a:p>
            <a:pPr lvl="2"/>
            <a:r>
              <a:rPr lang="en-US" sz="1300" dirty="0" smtClean="0">
                <a:solidFill>
                  <a:srgbClr val="0000C0"/>
                </a:solidFill>
                <a:latin typeface="Courier New"/>
              </a:rPr>
              <a:t>lm</a:t>
            </a:r>
            <a:r>
              <a:rPr lang="en-US" sz="1300" dirty="0" smtClean="0">
                <a:solidFill>
                  <a:srgbClr val="000000"/>
                </a:solidFill>
                <a:latin typeface="Courier New"/>
              </a:rPr>
              <a:t> = (</a:t>
            </a:r>
            <a:r>
              <a:rPr lang="en-US" sz="1300" dirty="0" err="1" smtClean="0">
                <a:solidFill>
                  <a:srgbClr val="000000"/>
                </a:solidFill>
                <a:latin typeface="Courier New"/>
              </a:rPr>
              <a:t>LocationManager</a:t>
            </a:r>
            <a:r>
              <a:rPr lang="en-US" sz="1300" dirty="0" smtClean="0">
                <a:solidFill>
                  <a:srgbClr val="000000"/>
                </a:solidFill>
                <a:latin typeface="Courier New"/>
              </a:rPr>
              <a:t>) </a:t>
            </a:r>
            <a:r>
              <a:rPr lang="en-US" sz="1300" dirty="0" err="1" smtClean="0">
                <a:solidFill>
                  <a:srgbClr val="000000"/>
                </a:solidFill>
                <a:latin typeface="Courier New"/>
              </a:rPr>
              <a:t>getSystemService</a:t>
            </a:r>
            <a:r>
              <a:rPr lang="en-US" sz="1300" dirty="0" smtClean="0">
                <a:solidFill>
                  <a:srgbClr val="000000"/>
                </a:solidFill>
                <a:latin typeface="Courier New"/>
              </a:rPr>
              <a:t>(</a:t>
            </a:r>
            <a:r>
              <a:rPr lang="en-US" sz="1300" dirty="0" err="1" smtClean="0">
                <a:solidFill>
                  <a:srgbClr val="000000"/>
                </a:solidFill>
                <a:latin typeface="Courier New"/>
              </a:rPr>
              <a:t>Context.</a:t>
            </a:r>
            <a:r>
              <a:rPr lang="en-US" sz="1300" i="1" dirty="0" err="1" smtClean="0">
                <a:solidFill>
                  <a:srgbClr val="0000C0"/>
                </a:solidFill>
                <a:latin typeface="Courier New"/>
              </a:rPr>
              <a:t>LOCATION_SERVICE</a:t>
            </a:r>
            <a:r>
              <a:rPr lang="en-US" sz="1300" i="1" dirty="0" smtClean="0">
                <a:solidFill>
                  <a:srgbClr val="000000"/>
                </a:solidFill>
                <a:latin typeface="Courier New"/>
              </a:rPr>
              <a:t>);</a:t>
            </a:r>
          </a:p>
          <a:p>
            <a:pPr lvl="2"/>
            <a:r>
              <a:rPr lang="en-US" sz="1300" dirty="0" smtClean="0">
                <a:solidFill>
                  <a:srgbClr val="3F7F5F"/>
                </a:solidFill>
                <a:latin typeface="Courier New"/>
              </a:rPr>
              <a:t>// This listener will catch and disseminate location updates</a:t>
            </a:r>
          </a:p>
          <a:p>
            <a:pPr lvl="2"/>
            <a:r>
              <a:rPr lang="en-US" sz="1300" dirty="0" err="1" smtClean="0">
                <a:solidFill>
                  <a:srgbClr val="0000C0"/>
                </a:solidFill>
                <a:latin typeface="Courier New"/>
              </a:rPr>
              <a:t>myLocationListener</a:t>
            </a:r>
            <a:r>
              <a:rPr lang="en-US" sz="1300" dirty="0" smtClean="0">
                <a:solidFill>
                  <a:srgbClr val="000000"/>
                </a:solidFill>
                <a:latin typeface="Courier New"/>
              </a:rPr>
              <a:t> = </a:t>
            </a:r>
            <a:r>
              <a:rPr lang="en-US" sz="1300" b="1" dirty="0" smtClean="0">
                <a:solidFill>
                  <a:srgbClr val="7F0055"/>
                </a:solidFill>
                <a:latin typeface="Courier New"/>
              </a:rPr>
              <a:t>new</a:t>
            </a:r>
            <a:r>
              <a:rPr lang="en-US" sz="1300" b="1" dirty="0" smtClean="0">
                <a:solidFill>
                  <a:srgbClr val="000000"/>
                </a:solidFill>
                <a:latin typeface="Courier New"/>
              </a:rPr>
              <a:t> </a:t>
            </a:r>
            <a:r>
              <a:rPr lang="en-US" sz="1300" b="1" dirty="0" err="1" smtClean="0">
                <a:solidFill>
                  <a:srgbClr val="000000"/>
                </a:solidFill>
                <a:latin typeface="Courier New"/>
              </a:rPr>
              <a:t>GPSListener</a:t>
            </a:r>
            <a:r>
              <a:rPr lang="en-US" sz="1300" b="1" dirty="0" smtClean="0">
                <a:solidFill>
                  <a:srgbClr val="000000"/>
                </a:solidFill>
                <a:latin typeface="Courier New"/>
              </a:rPr>
              <a:t>();</a:t>
            </a:r>
          </a:p>
          <a:p>
            <a:pPr lvl="2"/>
            <a:r>
              <a:rPr lang="en-US" sz="1300" b="1" dirty="0" smtClean="0">
                <a:solidFill>
                  <a:srgbClr val="7F0055"/>
                </a:solidFill>
                <a:latin typeface="Courier New"/>
              </a:rPr>
              <a:t>long</a:t>
            </a:r>
            <a:r>
              <a:rPr lang="en-US" sz="1300" b="1" dirty="0" smtClean="0">
                <a:solidFill>
                  <a:srgbClr val="000000"/>
                </a:solidFill>
                <a:latin typeface="Courier New"/>
              </a:rPr>
              <a:t> </a:t>
            </a:r>
            <a:r>
              <a:rPr lang="en-US" sz="1300" b="1" dirty="0" err="1" smtClean="0">
                <a:solidFill>
                  <a:srgbClr val="000000"/>
                </a:solidFill>
                <a:latin typeface="Courier New"/>
              </a:rPr>
              <a:t>minTime</a:t>
            </a:r>
            <a:r>
              <a:rPr lang="en-US" sz="1300" b="1" dirty="0" smtClean="0">
                <a:solidFill>
                  <a:srgbClr val="000000"/>
                </a:solidFill>
                <a:latin typeface="Courier New"/>
              </a:rPr>
              <a:t> = 10000; 		</a:t>
            </a:r>
            <a:r>
              <a:rPr lang="en-US" sz="1300" b="1" dirty="0" smtClean="0">
                <a:solidFill>
                  <a:srgbClr val="3F7F5F"/>
                </a:solidFill>
                <a:latin typeface="Courier New"/>
              </a:rPr>
              <a:t>// frequency update: 10 seconds</a:t>
            </a:r>
          </a:p>
          <a:p>
            <a:pPr lvl="2"/>
            <a:r>
              <a:rPr lang="en-US" sz="1300" b="1" dirty="0" smtClean="0">
                <a:solidFill>
                  <a:srgbClr val="7F0055"/>
                </a:solidFill>
                <a:latin typeface="Courier New"/>
              </a:rPr>
              <a:t>float</a:t>
            </a:r>
            <a:r>
              <a:rPr lang="en-US" sz="1300" b="1" dirty="0" smtClean="0">
                <a:solidFill>
                  <a:srgbClr val="000000"/>
                </a:solidFill>
                <a:latin typeface="Courier New"/>
              </a:rPr>
              <a:t> </a:t>
            </a:r>
            <a:r>
              <a:rPr lang="en-US" sz="1300" b="1" dirty="0" err="1" smtClean="0">
                <a:solidFill>
                  <a:srgbClr val="000000"/>
                </a:solidFill>
                <a:latin typeface="Courier New"/>
              </a:rPr>
              <a:t>minDistance</a:t>
            </a:r>
            <a:r>
              <a:rPr lang="en-US" sz="1300" b="1" dirty="0" smtClean="0">
                <a:solidFill>
                  <a:srgbClr val="000000"/>
                </a:solidFill>
                <a:latin typeface="Courier New"/>
              </a:rPr>
              <a:t> = 50; 		</a:t>
            </a:r>
            <a:r>
              <a:rPr lang="en-US" sz="1300" b="1" dirty="0" smtClean="0">
                <a:solidFill>
                  <a:srgbClr val="3F7F5F"/>
                </a:solidFill>
                <a:latin typeface="Courier New"/>
              </a:rPr>
              <a:t>// frequency update: 50 meter</a:t>
            </a:r>
          </a:p>
          <a:p>
            <a:pPr lvl="2"/>
            <a:r>
              <a:rPr lang="en-US" sz="1300" dirty="0" err="1" smtClean="0">
                <a:solidFill>
                  <a:srgbClr val="0000C0"/>
                </a:solidFill>
                <a:latin typeface="Courier New"/>
              </a:rPr>
              <a:t>lm</a:t>
            </a:r>
            <a:r>
              <a:rPr lang="en-US" sz="1300" dirty="0" err="1" smtClean="0">
                <a:solidFill>
                  <a:srgbClr val="000000"/>
                </a:solidFill>
                <a:latin typeface="Courier New"/>
              </a:rPr>
              <a:t>.requestLocationUpdates</a:t>
            </a:r>
            <a:r>
              <a:rPr lang="en-US" sz="1300" dirty="0" smtClean="0">
                <a:solidFill>
                  <a:srgbClr val="000000"/>
                </a:solidFill>
                <a:latin typeface="Courier New"/>
              </a:rPr>
              <a:t>(	</a:t>
            </a:r>
            <a:r>
              <a:rPr lang="en-US" sz="1300" dirty="0" smtClean="0">
                <a:solidFill>
                  <a:srgbClr val="3F7F5F"/>
                </a:solidFill>
                <a:latin typeface="Courier New"/>
              </a:rPr>
              <a:t>//request GPS updates</a:t>
            </a:r>
            <a:endParaRPr lang="en-US" sz="1300" dirty="0" smtClean="0">
              <a:solidFill>
                <a:srgbClr val="000000"/>
              </a:solidFill>
              <a:latin typeface="Courier New"/>
            </a:endParaRPr>
          </a:p>
          <a:p>
            <a:pPr lvl="1"/>
            <a:r>
              <a:rPr lang="en-US" sz="1300" dirty="0" smtClean="0">
                <a:solidFill>
                  <a:srgbClr val="000000"/>
                </a:solidFill>
                <a:latin typeface="Courier New"/>
              </a:rPr>
              <a:t>			</a:t>
            </a:r>
            <a:r>
              <a:rPr lang="en-US" sz="1300" dirty="0" err="1" smtClean="0">
                <a:solidFill>
                  <a:srgbClr val="000000"/>
                </a:solidFill>
                <a:latin typeface="Courier New"/>
              </a:rPr>
              <a:t>LocationManager.</a:t>
            </a:r>
            <a:r>
              <a:rPr lang="en-US" sz="1300" i="1" dirty="0" err="1" smtClean="0">
                <a:solidFill>
                  <a:srgbClr val="0000C0"/>
                </a:solidFill>
                <a:latin typeface="Courier New"/>
              </a:rPr>
              <a:t>GPS_PROVIDER</a:t>
            </a:r>
            <a:r>
              <a:rPr lang="en-US" sz="1300" i="1" dirty="0" smtClean="0">
                <a:solidFill>
                  <a:srgbClr val="000000"/>
                </a:solidFill>
                <a:latin typeface="Courier New"/>
              </a:rPr>
              <a:t>,</a:t>
            </a:r>
          </a:p>
          <a:p>
            <a:pPr lvl="6"/>
            <a:r>
              <a:rPr lang="en-US" sz="1300" dirty="0" err="1" smtClean="0">
                <a:solidFill>
                  <a:srgbClr val="000000"/>
                </a:solidFill>
                <a:latin typeface="Courier New"/>
              </a:rPr>
              <a:t>minTime</a:t>
            </a:r>
            <a:r>
              <a:rPr lang="en-US" sz="1300" dirty="0" smtClean="0">
                <a:solidFill>
                  <a:srgbClr val="000000"/>
                </a:solidFill>
                <a:latin typeface="Courier New"/>
              </a:rPr>
              <a:t>, </a:t>
            </a:r>
          </a:p>
          <a:p>
            <a:pPr lvl="6"/>
            <a:r>
              <a:rPr lang="en-US" sz="1300" dirty="0" err="1" smtClean="0">
                <a:solidFill>
                  <a:srgbClr val="000000"/>
                </a:solidFill>
                <a:latin typeface="Courier New"/>
              </a:rPr>
              <a:t>minDistance</a:t>
            </a:r>
            <a:r>
              <a:rPr lang="en-US" sz="1300" dirty="0" smtClean="0">
                <a:solidFill>
                  <a:srgbClr val="000000"/>
                </a:solidFill>
                <a:latin typeface="Courier New"/>
              </a:rPr>
              <a:t>, </a:t>
            </a:r>
          </a:p>
          <a:p>
            <a:pPr lvl="6"/>
            <a:r>
              <a:rPr lang="en-US" sz="1300" dirty="0" err="1" smtClean="0">
                <a:solidFill>
                  <a:srgbClr val="0000C0"/>
                </a:solidFill>
                <a:latin typeface="Courier New"/>
              </a:rPr>
              <a:t>myLocationListener</a:t>
            </a:r>
            <a:r>
              <a:rPr lang="en-US" sz="1300" dirty="0" smtClean="0">
                <a:solidFill>
                  <a:srgbClr val="000000"/>
                </a:solidFill>
                <a:latin typeface="Courier New"/>
              </a:rPr>
              <a:t>);</a:t>
            </a:r>
          </a:p>
          <a:p>
            <a:pPr lvl="2"/>
            <a:r>
              <a:rPr lang="en-US" sz="1300" dirty="0" err="1" smtClean="0">
                <a:solidFill>
                  <a:srgbClr val="000000"/>
                </a:solidFill>
                <a:latin typeface="Courier New"/>
              </a:rPr>
              <a:t>Looper.</a:t>
            </a:r>
            <a:r>
              <a:rPr lang="en-US" sz="1300" i="1" dirty="0" err="1" smtClean="0">
                <a:solidFill>
                  <a:srgbClr val="000000"/>
                </a:solidFill>
                <a:latin typeface="Courier New"/>
              </a:rPr>
              <a:t>loop</a:t>
            </a:r>
            <a:r>
              <a:rPr lang="en-US" sz="1300" i="1" dirty="0" smtClean="0">
                <a:solidFill>
                  <a:srgbClr val="000000"/>
                </a:solidFill>
                <a:latin typeface="Courier New"/>
              </a:rPr>
              <a:t>();</a:t>
            </a:r>
          </a:p>
          <a:p>
            <a:pPr lvl="1"/>
            <a:endParaRPr lang="en-US" sz="1300" dirty="0" smtClean="0">
              <a:latin typeface="Courier New"/>
            </a:endParaRPr>
          </a:p>
          <a:p>
            <a:pPr lvl="1"/>
            <a:r>
              <a:rPr lang="en-US" sz="1300" dirty="0" smtClean="0">
                <a:solidFill>
                  <a:srgbClr val="000000"/>
                </a:solidFill>
                <a:latin typeface="Courier New"/>
              </a:rPr>
              <a:t>} </a:t>
            </a:r>
            <a:r>
              <a:rPr lang="en-US" sz="1300" b="1" dirty="0" smtClean="0">
                <a:solidFill>
                  <a:srgbClr val="7F0055"/>
                </a:solidFill>
                <a:latin typeface="Courier New"/>
              </a:rPr>
              <a:t>catch</a:t>
            </a:r>
            <a:r>
              <a:rPr lang="en-US" sz="1300" b="1" dirty="0" smtClean="0">
                <a:solidFill>
                  <a:srgbClr val="000000"/>
                </a:solidFill>
                <a:latin typeface="Courier New"/>
              </a:rPr>
              <a:t> (Exception e) {</a:t>
            </a:r>
          </a:p>
          <a:p>
            <a:pPr lvl="2"/>
            <a:r>
              <a:rPr lang="en-US" sz="1300" dirty="0" err="1" smtClean="0">
                <a:solidFill>
                  <a:srgbClr val="000000"/>
                </a:solidFill>
                <a:latin typeface="Courier New"/>
              </a:rPr>
              <a:t>Log.e</a:t>
            </a:r>
            <a:r>
              <a:rPr lang="en-US" sz="1300" dirty="0" smtClean="0">
                <a:solidFill>
                  <a:srgbClr val="000000"/>
                </a:solidFill>
                <a:latin typeface="Courier New"/>
              </a:rPr>
              <a:t>("MYGPS", </a:t>
            </a:r>
            <a:r>
              <a:rPr lang="en-US" sz="1300" dirty="0" err="1" smtClean="0">
                <a:solidFill>
                  <a:srgbClr val="000000"/>
                </a:solidFill>
                <a:latin typeface="Courier New"/>
              </a:rPr>
              <a:t>e.getMessage</a:t>
            </a:r>
            <a:r>
              <a:rPr lang="en-US" sz="1300" dirty="0" smtClean="0">
                <a:solidFill>
                  <a:srgbClr val="000000"/>
                </a:solidFill>
                <a:latin typeface="Courier New"/>
              </a:rPr>
              <a:t>() );</a:t>
            </a:r>
          </a:p>
          <a:p>
            <a:pPr lvl="1"/>
            <a:r>
              <a:rPr lang="en-US" sz="1300" dirty="0" smtClean="0">
                <a:solidFill>
                  <a:srgbClr val="000000"/>
                </a:solidFill>
                <a:latin typeface="Courier New"/>
              </a:rPr>
              <a:t>}</a:t>
            </a:r>
          </a:p>
          <a:p>
            <a:r>
              <a:rPr lang="en-US" sz="1300" dirty="0" smtClean="0">
                <a:solidFill>
                  <a:srgbClr val="000000"/>
                </a:solidFill>
                <a:latin typeface="Courier New"/>
              </a:rPr>
              <a:t>   }</a:t>
            </a:r>
            <a:r>
              <a:rPr lang="en-US" sz="1300" dirty="0" smtClean="0">
                <a:solidFill>
                  <a:srgbClr val="3F7F5F"/>
                </a:solidFill>
                <a:latin typeface="Courier New"/>
              </a:rPr>
              <a:t>// run</a:t>
            </a:r>
          </a:p>
          <a:p>
            <a:r>
              <a:rPr lang="en-US" sz="1300" dirty="0" smtClean="0">
                <a:solidFill>
                  <a:srgbClr val="000000"/>
                </a:solidFill>
                <a:latin typeface="Courier New"/>
              </a:rPr>
              <a:t>   });</a:t>
            </a:r>
          </a:p>
          <a:p>
            <a:r>
              <a:rPr lang="en-US" sz="1300" dirty="0" smtClean="0">
                <a:solidFill>
                  <a:srgbClr val="0000C0"/>
                </a:solidFill>
                <a:latin typeface="Courier New"/>
              </a:rPr>
              <a:t>   </a:t>
            </a:r>
            <a:r>
              <a:rPr lang="en-US" sz="1300" dirty="0" err="1" smtClean="0">
                <a:solidFill>
                  <a:srgbClr val="0000C0"/>
                </a:solidFill>
                <a:latin typeface="Courier New"/>
              </a:rPr>
              <a:t>triggerService</a:t>
            </a:r>
            <a:r>
              <a:rPr lang="en-US" sz="1300" dirty="0" err="1" smtClean="0">
                <a:solidFill>
                  <a:srgbClr val="000000"/>
                </a:solidFill>
                <a:latin typeface="Courier New"/>
              </a:rPr>
              <a:t>.start</a:t>
            </a:r>
            <a:r>
              <a:rPr lang="en-US" sz="1300" dirty="0" smtClean="0">
                <a:solidFill>
                  <a:srgbClr val="000000"/>
                </a:solidFill>
                <a:latin typeface="Courier New"/>
              </a:rPr>
              <a:t>();</a:t>
            </a:r>
            <a:endParaRPr lang="en-US" sz="1300" dirty="0" smtClean="0">
              <a:latin typeface="Courier New"/>
            </a:endParaRPr>
          </a:p>
          <a:p>
            <a:r>
              <a:rPr lang="en-US" sz="1300" dirty="0" smtClean="0">
                <a:solidFill>
                  <a:srgbClr val="000000"/>
                </a:solidFill>
                <a:latin typeface="Courier New"/>
              </a:rPr>
              <a:t>}</a:t>
            </a:r>
            <a:r>
              <a:rPr lang="en-US" sz="1300" dirty="0" smtClean="0">
                <a:solidFill>
                  <a:srgbClr val="3F7F5F"/>
                </a:solidFill>
                <a:latin typeface="Courier New"/>
              </a:rPr>
              <a:t>// </a:t>
            </a:r>
            <a:r>
              <a:rPr lang="en-US" sz="1300" dirty="0" err="1" smtClean="0">
                <a:solidFill>
                  <a:srgbClr val="3F7F5F"/>
                </a:solidFill>
                <a:latin typeface="Courier New"/>
              </a:rPr>
              <a:t>onStart</a:t>
            </a:r>
            <a:endParaRPr lang="en-US" sz="1300" dirty="0" smtClean="0">
              <a:solidFill>
                <a:srgbClr val="3F7F5F"/>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MyGpsServive</a:t>
            </a:r>
            <a:endParaRPr lang="en-US" b="1" dirty="0"/>
          </a:p>
        </p:txBody>
      </p:sp>
      <p:sp>
        <p:nvSpPr>
          <p:cNvPr id="11" name="Left Arrow 10"/>
          <p:cNvSpPr/>
          <p:nvPr/>
        </p:nvSpPr>
        <p:spPr>
          <a:xfrm flipH="1">
            <a:off x="609600" y="3962400"/>
            <a:ext cx="6858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flipH="1">
            <a:off x="609600" y="2590800"/>
            <a:ext cx="685800" cy="2286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flipH="1">
            <a:off x="609600" y="4876800"/>
            <a:ext cx="685800" cy="2286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81504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119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4401205"/>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400" dirty="0" smtClean="0">
                <a:solidFill>
                  <a:srgbClr val="3F7F5F"/>
                </a:solidFill>
                <a:latin typeface="Courier New"/>
              </a:rPr>
              <a:t>/////////////////////////////////////////////////////////////////////////</a:t>
            </a:r>
          </a:p>
          <a:p>
            <a:r>
              <a:rPr lang="en-US" sz="1400" dirty="0" smtClean="0">
                <a:solidFill>
                  <a:srgbClr val="3F7F5F"/>
                </a:solidFill>
                <a:latin typeface="Courier New"/>
              </a:rPr>
              <a:t>// location listener becomes aware of the GPS data and sends a broadcast</a:t>
            </a:r>
          </a:p>
          <a:p>
            <a:endParaRPr lang="en-US" sz="1400" b="1" dirty="0" smtClean="0">
              <a:solidFill>
                <a:srgbClr val="7F0055"/>
              </a:solidFill>
              <a:latin typeface="Courier New"/>
            </a:endParaRPr>
          </a:p>
          <a:p>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GPSListener</a:t>
            </a:r>
            <a:r>
              <a:rPr lang="en-US" sz="1400" b="1" dirty="0" smtClean="0">
                <a:solidFill>
                  <a:srgbClr val="000000"/>
                </a:solidFill>
                <a:latin typeface="Courier New"/>
              </a:rPr>
              <a:t> </a:t>
            </a:r>
            <a:r>
              <a:rPr lang="en-US" sz="1400" b="1" dirty="0" smtClean="0">
                <a:solidFill>
                  <a:srgbClr val="7F0055"/>
                </a:solidFill>
                <a:latin typeface="Courier New"/>
              </a:rPr>
              <a:t>implements</a:t>
            </a:r>
            <a:r>
              <a:rPr lang="en-US" sz="1400" b="1" dirty="0" smtClean="0">
                <a:solidFill>
                  <a:srgbClr val="000000"/>
                </a:solidFill>
                <a:latin typeface="Courier New"/>
              </a:rPr>
              <a:t> </a:t>
            </a:r>
            <a:r>
              <a:rPr lang="en-US" sz="1400" b="1" dirty="0" err="1" smtClean="0">
                <a:solidFill>
                  <a:srgbClr val="000000"/>
                </a:solidFill>
                <a:latin typeface="Courier New"/>
              </a:rPr>
              <a:t>LocationListener</a:t>
            </a:r>
            <a:r>
              <a:rPr lang="en-US" sz="1400" b="1" dirty="0" smtClean="0">
                <a:solidFill>
                  <a:srgbClr val="000000"/>
                </a:solidFill>
                <a:latin typeface="Courier New"/>
              </a:rPr>
              <a:t> {</a:t>
            </a:r>
          </a:p>
          <a:p>
            <a:endParaRPr lang="en-US" sz="1400" b="1" dirty="0" smtClean="0">
              <a:solidFill>
                <a:srgbClr val="000000"/>
              </a:solidFill>
              <a:latin typeface="Courier New"/>
            </a:endParaRP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onLocationChanged</a:t>
            </a:r>
            <a:r>
              <a:rPr lang="en-US" sz="1400" b="1" dirty="0" smtClean="0">
                <a:solidFill>
                  <a:srgbClr val="000000"/>
                </a:solidFill>
                <a:latin typeface="Courier New"/>
              </a:rPr>
              <a:t>(Location </a:t>
            </a:r>
            <a:r>
              <a:rPr lang="en-US" sz="1400" b="1" dirty="0" err="1" smtClean="0">
                <a:solidFill>
                  <a:srgbClr val="000000"/>
                </a:solidFill>
                <a:latin typeface="Courier New"/>
              </a:rPr>
              <a:t>location</a:t>
            </a:r>
            <a:r>
              <a:rPr lang="en-US" sz="1400" b="1" dirty="0" smtClean="0">
                <a:solidFill>
                  <a:srgbClr val="000000"/>
                </a:solidFill>
                <a:latin typeface="Courier New"/>
              </a:rPr>
              <a:t>) {</a:t>
            </a:r>
          </a:p>
          <a:p>
            <a:pPr lvl="2"/>
            <a:r>
              <a:rPr lang="en-US" sz="1400" dirty="0" smtClean="0">
                <a:solidFill>
                  <a:srgbClr val="3F7F5F"/>
                </a:solidFill>
                <a:latin typeface="Courier New"/>
              </a:rPr>
              <a:t>//capture location data sent by current provider</a:t>
            </a:r>
          </a:p>
          <a:p>
            <a:pPr lvl="2"/>
            <a:r>
              <a:rPr lang="en-US" sz="1400" b="1" dirty="0" smtClean="0">
                <a:solidFill>
                  <a:srgbClr val="7F0055"/>
                </a:solidFill>
                <a:latin typeface="Courier New"/>
              </a:rPr>
              <a:t>double</a:t>
            </a:r>
            <a:r>
              <a:rPr lang="en-US" sz="1400" b="1" dirty="0" smtClean="0">
                <a:solidFill>
                  <a:srgbClr val="000000"/>
                </a:solidFill>
                <a:latin typeface="Courier New"/>
              </a:rPr>
              <a:t> latitude = </a:t>
            </a:r>
            <a:r>
              <a:rPr lang="en-US" sz="1400" b="1" dirty="0" err="1" smtClean="0">
                <a:solidFill>
                  <a:srgbClr val="000000"/>
                </a:solidFill>
                <a:latin typeface="Courier New"/>
              </a:rPr>
              <a:t>location.getLatitude</a:t>
            </a:r>
            <a:r>
              <a:rPr lang="en-US" sz="1400" b="1" dirty="0" smtClean="0">
                <a:solidFill>
                  <a:srgbClr val="000000"/>
                </a:solidFill>
                <a:latin typeface="Courier New"/>
              </a:rPr>
              <a:t>();</a:t>
            </a:r>
          </a:p>
          <a:p>
            <a:pPr lvl="2"/>
            <a:r>
              <a:rPr lang="en-US" sz="1400" b="1" dirty="0" smtClean="0">
                <a:solidFill>
                  <a:srgbClr val="7F0055"/>
                </a:solidFill>
                <a:latin typeface="Courier New"/>
              </a:rPr>
              <a:t>double</a:t>
            </a:r>
            <a:r>
              <a:rPr lang="en-US" sz="1400" b="1" dirty="0" smtClean="0">
                <a:solidFill>
                  <a:srgbClr val="000000"/>
                </a:solidFill>
                <a:latin typeface="Courier New"/>
              </a:rPr>
              <a:t> longitude = </a:t>
            </a:r>
            <a:r>
              <a:rPr lang="en-US" sz="1400" b="1" dirty="0" err="1" smtClean="0">
                <a:solidFill>
                  <a:srgbClr val="000000"/>
                </a:solidFill>
                <a:latin typeface="Courier New"/>
              </a:rPr>
              <a:t>location.getLongitude</a:t>
            </a:r>
            <a:r>
              <a:rPr lang="en-US" sz="1400" b="1" dirty="0" smtClean="0">
                <a:solidFill>
                  <a:srgbClr val="000000"/>
                </a:solidFill>
                <a:latin typeface="Courier New"/>
              </a:rPr>
              <a:t>();</a:t>
            </a:r>
          </a:p>
          <a:p>
            <a:pPr lvl="2"/>
            <a:endParaRPr lang="en-US" sz="1400" b="1" dirty="0" smtClean="0">
              <a:solidFill>
                <a:srgbClr val="000000"/>
              </a:solidFill>
              <a:latin typeface="Courier New"/>
            </a:endParaRPr>
          </a:p>
          <a:p>
            <a:pPr lvl="2"/>
            <a:r>
              <a:rPr lang="en-US" sz="1400" dirty="0" smtClean="0">
                <a:solidFill>
                  <a:srgbClr val="3F7F5F"/>
                </a:solidFill>
                <a:latin typeface="Courier New"/>
              </a:rPr>
              <a:t>//assemble data bundle to be broadcasted</a:t>
            </a:r>
          </a:p>
          <a:p>
            <a:pPr lvl="2"/>
            <a:r>
              <a:rPr lang="en-US" sz="1400" dirty="0" smtClean="0">
                <a:solidFill>
                  <a:srgbClr val="000000"/>
                </a:solidFill>
                <a:latin typeface="Courier New"/>
              </a:rPr>
              <a:t>Intent </a:t>
            </a:r>
            <a:r>
              <a:rPr lang="en-US" sz="1400" dirty="0" err="1" smtClean="0">
                <a:solidFill>
                  <a:srgbClr val="000000"/>
                </a:solidFill>
                <a:latin typeface="Courier New"/>
              </a:rPr>
              <a:t>myFilteredResponse</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smtClean="0">
                <a:solidFill>
                  <a:srgbClr val="0000C0"/>
                </a:solidFill>
                <a:latin typeface="Courier New"/>
              </a:rPr>
              <a:t>GPS_FILTER</a:t>
            </a:r>
            <a:r>
              <a:rPr lang="en-US" sz="1400" b="1" dirty="0" smtClean="0">
                <a:solidFill>
                  <a:srgbClr val="000000"/>
                </a:solidFill>
                <a:latin typeface="Courier New"/>
              </a:rPr>
              <a:t>);</a:t>
            </a:r>
          </a:p>
          <a:p>
            <a:pPr lvl="2"/>
            <a:r>
              <a:rPr lang="en-US" sz="1400" dirty="0" err="1" smtClean="0">
                <a:solidFill>
                  <a:srgbClr val="000000"/>
                </a:solidFill>
                <a:latin typeface="Courier New"/>
              </a:rPr>
              <a:t>myFilteredResponse.putExtra</a:t>
            </a:r>
            <a:r>
              <a:rPr lang="en-US" sz="1400" dirty="0" smtClean="0">
                <a:solidFill>
                  <a:srgbClr val="000000"/>
                </a:solidFill>
                <a:latin typeface="Courier New"/>
              </a:rPr>
              <a:t>(</a:t>
            </a:r>
            <a:r>
              <a:rPr lang="en-US" sz="1400" dirty="0" smtClean="0">
                <a:solidFill>
                  <a:srgbClr val="2A00FF"/>
                </a:solidFill>
                <a:latin typeface="Courier New"/>
              </a:rPr>
              <a:t>"latitude"</a:t>
            </a:r>
            <a:r>
              <a:rPr lang="en-US" sz="1400" dirty="0" smtClean="0">
                <a:solidFill>
                  <a:srgbClr val="000000"/>
                </a:solidFill>
                <a:latin typeface="Courier New"/>
              </a:rPr>
              <a:t>, latitude);</a:t>
            </a:r>
          </a:p>
          <a:p>
            <a:pPr lvl="2"/>
            <a:r>
              <a:rPr lang="en-US" sz="1400" dirty="0" err="1" smtClean="0">
                <a:solidFill>
                  <a:srgbClr val="000000"/>
                </a:solidFill>
                <a:latin typeface="Courier New"/>
              </a:rPr>
              <a:t>myFilteredResponse.putExtra</a:t>
            </a:r>
            <a:r>
              <a:rPr lang="en-US" sz="1400" dirty="0" smtClean="0">
                <a:solidFill>
                  <a:srgbClr val="000000"/>
                </a:solidFill>
                <a:latin typeface="Courier New"/>
              </a:rPr>
              <a:t>(</a:t>
            </a:r>
            <a:r>
              <a:rPr lang="en-US" sz="1400" dirty="0" smtClean="0">
                <a:solidFill>
                  <a:srgbClr val="2A00FF"/>
                </a:solidFill>
                <a:latin typeface="Courier New"/>
              </a:rPr>
              <a:t>"longitude"</a:t>
            </a:r>
            <a:r>
              <a:rPr lang="en-US" sz="1400" dirty="0" smtClean="0">
                <a:solidFill>
                  <a:srgbClr val="000000"/>
                </a:solidFill>
                <a:latin typeface="Courier New"/>
              </a:rPr>
              <a:t>, longitude);</a:t>
            </a:r>
          </a:p>
          <a:p>
            <a:pPr lvl="2"/>
            <a:r>
              <a:rPr lang="fr-FR" sz="1400" dirty="0" err="1" smtClean="0">
                <a:solidFill>
                  <a:srgbClr val="000000"/>
                </a:solidFill>
                <a:latin typeface="Courier New"/>
              </a:rPr>
              <a:t>Log.</a:t>
            </a:r>
            <a:r>
              <a:rPr lang="fr-FR" sz="1400" i="1" dirty="0" err="1" smtClean="0">
                <a:solidFill>
                  <a:srgbClr val="000000"/>
                </a:solidFill>
                <a:latin typeface="Courier New"/>
              </a:rPr>
              <a:t>e</a:t>
            </a:r>
            <a:r>
              <a:rPr lang="fr-FR" sz="1400" i="1" dirty="0" smtClean="0">
                <a:solidFill>
                  <a:srgbClr val="000000"/>
                </a:solidFill>
                <a:latin typeface="Courier New"/>
              </a:rPr>
              <a:t>(</a:t>
            </a:r>
            <a:r>
              <a:rPr lang="fr-FR" sz="1400" i="1" dirty="0" smtClean="0">
                <a:solidFill>
                  <a:srgbClr val="2A00FF"/>
                </a:solidFill>
                <a:latin typeface="Courier New"/>
              </a:rPr>
              <a:t>"&gt;&gt;</a:t>
            </a:r>
            <a:r>
              <a:rPr lang="fr-FR" sz="1400" i="1" dirty="0" err="1" smtClean="0">
                <a:solidFill>
                  <a:srgbClr val="2A00FF"/>
                </a:solidFill>
                <a:latin typeface="Courier New"/>
              </a:rPr>
              <a:t>GPS_Service</a:t>
            </a:r>
            <a:r>
              <a:rPr lang="fr-FR" sz="1400" i="1" dirty="0" smtClean="0">
                <a:solidFill>
                  <a:srgbClr val="2A00FF"/>
                </a:solidFill>
                <a:latin typeface="Courier New"/>
              </a:rPr>
              <a:t>&lt;&lt;"</a:t>
            </a:r>
            <a:r>
              <a:rPr lang="fr-FR" sz="1400" i="1" dirty="0" smtClean="0">
                <a:solidFill>
                  <a:srgbClr val="000000"/>
                </a:solidFill>
                <a:latin typeface="Courier New"/>
              </a:rPr>
              <a:t>, </a:t>
            </a:r>
            <a:r>
              <a:rPr lang="fr-FR" sz="1400" i="1" dirty="0" smtClean="0">
                <a:solidFill>
                  <a:srgbClr val="2A00FF"/>
                </a:solidFill>
                <a:latin typeface="Courier New"/>
              </a:rPr>
              <a:t>"</a:t>
            </a:r>
            <a:r>
              <a:rPr lang="fr-FR" sz="1400" i="1" dirty="0" err="1" smtClean="0">
                <a:solidFill>
                  <a:srgbClr val="2A00FF"/>
                </a:solidFill>
                <a:latin typeface="Courier New"/>
              </a:rPr>
              <a:t>Lat</a:t>
            </a:r>
            <a:r>
              <a:rPr lang="fr-FR" sz="1400" i="1" dirty="0" smtClean="0">
                <a:solidFill>
                  <a:srgbClr val="2A00FF"/>
                </a:solidFill>
                <a:latin typeface="Courier New"/>
              </a:rPr>
              <a:t>:"</a:t>
            </a:r>
            <a:r>
              <a:rPr lang="fr-FR" sz="1400" i="1" dirty="0" smtClean="0">
                <a:solidFill>
                  <a:srgbClr val="000000"/>
                </a:solidFill>
                <a:latin typeface="Courier New"/>
              </a:rPr>
              <a:t> + latitude + </a:t>
            </a:r>
            <a:r>
              <a:rPr lang="fr-FR" sz="1400" i="1" dirty="0" smtClean="0">
                <a:solidFill>
                  <a:srgbClr val="2A00FF"/>
                </a:solidFill>
                <a:latin typeface="Courier New"/>
              </a:rPr>
              <a:t>" </a:t>
            </a:r>
            <a:r>
              <a:rPr lang="fr-FR" sz="1400" i="1" dirty="0" err="1" smtClean="0">
                <a:solidFill>
                  <a:srgbClr val="2A00FF"/>
                </a:solidFill>
                <a:latin typeface="Courier New"/>
              </a:rPr>
              <a:t>lon</a:t>
            </a:r>
            <a:r>
              <a:rPr lang="fr-FR" sz="1400" i="1" dirty="0" smtClean="0">
                <a:solidFill>
                  <a:srgbClr val="2A00FF"/>
                </a:solidFill>
                <a:latin typeface="Courier New"/>
              </a:rPr>
              <a:t>:"</a:t>
            </a:r>
            <a:r>
              <a:rPr lang="fr-FR" sz="1400" i="1" dirty="0" smtClean="0">
                <a:solidFill>
                  <a:srgbClr val="000000"/>
                </a:solidFill>
                <a:latin typeface="Courier New"/>
              </a:rPr>
              <a:t> + longitude);</a:t>
            </a:r>
          </a:p>
          <a:p>
            <a:pPr lvl="2"/>
            <a:endParaRPr lang="en-US" sz="1400" dirty="0" smtClean="0">
              <a:solidFill>
                <a:srgbClr val="3F7F5F"/>
              </a:solidFill>
              <a:latin typeface="Courier New"/>
            </a:endParaRPr>
          </a:p>
          <a:p>
            <a:pPr lvl="2"/>
            <a:r>
              <a:rPr lang="en-US" sz="1400" dirty="0" smtClean="0">
                <a:solidFill>
                  <a:srgbClr val="3F7F5F"/>
                </a:solidFill>
                <a:latin typeface="Courier New"/>
              </a:rPr>
              <a:t>//send the location data out</a:t>
            </a:r>
          </a:p>
          <a:p>
            <a:pPr lvl="2"/>
            <a:r>
              <a:rPr lang="en-US" sz="1400" dirty="0" err="1" smtClean="0">
                <a:solidFill>
                  <a:srgbClr val="000000"/>
                </a:solidFill>
                <a:latin typeface="Courier New"/>
              </a:rPr>
              <a:t>sendBroadcast</a:t>
            </a:r>
            <a:r>
              <a:rPr lang="en-US" sz="1400" dirty="0" smtClean="0">
                <a:solidFill>
                  <a:srgbClr val="000000"/>
                </a:solidFill>
                <a:latin typeface="Courier New"/>
              </a:rPr>
              <a:t>(</a:t>
            </a:r>
            <a:r>
              <a:rPr lang="en-US" sz="1400" dirty="0" err="1" smtClean="0">
                <a:solidFill>
                  <a:srgbClr val="000000"/>
                </a:solidFill>
                <a:latin typeface="Courier New"/>
              </a:rPr>
              <a:t>myFilteredResponse</a:t>
            </a:r>
            <a:r>
              <a:rPr lang="en-US" sz="1400" dirty="0" smtClean="0">
                <a:solidFill>
                  <a:srgbClr val="000000"/>
                </a:solidFill>
                <a:latin typeface="Courier New"/>
              </a:rPr>
              <a:t>);</a:t>
            </a:r>
          </a:p>
          <a:p>
            <a:pPr lvl="1"/>
            <a:r>
              <a:rPr lang="en-US" sz="1400" dirty="0" smtClean="0">
                <a:solidFill>
                  <a:srgbClr val="000000"/>
                </a:solidFill>
                <a:latin typeface="Courier New"/>
              </a:rPr>
              <a:t>}</a:t>
            </a:r>
          </a:p>
          <a:p>
            <a:pPr lvl="1"/>
            <a:endParaRPr lang="en-US" sz="1400" dirty="0" smtClean="0">
              <a:solidFill>
                <a:srgbClr val="000000"/>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MyGpsServive</a:t>
            </a:r>
            <a:endParaRPr lang="en-US" b="1" dirty="0"/>
          </a:p>
        </p:txBody>
      </p:sp>
      <p:sp>
        <p:nvSpPr>
          <p:cNvPr id="11" name="Left Arrow 10"/>
          <p:cNvSpPr/>
          <p:nvPr/>
        </p:nvSpPr>
        <p:spPr>
          <a:xfrm flipH="1">
            <a:off x="7848600" y="2514600"/>
            <a:ext cx="685800" cy="457200"/>
          </a:xfrm>
          <a:prstGeom prst="leftArrow">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450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2514600"/>
            <a:ext cx="8763000" cy="31242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12</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770537"/>
          </a:xfrm>
          <a:prstGeom prst="rect">
            <a:avLst/>
          </a:prstGeom>
          <a:noFill/>
        </p:spPr>
        <p:txBody>
          <a:bodyPr wrap="square" rtlCol="0">
            <a:spAutoFit/>
          </a:bodyPr>
          <a:lstStyle/>
          <a:p>
            <a:r>
              <a:rPr lang="en-US" sz="1000" dirty="0" smtClean="0"/>
              <a:t>Taken from:  </a:t>
            </a:r>
            <a:r>
              <a:rPr lang="en-US" sz="1000" u="sng" dirty="0" smtClean="0">
                <a:hlinkClick r:id="rId3"/>
              </a:rPr>
              <a:t>http://code.google.com/android/reference/android/content/Intent.html</a:t>
            </a:r>
            <a:endParaRPr lang="en-US" sz="1000" dirty="0" smtClean="0"/>
          </a:p>
          <a:p>
            <a:endParaRPr lang="en-US" dirty="0" smtClean="0"/>
          </a:p>
          <a:p>
            <a:r>
              <a:rPr lang="en-US" sz="2400" b="1" dirty="0" smtClean="0">
                <a:solidFill>
                  <a:srgbClr val="0070C0"/>
                </a:solidFill>
              </a:rPr>
              <a:t>Intents - Secondary Attributes</a:t>
            </a:r>
          </a:p>
          <a:p>
            <a:endParaRPr lang="en-US" sz="2400" b="1" dirty="0" smtClean="0">
              <a:solidFill>
                <a:srgbClr val="0070C0"/>
              </a:solidFill>
            </a:endParaRPr>
          </a:p>
          <a:p>
            <a:endParaRPr lang="en-US" b="1" dirty="0" smtClean="0"/>
          </a:p>
          <a:p>
            <a:pPr marL="342900" indent="-342900"/>
            <a:r>
              <a:rPr lang="en-US" b="1" dirty="0" smtClean="0"/>
              <a:t>Example: </a:t>
            </a:r>
            <a:r>
              <a:rPr lang="en-US" dirty="0" smtClean="0"/>
              <a:t>Showing Pictures (using extra attributes)</a:t>
            </a:r>
            <a:endParaRPr lang="en-US" b="1" dirty="0" smtClean="0"/>
          </a:p>
          <a:p>
            <a:pPr marL="342900" indent="-342900"/>
            <a:endParaRPr lang="en-US" b="1" dirty="0" smtClean="0"/>
          </a:p>
          <a:p>
            <a:endParaRPr lang="en-US" sz="1600" dirty="0" smtClean="0">
              <a:latin typeface="Consolas" pitchFamily="49" charset="0"/>
            </a:endParaRPr>
          </a:p>
          <a:p>
            <a:endParaRPr lang="en-US" sz="1600" dirty="0" smtClean="0">
              <a:latin typeface="Consolas" pitchFamily="49" charset="0"/>
            </a:endParaRPr>
          </a:p>
          <a:p>
            <a:r>
              <a:rPr lang="en-US" sz="1600" dirty="0" smtClean="0"/>
              <a:t> </a:t>
            </a:r>
            <a:r>
              <a:rPr lang="en-US" b="1" dirty="0" smtClean="0">
                <a:latin typeface="Courier New" pitchFamily="49" charset="0"/>
                <a:cs typeface="Courier New" pitchFamily="49" charset="0"/>
              </a:rPr>
              <a:t>Intent</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myIntent</a:t>
            </a:r>
            <a:r>
              <a:rPr lang="en-US" dirty="0" smtClean="0">
                <a:latin typeface="Courier New" pitchFamily="49" charset="0"/>
                <a:cs typeface="Courier New" pitchFamily="49" charset="0"/>
              </a:rPr>
              <a:t> = </a:t>
            </a:r>
            <a:r>
              <a:rPr lang="en-US" b="1" dirty="0" smtClean="0">
                <a:latin typeface="Courier New" pitchFamily="49" charset="0"/>
                <a:cs typeface="Courier New" pitchFamily="49" charset="0"/>
              </a:rPr>
              <a:t>new Intent();  </a:t>
            </a:r>
          </a:p>
          <a:p>
            <a:endParaRPr lang="en-US" b="1" dirty="0" smtClean="0">
              <a:latin typeface="Courier New" pitchFamily="49" charset="0"/>
              <a:cs typeface="Courier New" pitchFamily="49" charset="0"/>
            </a:endParaRP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myIntent.</a:t>
            </a:r>
            <a:r>
              <a:rPr lang="en-US" b="1" dirty="0" err="1" smtClean="0">
                <a:latin typeface="Courier New" pitchFamily="49" charset="0"/>
                <a:cs typeface="Courier New" pitchFamily="49" charset="0"/>
              </a:rPr>
              <a:t>setType</a:t>
            </a:r>
            <a:r>
              <a:rPr lang="en-US" dirty="0" smtClean="0">
                <a:latin typeface="Courier New" pitchFamily="49" charset="0"/>
                <a:cs typeface="Courier New" pitchFamily="49" charset="0"/>
              </a:rPr>
              <a:t>("image/pictures/*");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myIntent.</a:t>
            </a:r>
            <a:r>
              <a:rPr lang="en-US" b="1" dirty="0" err="1" smtClean="0">
                <a:latin typeface="Courier New" pitchFamily="49" charset="0"/>
                <a:cs typeface="Courier New" pitchFamily="49" charset="0"/>
              </a:rPr>
              <a:t>setAction</a:t>
            </a:r>
            <a:r>
              <a:rPr lang="en-US" b="1" dirty="0" smtClean="0">
                <a:latin typeface="Courier New" pitchFamily="49" charset="0"/>
                <a:cs typeface="Courier New" pitchFamily="49" charset="0"/>
              </a:rPr>
              <a:t>(</a:t>
            </a:r>
            <a:r>
              <a:rPr lang="en-US" dirty="0" err="1" smtClean="0">
                <a:latin typeface="Courier New" pitchFamily="49" charset="0"/>
                <a:cs typeface="Courier New" pitchFamily="49" charset="0"/>
              </a:rPr>
              <a:t>Intent.</a:t>
            </a:r>
            <a:r>
              <a:rPr lang="en-US" i="1" dirty="0" err="1" smtClean="0">
                <a:latin typeface="Courier New" pitchFamily="49" charset="0"/>
                <a:cs typeface="Courier New" pitchFamily="49" charset="0"/>
              </a:rPr>
              <a:t>ACTION_GET_CONTENT</a:t>
            </a:r>
            <a:r>
              <a:rPr lang="en-US" i="1" dirty="0" smtClean="0">
                <a:latin typeface="Courier New" pitchFamily="49" charset="0"/>
                <a:cs typeface="Courier New" pitchFamily="49" charset="0"/>
              </a:rPr>
              <a:t>);</a:t>
            </a:r>
          </a:p>
          <a:p>
            <a:r>
              <a:rPr lang="en-US" i="1" dirty="0" smtClean="0">
                <a:latin typeface="Courier New" pitchFamily="49" charset="0"/>
                <a:cs typeface="Courier New" pitchFamily="49" charset="0"/>
              </a:rPr>
              <a:t>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startActivity</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myIntent</a:t>
            </a:r>
            <a:r>
              <a:rPr lang="en-US" dirty="0" smtClean="0">
                <a:latin typeface="Courier New" pitchFamily="49" charset="0"/>
                <a:cs typeface="Courier New" pitchFamily="49" charset="0"/>
              </a:rPr>
              <a:t>);</a:t>
            </a:r>
            <a:r>
              <a:rPr lang="en-US" sz="1600" dirty="0" smtClean="0"/>
              <a:t/>
            </a:r>
            <a:br>
              <a:rPr lang="en-US" sz="1600" dirty="0" smtClean="0"/>
            </a:br>
            <a:r>
              <a:rPr lang="en-US" sz="1600" dirty="0" smtClean="0"/>
              <a:t/>
            </a:r>
            <a:br>
              <a:rPr lang="en-US" sz="1600" dirty="0" smtClean="0"/>
            </a:br>
            <a:endParaRPr lang="en-US" dirty="0" smtClean="0"/>
          </a:p>
        </p:txBody>
      </p:sp>
      <p:cxnSp>
        <p:nvCxnSpPr>
          <p:cNvPr id="11" name="Straight Connector 10"/>
          <p:cNvCxnSpPr/>
          <p:nvPr/>
        </p:nvCxnSpPr>
        <p:spPr>
          <a:xfrm>
            <a:off x="152400" y="2971800"/>
            <a:ext cx="8763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device.png"/>
          <p:cNvPicPr>
            <a:picLocks noChangeAspect="1"/>
          </p:cNvPicPr>
          <p:nvPr/>
        </p:nvPicPr>
        <p:blipFill>
          <a:blip r:embed="rId4" cstate="print"/>
          <a:stretch>
            <a:fillRect/>
          </a:stretch>
        </p:blipFill>
        <p:spPr>
          <a:xfrm>
            <a:off x="6172200" y="457200"/>
            <a:ext cx="2438400" cy="3657600"/>
          </a:xfrm>
          <a:prstGeom prst="rect">
            <a:avLst/>
          </a:prstGeom>
          <a:ln w="3175">
            <a:solidFill>
              <a:schemeClr val="tx1"/>
            </a:solid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Example – Obtain Location from GPS .</a:t>
            </a: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457200" y="1905000"/>
            <a:ext cx="8382000" cy="3108543"/>
          </a:xfrm>
          <a:prstGeom prst="rect">
            <a:avLst/>
          </a:prstGeom>
          <a:solidFill>
            <a:schemeClr val="bg1">
              <a:lumMod val="95000"/>
            </a:schemeClr>
          </a:solidFill>
          <a:ln w="3175">
            <a:solidFill>
              <a:schemeClr val="bg1">
                <a:lumMod val="85000"/>
              </a:schemeClr>
            </a:solidFill>
          </a:ln>
        </p:spPr>
        <p:txBody>
          <a:bodyPr wrap="square" rtlCol="0">
            <a:spAutoFit/>
          </a:bodyPr>
          <a:lstStyle/>
          <a:p>
            <a:pPr lvl="1"/>
            <a:endParaRPr lang="en-US" sz="1400" b="1" dirty="0" smtClean="0">
              <a:solidFill>
                <a:srgbClr val="7F0055"/>
              </a:solidFill>
              <a:latin typeface="Courier New"/>
            </a:endParaRP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onProviderDisabled</a:t>
            </a:r>
            <a:r>
              <a:rPr lang="en-US" sz="1400" b="1" dirty="0" smtClean="0">
                <a:solidFill>
                  <a:srgbClr val="000000"/>
                </a:solidFill>
                <a:latin typeface="Courier New"/>
              </a:rPr>
              <a:t>(String provider) {</a:t>
            </a:r>
            <a:endParaRPr lang="en-US" sz="1400" dirty="0" smtClean="0">
              <a:latin typeface="Courier New"/>
            </a:endParaRPr>
          </a:p>
          <a:p>
            <a:pPr lvl="1"/>
            <a:r>
              <a:rPr lang="en-US" sz="1400" dirty="0" smtClean="0">
                <a:solidFill>
                  <a:srgbClr val="000000"/>
                </a:solidFill>
                <a:latin typeface="Courier New"/>
              </a:rPr>
              <a:t>}</a:t>
            </a:r>
          </a:p>
          <a:p>
            <a:pPr lvl="1"/>
            <a:endParaRPr lang="en-US" sz="1400" dirty="0" smtClean="0">
              <a:latin typeface="Courier New"/>
            </a:endParaRP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onProviderEnabled</a:t>
            </a:r>
            <a:r>
              <a:rPr lang="en-US" sz="1400" b="1" dirty="0" smtClean="0">
                <a:solidFill>
                  <a:srgbClr val="000000"/>
                </a:solidFill>
                <a:latin typeface="Courier New"/>
              </a:rPr>
              <a:t>(String provider) {</a:t>
            </a:r>
            <a:endParaRPr lang="en-US" sz="1400" dirty="0" smtClean="0">
              <a:latin typeface="Courier New"/>
            </a:endParaRPr>
          </a:p>
          <a:p>
            <a:pPr lvl="1"/>
            <a:r>
              <a:rPr lang="en-US" sz="1400" dirty="0" smtClean="0">
                <a:solidFill>
                  <a:srgbClr val="000000"/>
                </a:solidFill>
                <a:latin typeface="Courier New"/>
              </a:rPr>
              <a:t>}</a:t>
            </a:r>
          </a:p>
          <a:p>
            <a:pPr lvl="1"/>
            <a:endParaRPr lang="en-US" sz="1400" dirty="0" smtClean="0">
              <a:latin typeface="Courier New"/>
            </a:endParaRP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onStatusChanged</a:t>
            </a:r>
            <a:r>
              <a:rPr lang="en-US" sz="1400" b="1" dirty="0" smtClean="0">
                <a:solidFill>
                  <a:srgbClr val="000000"/>
                </a:solidFill>
                <a:latin typeface="Courier New"/>
              </a:rPr>
              <a:t>(String provider,</a:t>
            </a:r>
          </a:p>
          <a:p>
            <a:pPr lvl="1"/>
            <a:r>
              <a:rPr lang="en-US" sz="1400" b="1" dirty="0" err="1" smtClean="0">
                <a:solidFill>
                  <a:srgbClr val="7F0055"/>
                </a:solidFill>
                <a:latin typeface="Courier New"/>
              </a:rPr>
              <a:t>int</a:t>
            </a:r>
            <a:r>
              <a:rPr lang="en-US" sz="1400" b="1" dirty="0" smtClean="0">
                <a:solidFill>
                  <a:srgbClr val="000000"/>
                </a:solidFill>
                <a:latin typeface="Courier New"/>
              </a:rPr>
              <a:t> status, Bundle extras) {</a:t>
            </a:r>
            <a:endParaRPr lang="en-US" sz="1400" dirty="0" smtClean="0">
              <a:latin typeface="Courier New"/>
            </a:endParaRPr>
          </a:p>
          <a:p>
            <a:pPr lvl="1"/>
            <a:r>
              <a:rPr lang="en-US" sz="1400" dirty="0" smtClean="0">
                <a:solidFill>
                  <a:srgbClr val="000000"/>
                </a:solidFill>
                <a:latin typeface="Courier New"/>
              </a:rPr>
              <a:t>}</a:t>
            </a:r>
          </a:p>
          <a:p>
            <a:pPr lvl="1"/>
            <a:endParaRPr lang="en-US" sz="1400" dirty="0" smtClean="0">
              <a:solidFill>
                <a:srgbClr val="000000"/>
              </a:solidFill>
              <a:latin typeface="Courier New"/>
            </a:endParaRPr>
          </a:p>
          <a:p>
            <a:r>
              <a:rPr lang="en-US" sz="1400" dirty="0" smtClean="0">
                <a:solidFill>
                  <a:srgbClr val="000000"/>
                </a:solidFill>
                <a:latin typeface="Courier New"/>
              </a:rPr>
              <a:t>  };</a:t>
            </a:r>
            <a:r>
              <a:rPr lang="en-US" sz="1400" dirty="0" smtClean="0">
                <a:solidFill>
                  <a:srgbClr val="3F7F5F"/>
                </a:solidFill>
                <a:latin typeface="Courier New"/>
              </a:rPr>
              <a:t>//</a:t>
            </a:r>
            <a:r>
              <a:rPr lang="en-US" sz="1400" dirty="0" err="1" smtClean="0">
                <a:solidFill>
                  <a:srgbClr val="3F7F5F"/>
                </a:solidFill>
                <a:latin typeface="Courier New"/>
              </a:rPr>
              <a:t>GPSListener</a:t>
            </a:r>
            <a:r>
              <a:rPr lang="en-US" sz="1400" dirty="0" smtClean="0">
                <a:solidFill>
                  <a:srgbClr val="3F7F5F"/>
                </a:solidFill>
                <a:latin typeface="Courier New"/>
              </a:rPr>
              <a:t> class</a:t>
            </a:r>
          </a:p>
          <a:p>
            <a:endParaRPr lang="en-US" sz="1400" dirty="0" smtClean="0">
              <a:solidFill>
                <a:srgbClr val="000000"/>
              </a:solidFill>
              <a:latin typeface="Courier New"/>
            </a:endParaRPr>
          </a:p>
          <a:p>
            <a:r>
              <a:rPr lang="en-US" sz="1400" dirty="0" smtClean="0">
                <a:solidFill>
                  <a:srgbClr val="000000"/>
                </a:solidFill>
                <a:latin typeface="Courier New"/>
              </a:rPr>
              <a:t>}</a:t>
            </a:r>
            <a:r>
              <a:rPr lang="en-US" sz="1400" dirty="0" smtClean="0">
                <a:solidFill>
                  <a:srgbClr val="3F7F5F"/>
                </a:solidFill>
                <a:latin typeface="Courier New"/>
              </a:rPr>
              <a:t>// MyService3</a:t>
            </a:r>
            <a:endParaRPr lang="en-US" sz="1400" dirty="0" smtClean="0">
              <a:solidFill>
                <a:srgbClr val="000000"/>
              </a:solidFill>
              <a:latin typeface="Courier New"/>
            </a:endParaRPr>
          </a:p>
        </p:txBody>
      </p:sp>
      <p:sp>
        <p:nvSpPr>
          <p:cNvPr id="13" name="TextBox 12"/>
          <p:cNvSpPr txBox="1"/>
          <p:nvPr/>
        </p:nvSpPr>
        <p:spPr>
          <a:xfrm>
            <a:off x="381000" y="1524000"/>
            <a:ext cx="4876800" cy="369332"/>
          </a:xfrm>
          <a:prstGeom prst="rect">
            <a:avLst/>
          </a:prstGeom>
          <a:noFill/>
        </p:spPr>
        <p:txBody>
          <a:bodyPr wrap="square" rtlCol="0">
            <a:spAutoFit/>
          </a:bodyPr>
          <a:lstStyle/>
          <a:p>
            <a:r>
              <a:rPr lang="en-US" b="1" dirty="0" smtClean="0"/>
              <a:t>Main Activity:  </a:t>
            </a:r>
            <a:r>
              <a:rPr lang="en-US" b="1" dirty="0" err="1" smtClean="0"/>
              <a:t>MyGpsServive</a:t>
            </a:r>
            <a:endParaRPr lang="en-US" b="1" dirty="0"/>
          </a:p>
        </p:txBody>
      </p:sp>
      <p:sp>
        <p:nvSpPr>
          <p:cNvPr id="11" name="Left Arrow 10"/>
          <p:cNvSpPr/>
          <p:nvPr/>
        </p:nvSpPr>
        <p:spPr>
          <a:xfrm>
            <a:off x="6858000" y="2514600"/>
            <a:ext cx="1905000" cy="685800"/>
          </a:xfrm>
          <a:prstGeom prst="leftArrow">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lumMod val="65000"/>
                  </a:schemeClr>
                </a:solidFill>
              </a:rPr>
              <a:t>Part of the listener’s interface</a:t>
            </a:r>
            <a:endParaRPr lang="en-US" sz="1200" dirty="0">
              <a:solidFill>
                <a:schemeClr val="bg1">
                  <a:lumMod val="65000"/>
                </a:schemeClr>
              </a:solidFill>
            </a:endParaRPr>
          </a:p>
        </p:txBody>
      </p:sp>
    </p:spTree>
    <p:extLst>
      <p:ext uri="{BB962C8B-B14F-4D97-AF65-F5344CB8AC3E}">
        <p14:creationId xmlns:p14="http://schemas.microsoft.com/office/powerpoint/2010/main" val="7770205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err="1" smtClean="0">
                <a:solidFill>
                  <a:srgbClr val="0070C0"/>
                </a:solidFill>
              </a:rPr>
              <a:t>GeoCoding</a:t>
            </a:r>
            <a:r>
              <a:rPr lang="en-US" sz="2400" b="1" dirty="0" smtClean="0">
                <a:solidFill>
                  <a:srgbClr val="0070C0"/>
                </a:solidFill>
              </a:rPr>
              <a:t>: From Street-Address to Coordinates</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281354" y="3745524"/>
            <a:ext cx="8382000" cy="1969770"/>
          </a:xfrm>
          <a:prstGeom prst="rect">
            <a:avLst/>
          </a:prstGeom>
          <a:solidFill>
            <a:schemeClr val="bg1">
              <a:lumMod val="95000"/>
            </a:schemeClr>
          </a:solidFill>
          <a:ln w="3175">
            <a:solidFill>
              <a:schemeClr val="bg1">
                <a:lumMod val="85000"/>
              </a:schemeClr>
            </a:solidFill>
          </a:ln>
        </p:spPr>
        <p:txBody>
          <a:bodyPr wrap="square" rtlCol="0">
            <a:spAutoFit/>
          </a:bodyPr>
          <a:lstStyle/>
          <a:p>
            <a:endParaRPr lang="en-US" sz="1400" dirty="0" smtClean="0">
              <a:latin typeface="Consolas" pitchFamily="49" charset="0"/>
            </a:endParaRPr>
          </a:p>
          <a:p>
            <a:endParaRPr lang="en-US" sz="1400" dirty="0" smtClean="0">
              <a:latin typeface="Consolas" pitchFamily="49" charset="0"/>
            </a:endParaRPr>
          </a:p>
          <a:p>
            <a:r>
              <a:rPr lang="en-US" sz="1400" dirty="0" err="1" smtClean="0"/>
              <a:t>Geocoder</a:t>
            </a:r>
            <a:r>
              <a:rPr lang="en-US" sz="1400" dirty="0" smtClean="0"/>
              <a:t>   </a:t>
            </a:r>
            <a:r>
              <a:rPr lang="en-US" sz="1400" dirty="0" err="1" smtClean="0"/>
              <a:t>gc</a:t>
            </a:r>
            <a:r>
              <a:rPr lang="en-US" sz="1400" dirty="0" smtClean="0"/>
              <a:t> = </a:t>
            </a:r>
            <a:r>
              <a:rPr lang="en-US" sz="1400" b="1" dirty="0" smtClean="0"/>
              <a:t>new </a:t>
            </a:r>
            <a:r>
              <a:rPr lang="en-US" sz="1400" dirty="0" err="1" smtClean="0"/>
              <a:t>Geocoder</a:t>
            </a:r>
            <a:r>
              <a:rPr lang="en-US" sz="1400" dirty="0" smtClean="0"/>
              <a:t> (this);</a:t>
            </a:r>
          </a:p>
          <a:p>
            <a:endParaRPr lang="en-US" sz="1400" dirty="0" smtClean="0">
              <a:latin typeface="Consolas" pitchFamily="49" charset="0"/>
            </a:endParaRPr>
          </a:p>
          <a:p>
            <a:r>
              <a:rPr lang="en-US" sz="1400" dirty="0" smtClean="0">
                <a:solidFill>
                  <a:schemeClr val="accent3">
                    <a:lumMod val="50000"/>
                  </a:schemeClr>
                </a:solidFill>
                <a:latin typeface="Consolas" pitchFamily="49" charset="0"/>
              </a:rPr>
              <a:t>// get decimal coordinates for up to 5 (best) matching locations</a:t>
            </a:r>
          </a:p>
          <a:p>
            <a:endParaRPr lang="en-US" sz="1400" dirty="0" smtClean="0">
              <a:solidFill>
                <a:schemeClr val="accent3">
                  <a:lumMod val="50000"/>
                </a:schemeClr>
              </a:solidFill>
              <a:latin typeface="Consolas" pitchFamily="49" charset="0"/>
            </a:endParaRPr>
          </a:p>
          <a:p>
            <a:r>
              <a:rPr lang="en-US" sz="1400" dirty="0" smtClean="0">
                <a:latin typeface="Consolas" pitchFamily="49" charset="0"/>
              </a:rPr>
              <a:t>List&lt;Address&gt; </a:t>
            </a:r>
            <a:r>
              <a:rPr lang="en-US" sz="1400" dirty="0" err="1" smtClean="0">
                <a:latin typeface="Consolas" pitchFamily="49" charset="0"/>
              </a:rPr>
              <a:t>lstFoundAddresses</a:t>
            </a:r>
            <a:r>
              <a:rPr lang="en-US" sz="1400" dirty="0" smtClean="0">
                <a:latin typeface="Consolas" pitchFamily="49" charset="0"/>
              </a:rPr>
              <a:t> = </a:t>
            </a:r>
            <a:r>
              <a:rPr lang="en-US" sz="1400" dirty="0" err="1" smtClean="0">
                <a:latin typeface="Consolas" pitchFamily="49" charset="0"/>
              </a:rPr>
              <a:t>gc.</a:t>
            </a:r>
            <a:r>
              <a:rPr lang="en-US" sz="1400" b="1" dirty="0" err="1" smtClean="0">
                <a:latin typeface="Consolas" pitchFamily="49" charset="0"/>
              </a:rPr>
              <a:t>getFromLocationName</a:t>
            </a:r>
            <a:r>
              <a:rPr lang="en-US" sz="1400" dirty="0" smtClean="0">
                <a:latin typeface="Consolas" pitchFamily="49" charset="0"/>
              </a:rPr>
              <a:t> (</a:t>
            </a:r>
            <a:r>
              <a:rPr lang="en-US" sz="1400" dirty="0" err="1" smtClean="0">
                <a:latin typeface="Consolas" pitchFamily="49" charset="0"/>
              </a:rPr>
              <a:t>txtStreetAddress</a:t>
            </a:r>
            <a:r>
              <a:rPr lang="en-US" sz="1400" dirty="0" smtClean="0">
                <a:latin typeface="Consolas" pitchFamily="49" charset="0"/>
              </a:rPr>
              <a:t>, 5); </a:t>
            </a:r>
          </a:p>
          <a:p>
            <a:endParaRPr lang="en-US" sz="2400" dirty="0" smtClean="0">
              <a:solidFill>
                <a:srgbClr val="000000"/>
              </a:solidFill>
              <a:latin typeface="Consolas" pitchFamily="49" charset="0"/>
            </a:endParaRPr>
          </a:p>
        </p:txBody>
      </p:sp>
      <p:sp>
        <p:nvSpPr>
          <p:cNvPr id="13" name="TextBox 12"/>
          <p:cNvSpPr txBox="1"/>
          <p:nvPr/>
        </p:nvSpPr>
        <p:spPr>
          <a:xfrm>
            <a:off x="380999" y="1617784"/>
            <a:ext cx="8446477" cy="1477328"/>
          </a:xfrm>
          <a:prstGeom prst="rect">
            <a:avLst/>
          </a:prstGeom>
          <a:noFill/>
        </p:spPr>
        <p:txBody>
          <a:bodyPr wrap="square" rtlCol="0">
            <a:spAutoFit/>
          </a:bodyPr>
          <a:lstStyle/>
          <a:p>
            <a:r>
              <a:rPr lang="en-US" b="1" dirty="0" smtClean="0"/>
              <a:t>TODO</a:t>
            </a:r>
          </a:p>
          <a:p>
            <a:r>
              <a:rPr lang="en-US" dirty="0" smtClean="0"/>
              <a:t>What is a </a:t>
            </a:r>
            <a:r>
              <a:rPr lang="en-US" dirty="0" err="1" smtClean="0"/>
              <a:t>GeoCoder</a:t>
            </a:r>
            <a:r>
              <a:rPr lang="en-US" dirty="0" smtClean="0"/>
              <a:t>?</a:t>
            </a:r>
          </a:p>
          <a:p>
            <a:r>
              <a:rPr lang="en-US" dirty="0" smtClean="0"/>
              <a:t>Explain example  </a:t>
            </a:r>
            <a:r>
              <a:rPr lang="en-US" b="1" dirty="0" smtClean="0"/>
              <a:t>25-GeoPoints</a:t>
            </a:r>
          </a:p>
          <a:p>
            <a:endParaRPr lang="en-US" dirty="0" smtClean="0"/>
          </a:p>
          <a:p>
            <a:endParaRPr lang="en-US" dirty="0"/>
          </a:p>
        </p:txBody>
      </p:sp>
      <p:pic>
        <p:nvPicPr>
          <p:cNvPr id="14" name="Picture 13" descr="device.png"/>
          <p:cNvPicPr>
            <a:picLocks noChangeAspect="1"/>
          </p:cNvPicPr>
          <p:nvPr/>
        </p:nvPicPr>
        <p:blipFill>
          <a:blip r:embed="rId3" cstate="print"/>
          <a:stretch>
            <a:fillRect/>
          </a:stretch>
        </p:blipFill>
        <p:spPr>
          <a:xfrm>
            <a:off x="6541477" y="920261"/>
            <a:ext cx="2438400" cy="3657600"/>
          </a:xfrm>
          <a:prstGeom prst="rect">
            <a:avLst/>
          </a:prstGeom>
          <a:ln>
            <a:solidFill>
              <a:schemeClr val="accent1"/>
            </a:solidFill>
          </a:ln>
        </p:spPr>
      </p:pic>
    </p:spTree>
    <p:extLst>
      <p:ext uri="{BB962C8B-B14F-4D97-AF65-F5344CB8AC3E}">
        <p14:creationId xmlns:p14="http://schemas.microsoft.com/office/powerpoint/2010/main" val="3363588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Reverse </a:t>
            </a:r>
            <a:r>
              <a:rPr lang="en-US" sz="2400" b="1" dirty="0" err="1" smtClean="0">
                <a:solidFill>
                  <a:srgbClr val="0070C0"/>
                </a:solidFill>
              </a:rPr>
              <a:t>GeoCoding</a:t>
            </a:r>
            <a:r>
              <a:rPr lang="en-US" sz="2400" b="1" dirty="0" smtClean="0">
                <a:solidFill>
                  <a:srgbClr val="0070C0"/>
                </a:solidFill>
              </a:rPr>
              <a:t>: From Coordinates to Street-Address</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12" name="TextBox 11"/>
          <p:cNvSpPr txBox="1"/>
          <p:nvPr/>
        </p:nvSpPr>
        <p:spPr>
          <a:xfrm>
            <a:off x="504092" y="4741990"/>
            <a:ext cx="8382000" cy="1446550"/>
          </a:xfrm>
          <a:prstGeom prst="rect">
            <a:avLst/>
          </a:prstGeom>
          <a:solidFill>
            <a:schemeClr val="bg1">
              <a:lumMod val="95000"/>
            </a:schemeClr>
          </a:solidFill>
          <a:ln w="3175">
            <a:solidFill>
              <a:schemeClr val="bg1">
                <a:lumMod val="85000"/>
              </a:schemeClr>
            </a:solidFill>
          </a:ln>
        </p:spPr>
        <p:txBody>
          <a:bodyPr wrap="square" rtlCol="0">
            <a:spAutoFit/>
          </a:bodyPr>
          <a:lstStyle/>
          <a:p>
            <a:pPr lvl="1"/>
            <a:endParaRPr lang="en-US" sz="1200" b="1" dirty="0" smtClean="0">
              <a:solidFill>
                <a:srgbClr val="7F0055"/>
              </a:solidFill>
              <a:latin typeface="Consolas" pitchFamily="49" charset="0"/>
            </a:endParaRPr>
          </a:p>
          <a:p>
            <a:r>
              <a:rPr lang="en-US" sz="1600" dirty="0" err="1" smtClean="0">
                <a:latin typeface="Consolas" pitchFamily="49" charset="0"/>
              </a:rPr>
              <a:t>Geocoder</a:t>
            </a:r>
            <a:r>
              <a:rPr lang="en-US" sz="1600" dirty="0" smtClean="0">
                <a:latin typeface="Consolas" pitchFamily="49" charset="0"/>
              </a:rPr>
              <a:t> </a:t>
            </a:r>
            <a:r>
              <a:rPr lang="en-US" sz="1600" dirty="0" err="1" smtClean="0">
                <a:latin typeface="Consolas" pitchFamily="49" charset="0"/>
              </a:rPr>
              <a:t>gc</a:t>
            </a:r>
            <a:r>
              <a:rPr lang="en-US" sz="1600" dirty="0" smtClean="0">
                <a:latin typeface="Consolas" pitchFamily="49" charset="0"/>
              </a:rPr>
              <a:t> = </a:t>
            </a:r>
            <a:r>
              <a:rPr lang="en-US" sz="1600" b="1" dirty="0" smtClean="0">
                <a:latin typeface="Consolas" pitchFamily="49" charset="0"/>
              </a:rPr>
              <a:t>new </a:t>
            </a:r>
            <a:r>
              <a:rPr lang="en-US" sz="1600" dirty="0" err="1" smtClean="0">
                <a:latin typeface="Consolas" pitchFamily="49" charset="0"/>
              </a:rPr>
              <a:t>Geocoder</a:t>
            </a:r>
            <a:r>
              <a:rPr lang="en-US" sz="1600" dirty="0" smtClean="0">
                <a:latin typeface="Consolas" pitchFamily="49" charset="0"/>
              </a:rPr>
              <a:t>(context, Locale.US</a:t>
            </a:r>
            <a:r>
              <a:rPr lang="en-US" sz="1600" i="1" dirty="0" smtClean="0">
                <a:latin typeface="Consolas" pitchFamily="49" charset="0"/>
              </a:rPr>
              <a:t>);</a:t>
            </a:r>
          </a:p>
          <a:p>
            <a:endParaRPr lang="en-US" sz="1600" i="1" dirty="0" smtClean="0">
              <a:latin typeface="Consolas" pitchFamily="49" charset="0"/>
            </a:endParaRPr>
          </a:p>
          <a:p>
            <a:r>
              <a:rPr lang="en-US" sz="1600" dirty="0" smtClean="0">
                <a:latin typeface="Consolas" pitchFamily="49" charset="0"/>
              </a:rPr>
              <a:t>List&lt;Address&gt; streets = </a:t>
            </a:r>
            <a:r>
              <a:rPr lang="en-US" sz="1600" dirty="0" err="1" smtClean="0">
                <a:latin typeface="Consolas" pitchFamily="49" charset="0"/>
              </a:rPr>
              <a:t>gc.</a:t>
            </a:r>
            <a:r>
              <a:rPr lang="en-US" sz="1600" b="1" dirty="0" err="1" smtClean="0">
                <a:latin typeface="Consolas" pitchFamily="49" charset="0"/>
              </a:rPr>
              <a:t>getFromLocation</a:t>
            </a:r>
            <a:r>
              <a:rPr lang="en-US" sz="1600" b="1" dirty="0" smtClean="0">
                <a:latin typeface="Consolas" pitchFamily="49" charset="0"/>
              </a:rPr>
              <a:t> </a:t>
            </a:r>
            <a:r>
              <a:rPr lang="en-US" sz="1600" dirty="0" smtClean="0">
                <a:latin typeface="Consolas" pitchFamily="49" charset="0"/>
              </a:rPr>
              <a:t>(latitude, longitude, 1);</a:t>
            </a:r>
          </a:p>
          <a:p>
            <a:endParaRPr lang="en-US" sz="2800" dirty="0" smtClean="0">
              <a:solidFill>
                <a:srgbClr val="000000"/>
              </a:solidFill>
              <a:latin typeface="Consolas" pitchFamily="49" charset="0"/>
            </a:endParaRPr>
          </a:p>
        </p:txBody>
      </p:sp>
      <p:sp>
        <p:nvSpPr>
          <p:cNvPr id="13" name="TextBox 12"/>
          <p:cNvSpPr txBox="1"/>
          <p:nvPr/>
        </p:nvSpPr>
        <p:spPr>
          <a:xfrm>
            <a:off x="380999" y="1617784"/>
            <a:ext cx="8446477" cy="646331"/>
          </a:xfrm>
          <a:prstGeom prst="rect">
            <a:avLst/>
          </a:prstGeom>
          <a:noFill/>
        </p:spPr>
        <p:txBody>
          <a:bodyPr wrap="square" rtlCol="0">
            <a:spAutoFit/>
          </a:bodyPr>
          <a:lstStyle/>
          <a:p>
            <a:r>
              <a:rPr lang="en-US" b="1" dirty="0" smtClean="0"/>
              <a:t>TODO</a:t>
            </a:r>
          </a:p>
          <a:p>
            <a:r>
              <a:rPr lang="en-US" dirty="0" smtClean="0"/>
              <a:t>Explain example </a:t>
            </a:r>
            <a:r>
              <a:rPr lang="en-US" b="1" dirty="0" smtClean="0"/>
              <a:t>25-GeoCoordinates</a:t>
            </a:r>
          </a:p>
        </p:txBody>
      </p:sp>
      <p:pic>
        <p:nvPicPr>
          <p:cNvPr id="11" name="Picture 10" descr="device.png"/>
          <p:cNvPicPr>
            <a:picLocks noChangeAspect="1"/>
          </p:cNvPicPr>
          <p:nvPr/>
        </p:nvPicPr>
        <p:blipFill>
          <a:blip r:embed="rId3" cstate="print"/>
          <a:stretch>
            <a:fillRect/>
          </a:stretch>
        </p:blipFill>
        <p:spPr>
          <a:xfrm>
            <a:off x="6541477" y="1529862"/>
            <a:ext cx="2438400" cy="3657600"/>
          </a:xfrm>
          <a:prstGeom prst="rect">
            <a:avLst/>
          </a:prstGeom>
          <a:ln>
            <a:solidFill>
              <a:schemeClr val="accent1"/>
            </a:solidFill>
          </a:ln>
        </p:spPr>
      </p:pic>
    </p:spTree>
    <p:extLst>
      <p:ext uri="{BB962C8B-B14F-4D97-AF65-F5344CB8AC3E}">
        <p14:creationId xmlns:p14="http://schemas.microsoft.com/office/powerpoint/2010/main" val="27868625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Multiple Overlays – Normal &amp; Long Tap</a:t>
            </a:r>
            <a:endParaRPr lang="en-US" sz="2000" dirty="0" smtClean="0"/>
          </a:p>
          <a:p>
            <a:endParaRPr lang="en-US" sz="2000" dirty="0" smtClean="0"/>
          </a:p>
          <a:p>
            <a:r>
              <a:rPr lang="en-US" sz="2000" dirty="0" smtClean="0"/>
              <a:t> </a:t>
            </a:r>
          </a:p>
        </p:txBody>
      </p:sp>
      <p:sp>
        <p:nvSpPr>
          <p:cNvPr id="13" name="TextBox 12"/>
          <p:cNvSpPr txBox="1"/>
          <p:nvPr/>
        </p:nvSpPr>
        <p:spPr>
          <a:xfrm>
            <a:off x="380999" y="1617784"/>
            <a:ext cx="8446477" cy="646331"/>
          </a:xfrm>
          <a:prstGeom prst="rect">
            <a:avLst/>
          </a:prstGeom>
          <a:noFill/>
        </p:spPr>
        <p:txBody>
          <a:bodyPr wrap="square" rtlCol="0">
            <a:spAutoFit/>
          </a:bodyPr>
          <a:lstStyle/>
          <a:p>
            <a:r>
              <a:rPr lang="en-US" b="1" dirty="0" smtClean="0"/>
              <a:t>TODO</a:t>
            </a:r>
          </a:p>
          <a:p>
            <a:r>
              <a:rPr lang="en-US" dirty="0" smtClean="0"/>
              <a:t>Explain example </a:t>
            </a:r>
            <a:r>
              <a:rPr lang="en-US" b="1" dirty="0" smtClean="0"/>
              <a:t>25-MapCleveland</a:t>
            </a:r>
          </a:p>
        </p:txBody>
      </p:sp>
      <p:pic>
        <p:nvPicPr>
          <p:cNvPr id="14" name="Picture 13" descr="device1.png"/>
          <p:cNvPicPr>
            <a:picLocks noChangeAspect="1"/>
          </p:cNvPicPr>
          <p:nvPr/>
        </p:nvPicPr>
        <p:blipFill>
          <a:blip r:embed="rId3" cstate="print"/>
          <a:stretch>
            <a:fillRect/>
          </a:stretch>
        </p:blipFill>
        <p:spPr>
          <a:xfrm>
            <a:off x="5884985" y="1295400"/>
            <a:ext cx="2438400" cy="3657600"/>
          </a:xfrm>
          <a:prstGeom prst="rect">
            <a:avLst/>
          </a:prstGeom>
          <a:ln>
            <a:solidFill>
              <a:schemeClr val="accent1"/>
            </a:solidFill>
          </a:ln>
        </p:spPr>
      </p:pic>
    </p:spTree>
    <p:extLst>
      <p:ext uri="{BB962C8B-B14F-4D97-AF65-F5344CB8AC3E}">
        <p14:creationId xmlns:p14="http://schemas.microsoft.com/office/powerpoint/2010/main" val="14884815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534400" cy="5693866"/>
          </a:xfrm>
          <a:prstGeom prst="rect">
            <a:avLst/>
          </a:prstGeom>
          <a:noFill/>
        </p:spPr>
        <p:txBody>
          <a:bodyPr wrap="square" rtlCol="0">
            <a:spAutoFit/>
          </a:bodyPr>
          <a:lstStyle/>
          <a:p>
            <a:pPr marL="457200" indent="-457200"/>
            <a:r>
              <a:rPr lang="en-US" sz="2000" b="1" dirty="0" smtClean="0"/>
              <a:t>JARGON:</a:t>
            </a:r>
          </a:p>
          <a:p>
            <a:pPr marL="457200" indent="-457200"/>
            <a:endParaRPr lang="en-US" sz="2000" b="1" dirty="0" smtClean="0"/>
          </a:p>
          <a:p>
            <a:pPr marL="457200" indent="-457200"/>
            <a:r>
              <a:rPr lang="en-US" sz="2000" b="1" dirty="0" smtClean="0"/>
              <a:t>Bearing</a:t>
            </a:r>
          </a:p>
          <a:p>
            <a:pPr marL="457200" indent="-457200"/>
            <a:r>
              <a:rPr lang="en-US" sz="2000" dirty="0" smtClean="0"/>
              <a:t>	</a:t>
            </a:r>
            <a:r>
              <a:rPr lang="en-US" sz="1600" dirty="0" smtClean="0"/>
              <a:t>is the angle (East-ward) between a line connecting two points (source, destination) and a north-south line, or </a:t>
            </a:r>
            <a:r>
              <a:rPr lang="en-US" sz="1600" i="1" dirty="0" smtClean="0"/>
              <a:t>meridian.</a:t>
            </a:r>
            <a:endParaRPr lang="en-US" sz="2000" i="1" dirty="0" smtClean="0"/>
          </a:p>
          <a:p>
            <a:pPr marL="457200" indent="-457200"/>
            <a:endParaRPr lang="en-US" sz="2000" b="1" dirty="0" smtClean="0"/>
          </a:p>
          <a:p>
            <a:pPr marL="457200" indent="-457200"/>
            <a:r>
              <a:rPr lang="en-US" sz="2000" b="1" dirty="0" smtClean="0"/>
              <a:t>NMEA (National Marine Electronics Association)</a:t>
            </a:r>
          </a:p>
          <a:p>
            <a:pPr marL="457200" indent="-457200"/>
            <a:r>
              <a:rPr lang="en-US" sz="2000" dirty="0" smtClean="0"/>
              <a:t>	</a:t>
            </a:r>
            <a:r>
              <a:rPr lang="en-US" sz="1600" dirty="0" smtClean="0"/>
              <a:t>The NMEA 2000 standard contains the requirements for the minimum implementation of a serial-data communications network to interconnect marine electronic equipment onboard vessels. Equipment designed to this standard will have the ability to share data, including commands and status, with other compatible equipment over a single signaling channel. </a:t>
            </a:r>
            <a:br>
              <a:rPr lang="en-US" sz="1600" dirty="0" smtClean="0"/>
            </a:br>
            <a:r>
              <a:rPr lang="en-US" sz="1600" dirty="0" smtClean="0"/>
              <a:t>Reference:  </a:t>
            </a:r>
            <a:r>
              <a:rPr lang="en-US" sz="1600" dirty="0" smtClean="0">
                <a:hlinkClick r:id="rId4"/>
              </a:rPr>
              <a:t>http://www.nmea.org/content/nmea_standards/white_papers.asp</a:t>
            </a:r>
            <a:endParaRPr lang="en-US" sz="1600" dirty="0" smtClean="0"/>
          </a:p>
          <a:p>
            <a:pPr marL="457200" indent="-457200"/>
            <a:endParaRPr lang="en-US" sz="2000" b="1" dirty="0" smtClean="0"/>
          </a:p>
          <a:p>
            <a:pPr marL="457200" indent="-457200"/>
            <a:r>
              <a:rPr lang="en-US" sz="2000" b="1" dirty="0" smtClean="0"/>
              <a:t>UTC - Coordinated Universal Time</a:t>
            </a:r>
            <a:r>
              <a:rPr lang="en-US" sz="2000" dirty="0" smtClean="0"/>
              <a:t> </a:t>
            </a:r>
          </a:p>
          <a:p>
            <a:pPr marL="457200" indent="-457200"/>
            <a:r>
              <a:rPr lang="en-US" sz="2000" dirty="0" smtClean="0"/>
              <a:t>	</a:t>
            </a:r>
            <a:r>
              <a:rPr lang="en-US" sz="1600" dirty="0" smtClean="0"/>
              <a:t>Is a time standard based on </a:t>
            </a:r>
            <a:r>
              <a:rPr lang="en-US" sz="1600" i="1" dirty="0" smtClean="0"/>
              <a:t>International Atomic Time </a:t>
            </a:r>
            <a:r>
              <a:rPr lang="en-US" sz="1600" dirty="0" smtClean="0"/>
              <a:t>(TAI) with leap seconds added at irregular intervals to compensate for the Earth's slowing rotation.</a:t>
            </a:r>
            <a:br>
              <a:rPr lang="en-US" sz="1600" dirty="0" smtClean="0"/>
            </a:br>
            <a:r>
              <a:rPr lang="en-US" sz="1600" dirty="0" smtClean="0"/>
              <a:t>Visit: </a:t>
            </a:r>
            <a:r>
              <a:rPr lang="en-US" sz="1600" dirty="0" smtClean="0">
                <a:hlinkClick r:id="rId5"/>
              </a:rPr>
              <a:t>http://www.time.gov/timezone.cgi?Eastern/d/-5/java</a:t>
            </a:r>
            <a:endParaRPr lang="en-US" sz="1600" dirty="0" smtClean="0"/>
          </a:p>
          <a:p>
            <a:pPr marL="457200" indent="-457200"/>
            <a:endParaRPr lang="en-US" sz="2000" b="1" dirty="0" smtClean="0"/>
          </a:p>
          <a:p>
            <a:pPr marL="457200" indent="-457200"/>
            <a:endParaRPr lang="en-US" sz="2000" b="1" dirty="0" smtClean="0"/>
          </a:p>
          <a:p>
            <a:pPr marL="457200" indent="-457200"/>
            <a:endParaRPr lang="en-US" sz="1200" b="1" dirty="0" smtClean="0"/>
          </a:p>
        </p:txBody>
      </p:sp>
      <p:pic>
        <p:nvPicPr>
          <p:cNvPr id="1026" name="Picture 2" descr="C:\Documents and Settings\Administrator\Local Settings\Temporary Internet Files\Content.IE5\4BKIHIQ4\MCj04421080000[1].wmf"/>
          <p:cNvPicPr>
            <a:picLocks noChangeAspect="1" noChangeArrowheads="1"/>
          </p:cNvPicPr>
          <p:nvPr/>
        </p:nvPicPr>
        <p:blipFill>
          <a:blip r:embed="rId6" cstate="print"/>
          <a:srcRect/>
          <a:stretch>
            <a:fillRect/>
          </a:stretch>
        </p:blipFill>
        <p:spPr bwMode="auto">
          <a:xfrm>
            <a:off x="1447800" y="838200"/>
            <a:ext cx="1371600" cy="1047489"/>
          </a:xfrm>
          <a:prstGeom prst="rect">
            <a:avLst/>
          </a:prstGeom>
          <a:noFill/>
        </p:spPr>
      </p:pic>
    </p:spTree>
    <p:extLst>
      <p:ext uri="{BB962C8B-B14F-4D97-AF65-F5344CB8AC3E}">
        <p14:creationId xmlns:p14="http://schemas.microsoft.com/office/powerpoint/2010/main" val="12817461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1"/>
            <a:ext cx="8534400" cy="1261884"/>
          </a:xfrm>
          <a:prstGeom prst="rect">
            <a:avLst/>
          </a:prstGeom>
          <a:noFill/>
        </p:spPr>
        <p:txBody>
          <a:bodyPr wrap="square" rtlCol="0">
            <a:spAutoFit/>
          </a:bodyPr>
          <a:lstStyle/>
          <a:p>
            <a:pPr marL="457200" indent="-457200"/>
            <a:r>
              <a:rPr lang="en-US" sz="2000" b="1" dirty="0" smtClean="0"/>
              <a:t>Keyhole Markup Language</a:t>
            </a:r>
          </a:p>
          <a:p>
            <a:pPr marL="457200" indent="-457200"/>
            <a:r>
              <a:rPr lang="en-US" dirty="0" smtClean="0"/>
              <a:t>	Use Eclipse’s </a:t>
            </a:r>
            <a:r>
              <a:rPr lang="en-US" b="1" dirty="0" smtClean="0"/>
              <a:t>DDMS</a:t>
            </a:r>
            <a:r>
              <a:rPr lang="en-US" dirty="0" smtClean="0"/>
              <a:t> &gt; </a:t>
            </a:r>
            <a:r>
              <a:rPr lang="en-US" b="1" dirty="0" smtClean="0"/>
              <a:t>Emulator Control </a:t>
            </a:r>
            <a:r>
              <a:rPr lang="en-US" dirty="0" smtClean="0"/>
              <a:t>&gt; </a:t>
            </a:r>
            <a:r>
              <a:rPr lang="en-US" b="1" dirty="0" smtClean="0"/>
              <a:t>KML</a:t>
            </a:r>
            <a:r>
              <a:rPr lang="en-US" dirty="0" smtClean="0"/>
              <a:t> tab to provide location data to your emulator using a KML file.</a:t>
            </a:r>
          </a:p>
          <a:p>
            <a:pPr marL="457200" indent="-457200"/>
            <a:r>
              <a:rPr lang="en-US" sz="2000" b="1" dirty="0" smtClean="0"/>
              <a:t>Example: </a:t>
            </a:r>
            <a:r>
              <a:rPr lang="en-US" dirty="0" smtClean="0"/>
              <a:t>File  </a:t>
            </a:r>
            <a:r>
              <a:rPr lang="en-US" i="1" dirty="0" smtClean="0"/>
              <a:t>my_location_data.kml</a:t>
            </a:r>
            <a:r>
              <a:rPr lang="en-US" dirty="0" smtClean="0"/>
              <a:t> contains the following set of </a:t>
            </a:r>
            <a:r>
              <a:rPr lang="en-US" dirty="0" err="1" smtClean="0"/>
              <a:t>placemarks</a:t>
            </a:r>
            <a:endParaRPr lang="en-US" dirty="0" smtClean="0"/>
          </a:p>
        </p:txBody>
      </p:sp>
      <p:pic>
        <p:nvPicPr>
          <p:cNvPr id="1026" name="Picture 2" descr="C:\Documents and Settings\Administrator\Local Settings\Temporary Internet Files\Content.IE5\4BKIHIQ4\MCj04421080000[1].wmf"/>
          <p:cNvPicPr>
            <a:picLocks noChangeAspect="1" noChangeArrowheads="1"/>
          </p:cNvPicPr>
          <p:nvPr/>
        </p:nvPicPr>
        <p:blipFill>
          <a:blip r:embed="rId4" cstate="print"/>
          <a:srcRect/>
          <a:stretch>
            <a:fillRect/>
          </a:stretch>
        </p:blipFill>
        <p:spPr bwMode="auto">
          <a:xfrm>
            <a:off x="7391400" y="381000"/>
            <a:ext cx="1371600" cy="1047489"/>
          </a:xfrm>
          <a:prstGeom prst="rect">
            <a:avLst/>
          </a:prstGeom>
          <a:noFill/>
        </p:spPr>
      </p:pic>
      <p:sp>
        <p:nvSpPr>
          <p:cNvPr id="9" name="TextBox 8"/>
          <p:cNvSpPr txBox="1"/>
          <p:nvPr/>
        </p:nvSpPr>
        <p:spPr>
          <a:xfrm>
            <a:off x="609600" y="2590800"/>
            <a:ext cx="5029200" cy="4154984"/>
          </a:xfrm>
          <a:prstGeom prst="rect">
            <a:avLst/>
          </a:prstGeom>
          <a:solidFill>
            <a:schemeClr val="bg1">
              <a:lumMod val="95000"/>
            </a:schemeClr>
          </a:solidFill>
          <a:ln>
            <a:solidFill>
              <a:schemeClr val="bg1">
                <a:lumMod val="65000"/>
              </a:schemeClr>
            </a:solidFill>
          </a:ln>
        </p:spPr>
        <p:txBody>
          <a:bodyPr wrap="square" rtlCol="0">
            <a:spAutoFit/>
          </a:bodyPr>
          <a:lstStyle/>
          <a:p>
            <a:r>
              <a:rPr lang="en-US" sz="1100" dirty="0" smtClean="0"/>
              <a:t>&lt;?xml version="1.0" encoding="UTF-8"?&gt;</a:t>
            </a:r>
          </a:p>
          <a:p>
            <a:r>
              <a:rPr lang="en-US" sz="1100" dirty="0" smtClean="0"/>
              <a:t>&lt;</a:t>
            </a:r>
            <a:r>
              <a:rPr lang="en-US" sz="1100" dirty="0" err="1" smtClean="0"/>
              <a:t>kml</a:t>
            </a:r>
            <a:r>
              <a:rPr lang="en-US" sz="1100" dirty="0" smtClean="0"/>
              <a:t> </a:t>
            </a:r>
            <a:r>
              <a:rPr lang="en-US" sz="1100" dirty="0" err="1" smtClean="0"/>
              <a:t>xmlns</a:t>
            </a:r>
            <a:r>
              <a:rPr lang="en-US" sz="1100" dirty="0" smtClean="0"/>
              <a:t>="http://earth.google.com/kml/2.2"&gt;</a:t>
            </a:r>
          </a:p>
          <a:p>
            <a:r>
              <a:rPr lang="en-US" sz="1100" dirty="0" smtClean="0"/>
              <a:t>&lt;</a:t>
            </a:r>
            <a:r>
              <a:rPr lang="en-US" sz="1100" dirty="0" err="1" smtClean="0"/>
              <a:t>Placemark</a:t>
            </a:r>
            <a:r>
              <a:rPr lang="en-US" sz="1100" dirty="0" smtClean="0"/>
              <a:t>&gt;</a:t>
            </a:r>
          </a:p>
          <a:p>
            <a:pPr lvl="1"/>
            <a:r>
              <a:rPr lang="en-US" sz="1100" dirty="0" smtClean="0"/>
              <a:t>&lt;name&gt;Station 46027&lt;/name&gt;</a:t>
            </a:r>
          </a:p>
          <a:p>
            <a:pPr lvl="1"/>
            <a:r>
              <a:rPr lang="en-US" sz="1100" dirty="0" smtClean="0"/>
              <a:t>&lt;description&gt;Off the coast of Lake Earl&lt;/description&gt;</a:t>
            </a:r>
          </a:p>
          <a:p>
            <a:pPr lvl="1"/>
            <a:r>
              <a:rPr lang="en-US" sz="1100" dirty="0" smtClean="0"/>
              <a:t>&lt;Point&gt;</a:t>
            </a:r>
          </a:p>
          <a:p>
            <a:pPr lvl="1"/>
            <a:r>
              <a:rPr lang="en-US" sz="1100" dirty="0" smtClean="0"/>
              <a:t>&lt;coordinates&gt;-124.38,41.85,0&lt;/coordinates&gt;</a:t>
            </a:r>
          </a:p>
          <a:p>
            <a:pPr lvl="1"/>
            <a:r>
              <a:rPr lang="en-US" sz="1100" dirty="0" smtClean="0"/>
              <a:t>&lt;/Point&gt;</a:t>
            </a:r>
          </a:p>
          <a:p>
            <a:r>
              <a:rPr lang="en-US" sz="1100" dirty="0" smtClean="0"/>
              <a:t>&lt;/</a:t>
            </a:r>
            <a:r>
              <a:rPr lang="en-US" sz="1100" dirty="0" err="1" smtClean="0"/>
              <a:t>Placemark</a:t>
            </a:r>
            <a:r>
              <a:rPr lang="en-US" sz="1100" dirty="0" smtClean="0"/>
              <a:t>&gt;</a:t>
            </a:r>
          </a:p>
          <a:p>
            <a:r>
              <a:rPr lang="en-US" sz="1100" dirty="0" smtClean="0"/>
              <a:t>&lt;</a:t>
            </a:r>
            <a:r>
              <a:rPr lang="en-US" sz="1100" dirty="0" err="1" smtClean="0"/>
              <a:t>Placemark</a:t>
            </a:r>
            <a:r>
              <a:rPr lang="en-US" sz="1100" dirty="0" smtClean="0"/>
              <a:t>&gt;</a:t>
            </a:r>
          </a:p>
          <a:p>
            <a:pPr lvl="1"/>
            <a:r>
              <a:rPr lang="en-US" sz="1100" dirty="0" smtClean="0"/>
              <a:t>&lt;name&gt;Station 46020&lt;/name&gt;</a:t>
            </a:r>
          </a:p>
          <a:p>
            <a:pPr lvl="1"/>
            <a:r>
              <a:rPr lang="en-US" sz="1100" dirty="0" smtClean="0"/>
              <a:t>&lt;description&gt;Outside the Golden Gate&lt;/description&gt;</a:t>
            </a:r>
          </a:p>
          <a:p>
            <a:pPr lvl="1"/>
            <a:r>
              <a:rPr lang="en-US" sz="1100" dirty="0" smtClean="0"/>
              <a:t>&lt;Point&gt;</a:t>
            </a:r>
          </a:p>
          <a:p>
            <a:pPr lvl="1"/>
            <a:r>
              <a:rPr lang="en-US" sz="1100" dirty="0" smtClean="0"/>
              <a:t>&lt;coordinates&gt;-122.83,37.75,0&lt;/coordinates&gt;</a:t>
            </a:r>
          </a:p>
          <a:p>
            <a:pPr lvl="1"/>
            <a:r>
              <a:rPr lang="en-US" sz="1100" dirty="0" smtClean="0"/>
              <a:t>&lt;/Point&gt;</a:t>
            </a:r>
          </a:p>
          <a:p>
            <a:r>
              <a:rPr lang="en-US" sz="1100" dirty="0" smtClean="0"/>
              <a:t>&lt;/</a:t>
            </a:r>
            <a:r>
              <a:rPr lang="en-US" sz="1100" dirty="0" err="1" smtClean="0"/>
              <a:t>Placemark</a:t>
            </a:r>
            <a:r>
              <a:rPr lang="en-US" sz="1100" dirty="0" smtClean="0"/>
              <a:t>&gt;</a:t>
            </a:r>
          </a:p>
          <a:p>
            <a:r>
              <a:rPr lang="en-US" sz="1100" dirty="0" smtClean="0"/>
              <a:t>&lt;</a:t>
            </a:r>
            <a:r>
              <a:rPr lang="en-US" sz="1100" dirty="0" err="1" smtClean="0"/>
              <a:t>Placemark</a:t>
            </a:r>
            <a:r>
              <a:rPr lang="en-US" sz="1100" dirty="0" smtClean="0"/>
              <a:t>&gt;</a:t>
            </a:r>
          </a:p>
          <a:p>
            <a:pPr lvl="1"/>
            <a:r>
              <a:rPr lang="en-US" sz="1100" dirty="0" smtClean="0"/>
              <a:t>&lt;name&gt;Station 46222&lt;/name&gt;</a:t>
            </a:r>
          </a:p>
          <a:p>
            <a:pPr lvl="1"/>
            <a:r>
              <a:rPr lang="en-US" sz="1100" dirty="0" smtClean="0"/>
              <a:t>&lt;description&gt;San Pedro Channel&lt;/description&gt;</a:t>
            </a:r>
          </a:p>
          <a:p>
            <a:pPr lvl="1"/>
            <a:r>
              <a:rPr lang="en-US" sz="1100" dirty="0" smtClean="0"/>
              <a:t>&lt;Point&gt;</a:t>
            </a:r>
          </a:p>
          <a:p>
            <a:pPr lvl="1"/>
            <a:r>
              <a:rPr lang="en-US" sz="1100" dirty="0" smtClean="0"/>
              <a:t>&lt;coordinates&gt;-118.31,33.61,0&lt;/coordinates&gt;</a:t>
            </a:r>
          </a:p>
          <a:p>
            <a:pPr lvl="1"/>
            <a:r>
              <a:rPr lang="en-US" sz="1100" dirty="0" smtClean="0"/>
              <a:t>&lt;/Point&gt;</a:t>
            </a:r>
          </a:p>
          <a:p>
            <a:r>
              <a:rPr lang="en-US" sz="1100" dirty="0" smtClean="0"/>
              <a:t>&lt;/</a:t>
            </a:r>
            <a:r>
              <a:rPr lang="en-US" sz="1100" dirty="0" err="1" smtClean="0"/>
              <a:t>Placemark</a:t>
            </a:r>
            <a:r>
              <a:rPr lang="en-US" sz="1100" dirty="0" smtClean="0"/>
              <a:t>&gt;</a:t>
            </a:r>
          </a:p>
          <a:p>
            <a:r>
              <a:rPr lang="en-US" sz="1100" dirty="0" smtClean="0"/>
              <a:t>&lt;/</a:t>
            </a:r>
            <a:r>
              <a:rPr lang="en-US" sz="1100" dirty="0" err="1" smtClean="0"/>
              <a:t>kml</a:t>
            </a:r>
            <a:r>
              <a:rPr lang="en-US" sz="1100" dirty="0" smtClean="0"/>
              <a:t>&gt;</a:t>
            </a:r>
            <a:endParaRPr lang="en-US" sz="1100" dirty="0"/>
          </a:p>
        </p:txBody>
      </p:sp>
      <p:sp>
        <p:nvSpPr>
          <p:cNvPr id="10" name="TextBox 9"/>
          <p:cNvSpPr txBox="1"/>
          <p:nvPr/>
        </p:nvSpPr>
        <p:spPr>
          <a:xfrm>
            <a:off x="5791200" y="5265003"/>
            <a:ext cx="2819400" cy="830997"/>
          </a:xfrm>
          <a:prstGeom prst="rect">
            <a:avLst/>
          </a:prstGeom>
          <a:noFill/>
        </p:spPr>
        <p:txBody>
          <a:bodyPr wrap="square" rtlCol="0">
            <a:spAutoFit/>
          </a:bodyPr>
          <a:lstStyle/>
          <a:p>
            <a:r>
              <a:rPr lang="en-US" sz="1200" dirty="0" smtClean="0"/>
              <a:t>Example taken from:</a:t>
            </a:r>
          </a:p>
          <a:p>
            <a:r>
              <a:rPr lang="en-US" sz="1200" dirty="0" smtClean="0"/>
              <a:t>Unlocking Android by F. </a:t>
            </a:r>
            <a:r>
              <a:rPr lang="en-US" sz="1200" dirty="0" err="1" smtClean="0"/>
              <a:t>Ableson</a:t>
            </a:r>
            <a:r>
              <a:rPr lang="en-US" sz="1200" dirty="0" smtClean="0"/>
              <a:t> et al. Manning Publications 2009, </a:t>
            </a:r>
          </a:p>
          <a:p>
            <a:r>
              <a:rPr lang="en-US" sz="1200" dirty="0" smtClean="0"/>
              <a:t>ISBN 978-1-933988-67-</a:t>
            </a:r>
          </a:p>
        </p:txBody>
      </p:sp>
      <p:pic>
        <p:nvPicPr>
          <p:cNvPr id="1027" name="Picture 3"/>
          <p:cNvPicPr>
            <a:picLocks noChangeAspect="1" noChangeArrowheads="1"/>
          </p:cNvPicPr>
          <p:nvPr/>
        </p:nvPicPr>
        <p:blipFill>
          <a:blip r:embed="rId5" cstate="print"/>
          <a:srcRect/>
          <a:stretch>
            <a:fillRect/>
          </a:stretch>
        </p:blipFill>
        <p:spPr bwMode="auto">
          <a:xfrm>
            <a:off x="4724400" y="2438400"/>
            <a:ext cx="3880196" cy="28067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401664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1"/>
            <a:ext cx="8534400" cy="4616648"/>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dirty="0" smtClean="0"/>
              <a:t>	(Excerpts taken from </a:t>
            </a:r>
            <a:r>
              <a:rPr lang="en-US" dirty="0" smtClean="0">
                <a:hlinkClick r:id="rId4"/>
              </a:rPr>
              <a:t>www.skyhookwireless.com</a:t>
            </a:r>
            <a:r>
              <a:rPr lang="en-US" dirty="0" smtClean="0"/>
              <a:t>)</a:t>
            </a:r>
          </a:p>
          <a:p>
            <a:pPr marL="457200" indent="-457200"/>
            <a:r>
              <a:rPr lang="en-US" dirty="0" smtClean="0"/>
              <a:t>	</a:t>
            </a:r>
          </a:p>
          <a:p>
            <a:pPr marL="457200" indent="-457200"/>
            <a:r>
              <a:rPr lang="en-US" dirty="0" smtClean="0"/>
              <a:t>	Skyhook's Core Engine is a software-only location system that quickly determines device location with 10 to 20 meter accuracy. </a:t>
            </a:r>
          </a:p>
          <a:p>
            <a:pPr marL="457200" indent="-457200"/>
            <a:endParaRPr lang="en-US" dirty="0" smtClean="0"/>
          </a:p>
          <a:p>
            <a:pPr marL="457200" indent="-457200"/>
            <a:r>
              <a:rPr lang="en-US" dirty="0" smtClean="0"/>
              <a:t>	A mobile device with Skyhook's Core Engine collects raw data from each of the location sources (GPS, towers, </a:t>
            </a:r>
            <a:r>
              <a:rPr lang="en-US" dirty="0" err="1" smtClean="0"/>
              <a:t>wi-fi</a:t>
            </a:r>
            <a:r>
              <a:rPr lang="en-US" dirty="0" smtClean="0"/>
              <a:t>). </a:t>
            </a:r>
          </a:p>
          <a:p>
            <a:pPr marL="457200" indent="-457200"/>
            <a:r>
              <a:rPr lang="en-US" dirty="0" smtClean="0"/>
              <a:t>	</a:t>
            </a:r>
          </a:p>
          <a:p>
            <a:pPr marL="457200" indent="-457200"/>
            <a:r>
              <a:rPr lang="en-US" dirty="0" smtClean="0"/>
              <a:t>	The Skyhook client then sends this data to the Location Server and a single location estimate is returned. </a:t>
            </a:r>
          </a:p>
          <a:p>
            <a:pPr marL="457200" indent="-457200"/>
            <a:endParaRPr lang="en-US" dirty="0" smtClean="0"/>
          </a:p>
          <a:p>
            <a:pPr marL="457200" indent="-457200"/>
            <a:r>
              <a:rPr lang="en-US" dirty="0" smtClean="0"/>
              <a:t>	The client is optimized so that it communicates with the Location Server only when the location cannot be determined locally. </a:t>
            </a:r>
          </a:p>
          <a:p>
            <a:pPr marL="457200" indent="-457200"/>
            <a:endParaRPr lang="en-US" dirty="0" smtClean="0"/>
          </a:p>
          <a:p>
            <a:pPr marL="457200" indent="-457200"/>
            <a:r>
              <a:rPr lang="en-US" dirty="0" smtClean="0"/>
              <a:t>	This behavior minimizes the user's data cost while maximizing battery life</a:t>
            </a:r>
          </a:p>
        </p:txBody>
      </p:sp>
    </p:spTree>
    <p:extLst>
      <p:ext uri="{BB962C8B-B14F-4D97-AF65-F5344CB8AC3E}">
        <p14:creationId xmlns:p14="http://schemas.microsoft.com/office/powerpoint/2010/main" val="9807939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1"/>
            <a:ext cx="8534400" cy="1292662"/>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dirty="0" smtClean="0"/>
              <a:t>	(Excerpts taken from </a:t>
            </a:r>
            <a:r>
              <a:rPr lang="en-US" dirty="0" smtClean="0">
                <a:hlinkClick r:id="rId4"/>
              </a:rPr>
              <a:t>www.skyhookwireless.com</a:t>
            </a:r>
            <a:r>
              <a:rPr lang="en-US" dirty="0" smtClean="0"/>
              <a:t>)</a:t>
            </a:r>
          </a:p>
          <a:p>
            <a:pPr marL="457200" indent="-457200"/>
            <a:r>
              <a:rPr lang="en-US" dirty="0" smtClean="0"/>
              <a:t>	</a:t>
            </a:r>
          </a:p>
          <a:p>
            <a:pPr marL="457200" indent="-457200"/>
            <a:r>
              <a:rPr lang="en-US" dirty="0" smtClean="0"/>
              <a:t>	</a:t>
            </a:r>
          </a:p>
        </p:txBody>
      </p:sp>
      <p:pic>
        <p:nvPicPr>
          <p:cNvPr id="8" name="Picture 2"/>
          <p:cNvPicPr>
            <a:picLocks noChangeAspect="1" noChangeArrowheads="1"/>
          </p:cNvPicPr>
          <p:nvPr/>
        </p:nvPicPr>
        <p:blipFill>
          <a:blip r:embed="rId5" cstate="print"/>
          <a:srcRect/>
          <a:stretch>
            <a:fillRect/>
          </a:stretch>
        </p:blipFill>
        <p:spPr bwMode="auto">
          <a:xfrm>
            <a:off x="1647826" y="2008188"/>
            <a:ext cx="5695950" cy="4497622"/>
          </a:xfrm>
          <a:prstGeom prst="rect">
            <a:avLst/>
          </a:prstGeom>
          <a:noFill/>
          <a:ln w="9525">
            <a:noFill/>
            <a:miter lim="800000"/>
            <a:headEnd/>
            <a:tailEnd/>
          </a:ln>
        </p:spPr>
      </p:pic>
    </p:spTree>
    <p:extLst>
      <p:ext uri="{BB962C8B-B14F-4D97-AF65-F5344CB8AC3E}">
        <p14:creationId xmlns:p14="http://schemas.microsoft.com/office/powerpoint/2010/main" val="32407296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1"/>
            <a:ext cx="8534400" cy="5170646"/>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dirty="0" smtClean="0"/>
              <a:t>	(Excerpts taken from </a:t>
            </a:r>
            <a:r>
              <a:rPr lang="en-US" dirty="0" smtClean="0">
                <a:hlinkClick r:id="rId4"/>
              </a:rPr>
              <a:t>www.skyhookwireless.com</a:t>
            </a:r>
            <a:r>
              <a:rPr lang="en-US" dirty="0" smtClean="0"/>
              <a:t>)</a:t>
            </a:r>
          </a:p>
          <a:p>
            <a:pPr marL="457200" indent="-457200"/>
            <a:r>
              <a:rPr lang="en-US" dirty="0" smtClean="0"/>
              <a:t>	</a:t>
            </a:r>
          </a:p>
          <a:p>
            <a:r>
              <a:rPr lang="en-US" dirty="0" smtClean="0"/>
              <a:t>	 </a:t>
            </a:r>
            <a:br>
              <a:rPr lang="en-US" dirty="0" smtClean="0"/>
            </a:br>
            <a:r>
              <a:rPr lang="en-US" dirty="0" smtClean="0"/>
              <a:t>Wi-Fi positioning performs best where GPS is weakest, in urban areas and indoors. </a:t>
            </a:r>
          </a:p>
          <a:p>
            <a:endParaRPr lang="en-US" dirty="0" smtClean="0"/>
          </a:p>
          <a:p>
            <a:r>
              <a:rPr lang="en-US" dirty="0" smtClean="0"/>
              <a:t>GPS provides highly accurate location results in "open sky" environments, like rural areas and on highways. But in urban areas and indoors, tall buildings and ceilings block GPS' view of satellites, resulting in serious performance deficiencies in time to first fix, accuracy and availability. GPS or A-GPS alone cannot provide fast and accurate location results in all environments.</a:t>
            </a:r>
          </a:p>
          <a:p>
            <a:endParaRPr lang="en-US" dirty="0" smtClean="0"/>
          </a:p>
          <a:p>
            <a:r>
              <a:rPr lang="en-US" dirty="0" smtClean="0"/>
              <a:t>Cell tower triangulation provides generalized location results with only 200 - 1000 meter accuracy. It serves as a coverage fallback when neither GPS nor Wi-Fi is available. </a:t>
            </a:r>
          </a:p>
          <a:p>
            <a:endParaRPr lang="en-US" dirty="0" smtClean="0"/>
          </a:p>
          <a:p>
            <a:r>
              <a:rPr lang="en-US" dirty="0" smtClean="0"/>
              <a:t>Skyhook maintains a worldwide database of cell tower locations, which increases Core Engine coverage area and helps improve GPS satellite acquisition time.</a:t>
            </a:r>
          </a:p>
          <a:p>
            <a:pPr marL="457200" indent="-457200"/>
            <a:endParaRPr lang="en-US" dirty="0" smtClean="0"/>
          </a:p>
        </p:txBody>
      </p:sp>
    </p:spTree>
    <p:extLst>
      <p:ext uri="{BB962C8B-B14F-4D97-AF65-F5344CB8AC3E}">
        <p14:creationId xmlns:p14="http://schemas.microsoft.com/office/powerpoint/2010/main" val="69958681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129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1292662"/>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a:p>
            <a:pPr marL="457200" indent="-457200"/>
            <a:endParaRPr lang="en-US" dirty="0" smtClean="0"/>
          </a:p>
          <a:p>
            <a:pPr marL="457200" indent="-457200"/>
            <a:endParaRPr lang="en-US" dirty="0" smtClean="0"/>
          </a:p>
        </p:txBody>
      </p:sp>
      <p:pic>
        <p:nvPicPr>
          <p:cNvPr id="8" name="Picture 7" descr="device2.png"/>
          <p:cNvPicPr>
            <a:picLocks noChangeAspect="1"/>
          </p:cNvPicPr>
          <p:nvPr/>
        </p:nvPicPr>
        <p:blipFill>
          <a:blip r:embed="rId4" cstate="print"/>
          <a:stretch>
            <a:fillRect/>
          </a:stretch>
        </p:blipFill>
        <p:spPr>
          <a:xfrm>
            <a:off x="385761" y="1481138"/>
            <a:ext cx="3143251" cy="5238751"/>
          </a:xfrm>
          <a:prstGeom prst="rect">
            <a:avLst/>
          </a:prstGeom>
          <a:ln>
            <a:noFill/>
          </a:ln>
          <a:effectLst>
            <a:outerShdw blurRad="292100" dist="139700" dir="2700000" algn="tl" rotWithShape="0">
              <a:srgbClr val="333333">
                <a:alpha val="65000"/>
              </a:srgbClr>
            </a:outerShdw>
          </a:effectLst>
        </p:spPr>
      </p:pic>
      <p:pic>
        <p:nvPicPr>
          <p:cNvPr id="9" name="Picture 8" descr="device3.png"/>
          <p:cNvPicPr>
            <a:picLocks noChangeAspect="1"/>
          </p:cNvPicPr>
          <p:nvPr/>
        </p:nvPicPr>
        <p:blipFill>
          <a:blip r:embed="rId5" cstate="print"/>
          <a:stretch>
            <a:fillRect/>
          </a:stretch>
        </p:blipFill>
        <p:spPr>
          <a:xfrm>
            <a:off x="3857625" y="1495425"/>
            <a:ext cx="3114675" cy="5191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0344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686800" cy="646331"/>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to accept a phone number and requests (built-in) Activity2 to make the call. </a:t>
            </a:r>
            <a:endParaRPr lang="en-US" dirty="0"/>
          </a:p>
        </p:txBody>
      </p:sp>
      <p:sp>
        <p:nvSpPr>
          <p:cNvPr id="11" name="TextBox 10"/>
          <p:cNvSpPr txBox="1"/>
          <p:nvPr/>
        </p:nvSpPr>
        <p:spPr>
          <a:xfrm>
            <a:off x="381000" y="2057400"/>
            <a:ext cx="7010400" cy="4455066"/>
          </a:xfrm>
          <a:prstGeom prst="rect">
            <a:avLst/>
          </a:prstGeom>
          <a:solidFill>
            <a:schemeClr val="bg1">
              <a:lumMod val="95000"/>
            </a:schemeClr>
          </a:solidFill>
          <a:ln w="3175">
            <a:solidFill>
              <a:schemeClr val="bg1">
                <a:lumMod val="85000"/>
              </a:schemeClr>
            </a:solidFill>
          </a:ln>
        </p:spPr>
        <p:txBody>
          <a:bodyPr wrap="square" rtlCol="0">
            <a:spAutoFit/>
          </a:bodyPr>
          <a:lstStyle/>
          <a:p>
            <a:r>
              <a:rPr lang="en-US" sz="1050" dirty="0" smtClean="0">
                <a:solidFill>
                  <a:srgbClr val="008080"/>
                </a:solidFill>
                <a:latin typeface="Courier New"/>
              </a:rPr>
              <a:t>&lt;?</a:t>
            </a:r>
            <a:r>
              <a:rPr lang="en-US" sz="1050" dirty="0" smtClean="0">
                <a:solidFill>
                  <a:srgbClr val="3F7F7F"/>
                </a:solidFill>
                <a:latin typeface="Courier New"/>
              </a:rPr>
              <a:t>xml </a:t>
            </a:r>
            <a:r>
              <a:rPr lang="en-US" sz="1050" dirty="0" smtClean="0">
                <a:solidFill>
                  <a:srgbClr val="7F007F"/>
                </a:solidFill>
                <a:latin typeface="Courier New"/>
              </a:rPr>
              <a:t>version</a:t>
            </a:r>
            <a:r>
              <a:rPr lang="en-US" sz="1050" dirty="0" smtClean="0">
                <a:solidFill>
                  <a:srgbClr val="000000"/>
                </a:solidFill>
                <a:latin typeface="Courier New"/>
              </a:rPr>
              <a:t>=</a:t>
            </a:r>
            <a:r>
              <a:rPr lang="en-US" sz="1050" i="1" dirty="0" smtClean="0">
                <a:solidFill>
                  <a:srgbClr val="2A00FF"/>
                </a:solidFill>
                <a:latin typeface="Courier New"/>
              </a:rPr>
              <a:t>"1.0" </a:t>
            </a:r>
            <a:r>
              <a:rPr lang="en-US" sz="1050" i="1" dirty="0" smtClean="0">
                <a:solidFill>
                  <a:srgbClr val="7F007F"/>
                </a:solidFill>
                <a:latin typeface="Courier New"/>
              </a:rPr>
              <a:t>encoding</a:t>
            </a:r>
            <a:r>
              <a:rPr lang="en-US" sz="1050" i="1" dirty="0" smtClean="0">
                <a:solidFill>
                  <a:srgbClr val="000000"/>
                </a:solidFill>
                <a:latin typeface="Courier New"/>
              </a:rPr>
              <a:t>=</a:t>
            </a:r>
            <a:r>
              <a:rPr lang="en-US" sz="1050" i="1" dirty="0" smtClean="0">
                <a:solidFill>
                  <a:srgbClr val="2A00FF"/>
                </a:solidFill>
                <a:latin typeface="Courier New"/>
              </a:rPr>
              <a:t>"utf-8"</a:t>
            </a:r>
            <a:r>
              <a:rPr lang="en-US" sz="1050" i="1" dirty="0" smtClean="0">
                <a:solidFill>
                  <a:srgbClr val="008080"/>
                </a:solidFill>
                <a:latin typeface="Courier New"/>
              </a:rPr>
              <a:t>?&gt;</a:t>
            </a:r>
          </a:p>
          <a:p>
            <a:r>
              <a:rPr lang="en-US" sz="1050" dirty="0" smtClean="0">
                <a:solidFill>
                  <a:srgbClr val="008080"/>
                </a:solidFill>
                <a:latin typeface="Courier New"/>
              </a:rPr>
              <a:t>&lt;</a:t>
            </a:r>
            <a:r>
              <a:rPr lang="en-US" sz="1050" dirty="0" err="1" smtClean="0">
                <a:solidFill>
                  <a:srgbClr val="3F7F7F"/>
                </a:solidFill>
                <a:latin typeface="Courier New"/>
              </a:rPr>
              <a:t>LinearLayout</a:t>
            </a:r>
            <a:r>
              <a:rPr lang="en-US" sz="1050" dirty="0" smtClean="0">
                <a:solidFill>
                  <a:srgbClr val="3F7F7F"/>
                </a:solidFill>
                <a:latin typeface="Courier New"/>
              </a:rPr>
              <a:t> </a:t>
            </a:r>
            <a:r>
              <a:rPr lang="en-US" sz="1050" dirty="0" err="1" smtClean="0">
                <a:solidFill>
                  <a:srgbClr val="7F007F"/>
                </a:solidFill>
                <a:latin typeface="Courier New"/>
              </a:rPr>
              <a:t>xmlns:android</a:t>
            </a:r>
            <a:r>
              <a:rPr lang="en-US" sz="1050" dirty="0" smtClean="0">
                <a:solidFill>
                  <a:srgbClr val="000000"/>
                </a:solidFill>
                <a:latin typeface="Courier New"/>
              </a:rPr>
              <a:t>=</a:t>
            </a:r>
            <a:r>
              <a:rPr lang="en-US" sz="1050" i="1" dirty="0" smtClean="0">
                <a:solidFill>
                  <a:srgbClr val="2A00FF"/>
                </a:solidFill>
                <a:latin typeface="Courier New"/>
              </a:rPr>
              <a:t>"http://schemas.android.com/apk/res/android"</a:t>
            </a:r>
          </a:p>
          <a:p>
            <a:r>
              <a:rPr lang="en-US" sz="1050" dirty="0" smtClean="0">
                <a:latin typeface="Courier New"/>
              </a:rPr>
              <a:t>    </a:t>
            </a:r>
            <a:r>
              <a:rPr lang="en-US" sz="1050" dirty="0" err="1" smtClean="0">
                <a:solidFill>
                  <a:srgbClr val="7F007F"/>
                </a:solidFill>
                <a:latin typeface="Courier New"/>
              </a:rPr>
              <a:t>android:orientation</a:t>
            </a:r>
            <a:r>
              <a:rPr lang="en-US" sz="1050" dirty="0" smtClean="0">
                <a:solidFill>
                  <a:srgbClr val="000000"/>
                </a:solidFill>
                <a:latin typeface="Courier New"/>
              </a:rPr>
              <a:t>=</a:t>
            </a:r>
            <a:r>
              <a:rPr lang="en-US" sz="1050" i="1" dirty="0" smtClean="0">
                <a:solidFill>
                  <a:srgbClr val="2A00FF"/>
                </a:solidFill>
                <a:latin typeface="Courier New"/>
              </a:rPr>
              <a:t>"vertical"</a:t>
            </a:r>
          </a:p>
          <a:p>
            <a:r>
              <a:rPr lang="en-US" sz="1050" dirty="0" smtClean="0">
                <a:latin typeface="Courier New"/>
              </a:rPr>
              <a:t>    </a:t>
            </a:r>
            <a:r>
              <a:rPr lang="en-US" sz="1050" dirty="0" err="1" smtClean="0">
                <a:solidFill>
                  <a:srgbClr val="7F007F"/>
                </a:solidFill>
                <a:latin typeface="Courier New"/>
              </a:rPr>
              <a:t>android:layout_width</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fill_parent</a:t>
            </a:r>
            <a:r>
              <a:rPr lang="en-US" sz="1050" i="1" dirty="0" smtClean="0">
                <a:solidFill>
                  <a:srgbClr val="2A00FF"/>
                </a:solidFill>
                <a:latin typeface="Courier New"/>
              </a:rPr>
              <a:t>"</a:t>
            </a:r>
          </a:p>
          <a:p>
            <a:r>
              <a:rPr lang="en-US" sz="1050" dirty="0" smtClean="0">
                <a:latin typeface="Courier New"/>
              </a:rPr>
              <a:t>    </a:t>
            </a:r>
            <a:r>
              <a:rPr lang="en-US" sz="1050" dirty="0" err="1" smtClean="0">
                <a:solidFill>
                  <a:srgbClr val="7F007F"/>
                </a:solidFill>
                <a:latin typeface="Courier New"/>
              </a:rPr>
              <a:t>android:layout_height</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fill_parent</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8080"/>
                </a:solidFill>
                <a:latin typeface="Courier New"/>
              </a:rPr>
              <a:t>&lt;</a:t>
            </a:r>
            <a:r>
              <a:rPr lang="en-US" sz="1050" dirty="0" err="1" smtClean="0">
                <a:solidFill>
                  <a:srgbClr val="3F7F7F"/>
                </a:solidFill>
                <a:latin typeface="Courier New"/>
              </a:rPr>
              <a:t>TextView</a:t>
            </a:r>
            <a:endParaRPr lang="en-US" sz="1050" dirty="0" smtClean="0">
              <a:solidFill>
                <a:srgbClr val="3F7F7F"/>
              </a:solidFill>
              <a:latin typeface="Courier New"/>
            </a:endParaRPr>
          </a:p>
          <a:p>
            <a:pPr lvl="1"/>
            <a:r>
              <a:rPr lang="en-US" sz="1050" dirty="0" err="1" smtClean="0">
                <a:solidFill>
                  <a:srgbClr val="7F007F"/>
                </a:solidFill>
                <a:latin typeface="Courier New"/>
              </a:rPr>
              <a:t>android:id</a:t>
            </a:r>
            <a:r>
              <a:rPr lang="en-US" sz="1050" dirty="0" smtClean="0">
                <a:solidFill>
                  <a:srgbClr val="000000"/>
                </a:solidFill>
                <a:latin typeface="Courier New"/>
              </a:rPr>
              <a:t>=</a:t>
            </a:r>
            <a:r>
              <a:rPr lang="en-US" sz="1050" i="1" dirty="0" smtClean="0">
                <a:solidFill>
                  <a:srgbClr val="2A00FF"/>
                </a:solidFill>
                <a:latin typeface="Courier New"/>
              </a:rPr>
              <a:t>"@+id/label1"</a:t>
            </a:r>
          </a:p>
          <a:p>
            <a:pPr lvl="1"/>
            <a:r>
              <a:rPr lang="en-US" sz="1050" dirty="0" err="1" smtClean="0">
                <a:solidFill>
                  <a:srgbClr val="7F007F"/>
                </a:solidFill>
                <a:latin typeface="Courier New"/>
              </a:rPr>
              <a:t>android:layout_width</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fill_parent</a:t>
            </a:r>
            <a:r>
              <a:rPr lang="en-US" sz="1050" i="1" dirty="0" smtClean="0">
                <a:solidFill>
                  <a:srgbClr val="2A00FF"/>
                </a:solidFill>
                <a:latin typeface="Courier New"/>
              </a:rPr>
              <a:t>"</a:t>
            </a:r>
          </a:p>
          <a:p>
            <a:pPr lvl="1"/>
            <a:r>
              <a:rPr lang="en-US" sz="1050" dirty="0" err="1" smtClean="0">
                <a:solidFill>
                  <a:srgbClr val="7F007F"/>
                </a:solidFill>
                <a:latin typeface="Courier New"/>
              </a:rPr>
              <a:t>android:layout_height</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wrap_content</a:t>
            </a:r>
            <a:r>
              <a:rPr lang="en-US" sz="1050" i="1" dirty="0" smtClean="0">
                <a:solidFill>
                  <a:srgbClr val="2A00FF"/>
                </a:solidFill>
                <a:latin typeface="Courier New"/>
              </a:rPr>
              <a:t>"</a:t>
            </a:r>
          </a:p>
          <a:p>
            <a:pPr lvl="1"/>
            <a:r>
              <a:rPr lang="en-US" sz="1050" dirty="0" err="1" smtClean="0">
                <a:solidFill>
                  <a:srgbClr val="7F007F"/>
                </a:solidFill>
                <a:latin typeface="Courier New"/>
              </a:rPr>
              <a:t>android:background</a:t>
            </a:r>
            <a:r>
              <a:rPr lang="en-US" sz="1050" dirty="0" smtClean="0">
                <a:solidFill>
                  <a:srgbClr val="000000"/>
                </a:solidFill>
                <a:latin typeface="Courier New"/>
              </a:rPr>
              <a:t>=</a:t>
            </a:r>
            <a:r>
              <a:rPr lang="en-US" sz="1050" i="1" dirty="0" smtClean="0">
                <a:solidFill>
                  <a:srgbClr val="2A00FF"/>
                </a:solidFill>
                <a:latin typeface="Courier New"/>
              </a:rPr>
              <a:t>"#ff0000cc"</a:t>
            </a:r>
          </a:p>
          <a:p>
            <a:pPr lvl="1"/>
            <a:r>
              <a:rPr lang="en-US" sz="1050" dirty="0" err="1" smtClean="0">
                <a:solidFill>
                  <a:srgbClr val="7F007F"/>
                </a:solidFill>
                <a:latin typeface="Courier New"/>
              </a:rPr>
              <a:t>android:text</a:t>
            </a:r>
            <a:r>
              <a:rPr lang="en-US" sz="1050" dirty="0" smtClean="0">
                <a:solidFill>
                  <a:srgbClr val="000000"/>
                </a:solidFill>
                <a:latin typeface="Courier New"/>
              </a:rPr>
              <a:t>=</a:t>
            </a:r>
            <a:r>
              <a:rPr lang="en-US" sz="1050" i="1" dirty="0" smtClean="0">
                <a:solidFill>
                  <a:srgbClr val="2A00FF"/>
                </a:solidFill>
                <a:latin typeface="Courier New"/>
              </a:rPr>
              <a:t>"This is Activity1"</a:t>
            </a:r>
          </a:p>
          <a:p>
            <a:pPr lvl="1"/>
            <a:r>
              <a:rPr lang="en-US" sz="1050" dirty="0" err="1" smtClean="0">
                <a:solidFill>
                  <a:srgbClr val="7F007F"/>
                </a:solidFill>
                <a:latin typeface="Courier New"/>
              </a:rPr>
              <a:t>android:textStyle</a:t>
            </a:r>
            <a:r>
              <a:rPr lang="en-US" sz="1050" dirty="0" smtClean="0">
                <a:solidFill>
                  <a:srgbClr val="000000"/>
                </a:solidFill>
                <a:latin typeface="Courier New"/>
              </a:rPr>
              <a:t>=</a:t>
            </a:r>
            <a:r>
              <a:rPr lang="en-US" sz="1050" i="1" dirty="0" smtClean="0">
                <a:solidFill>
                  <a:srgbClr val="2A00FF"/>
                </a:solidFill>
                <a:latin typeface="Courier New"/>
              </a:rPr>
              <a:t>"bold"</a:t>
            </a:r>
          </a:p>
          <a:p>
            <a:pPr lvl="1"/>
            <a:r>
              <a:rPr lang="en-US" sz="1050" dirty="0" err="1" smtClean="0">
                <a:solidFill>
                  <a:srgbClr val="7F007F"/>
                </a:solidFill>
                <a:latin typeface="Courier New"/>
              </a:rPr>
              <a:t>android:textSize</a:t>
            </a:r>
            <a:r>
              <a:rPr lang="en-US" sz="1050" dirty="0" smtClean="0">
                <a:solidFill>
                  <a:srgbClr val="000000"/>
                </a:solidFill>
                <a:latin typeface="Courier New"/>
              </a:rPr>
              <a:t>=</a:t>
            </a:r>
            <a:r>
              <a:rPr lang="en-US" sz="1050" i="1" dirty="0" smtClean="0">
                <a:solidFill>
                  <a:srgbClr val="2A00FF"/>
                </a:solidFill>
                <a:latin typeface="Courier New"/>
              </a:rPr>
              <a:t>"20sp"   </a:t>
            </a:r>
            <a:r>
              <a:rPr lang="en-US" sz="1050" i="1" dirty="0" smtClean="0">
                <a:solidFill>
                  <a:srgbClr val="008080"/>
                </a:solidFill>
                <a:latin typeface="Courier New"/>
              </a:rPr>
              <a:t>/&gt;</a:t>
            </a:r>
            <a:endParaRPr lang="en-US" sz="1050" dirty="0" smtClean="0">
              <a:latin typeface="Courier New"/>
            </a:endParaRPr>
          </a:p>
          <a:p>
            <a:r>
              <a:rPr lang="en-US" sz="1050" dirty="0" smtClean="0">
                <a:solidFill>
                  <a:srgbClr val="008080"/>
                </a:solidFill>
                <a:latin typeface="Courier New"/>
              </a:rPr>
              <a:t>&lt;</a:t>
            </a:r>
            <a:r>
              <a:rPr lang="en-US" sz="1050" dirty="0" err="1" smtClean="0">
                <a:solidFill>
                  <a:srgbClr val="3F7F7F"/>
                </a:solidFill>
                <a:latin typeface="Courier New"/>
              </a:rPr>
              <a:t>EditText</a:t>
            </a:r>
            <a:endParaRPr lang="en-US" sz="1050" dirty="0" smtClean="0">
              <a:solidFill>
                <a:srgbClr val="3F7F7F"/>
              </a:solidFill>
              <a:latin typeface="Courier New"/>
            </a:endParaRPr>
          </a:p>
          <a:p>
            <a:pPr lvl="1"/>
            <a:r>
              <a:rPr lang="en-US" sz="1050" dirty="0" err="1" smtClean="0">
                <a:solidFill>
                  <a:srgbClr val="7F007F"/>
                </a:solidFill>
                <a:latin typeface="Courier New"/>
              </a:rPr>
              <a:t>android:id</a:t>
            </a:r>
            <a:r>
              <a:rPr lang="en-US" sz="1050" dirty="0" smtClean="0">
                <a:solidFill>
                  <a:srgbClr val="000000"/>
                </a:solidFill>
                <a:latin typeface="Courier New"/>
              </a:rPr>
              <a:t>=</a:t>
            </a:r>
            <a:r>
              <a:rPr lang="en-US" sz="1050" i="1" dirty="0" smtClean="0">
                <a:solidFill>
                  <a:srgbClr val="2A00FF"/>
                </a:solidFill>
                <a:latin typeface="Courier New"/>
              </a:rPr>
              <a:t>"@+id/text1"</a:t>
            </a:r>
          </a:p>
          <a:p>
            <a:pPr lvl="1"/>
            <a:r>
              <a:rPr lang="en-US" sz="1050" dirty="0" err="1" smtClean="0">
                <a:solidFill>
                  <a:srgbClr val="7F007F"/>
                </a:solidFill>
                <a:latin typeface="Courier New"/>
              </a:rPr>
              <a:t>android:layout_width</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fill_parent</a:t>
            </a:r>
            <a:r>
              <a:rPr lang="en-US" sz="1050" i="1" dirty="0" smtClean="0">
                <a:solidFill>
                  <a:srgbClr val="2A00FF"/>
                </a:solidFill>
                <a:latin typeface="Courier New"/>
              </a:rPr>
              <a:t>"</a:t>
            </a:r>
          </a:p>
          <a:p>
            <a:pPr lvl="1"/>
            <a:r>
              <a:rPr lang="en-US" sz="1050" dirty="0" err="1" smtClean="0">
                <a:solidFill>
                  <a:srgbClr val="7F007F"/>
                </a:solidFill>
                <a:latin typeface="Courier New"/>
              </a:rPr>
              <a:t>android:layout_height</a:t>
            </a:r>
            <a:r>
              <a:rPr lang="en-US" sz="1050" dirty="0" smtClean="0">
                <a:solidFill>
                  <a:srgbClr val="000000"/>
                </a:solidFill>
                <a:latin typeface="Courier New"/>
              </a:rPr>
              <a:t>=</a:t>
            </a:r>
            <a:r>
              <a:rPr lang="en-US" sz="1050" i="1" dirty="0" smtClean="0">
                <a:solidFill>
                  <a:srgbClr val="2A00FF"/>
                </a:solidFill>
                <a:latin typeface="Courier New"/>
              </a:rPr>
              <a:t>"54px"</a:t>
            </a:r>
          </a:p>
          <a:p>
            <a:pPr lvl="1"/>
            <a:r>
              <a:rPr lang="en-US" sz="1050" dirty="0" err="1" smtClean="0">
                <a:solidFill>
                  <a:srgbClr val="7F007F"/>
                </a:solidFill>
                <a:latin typeface="Courier New"/>
              </a:rPr>
              <a:t>android:text</a:t>
            </a:r>
            <a:r>
              <a:rPr lang="en-US" sz="1050" dirty="0" smtClean="0">
                <a:solidFill>
                  <a:srgbClr val="000000"/>
                </a:solidFill>
                <a:latin typeface="Courier New"/>
              </a:rPr>
              <a:t>=</a:t>
            </a:r>
            <a:r>
              <a:rPr lang="en-US" sz="1050" i="1" dirty="0" smtClean="0">
                <a:solidFill>
                  <a:srgbClr val="2A00FF"/>
                </a:solidFill>
                <a:latin typeface="Courier New"/>
              </a:rPr>
              <a:t>"tel:555-1234"</a:t>
            </a:r>
          </a:p>
          <a:p>
            <a:pPr lvl="1"/>
            <a:r>
              <a:rPr lang="en-US" sz="1050" dirty="0" err="1" smtClean="0">
                <a:solidFill>
                  <a:srgbClr val="7F007F"/>
                </a:solidFill>
                <a:latin typeface="Courier New"/>
              </a:rPr>
              <a:t>android:textSize</a:t>
            </a:r>
            <a:r>
              <a:rPr lang="en-US" sz="1050" dirty="0" smtClean="0">
                <a:solidFill>
                  <a:srgbClr val="000000"/>
                </a:solidFill>
                <a:latin typeface="Courier New"/>
              </a:rPr>
              <a:t>=</a:t>
            </a:r>
            <a:r>
              <a:rPr lang="en-US" sz="1050" i="1" dirty="0" smtClean="0">
                <a:solidFill>
                  <a:srgbClr val="2A00FF"/>
                </a:solidFill>
                <a:latin typeface="Courier New"/>
              </a:rPr>
              <a:t>"18sp"  </a:t>
            </a:r>
            <a:r>
              <a:rPr lang="en-US" sz="1050" i="1" dirty="0" smtClean="0">
                <a:solidFill>
                  <a:srgbClr val="008080"/>
                </a:solidFill>
                <a:latin typeface="Courier New"/>
              </a:rPr>
              <a:t>/&gt;</a:t>
            </a:r>
          </a:p>
          <a:p>
            <a:endParaRPr lang="en-US" sz="1050" dirty="0" smtClean="0">
              <a:latin typeface="Courier New"/>
            </a:endParaRPr>
          </a:p>
          <a:p>
            <a:r>
              <a:rPr lang="en-US" sz="1050" dirty="0" smtClean="0">
                <a:solidFill>
                  <a:srgbClr val="008080"/>
                </a:solidFill>
                <a:latin typeface="Courier New"/>
              </a:rPr>
              <a:t>&lt;</a:t>
            </a:r>
            <a:r>
              <a:rPr lang="en-US" sz="1050" dirty="0" smtClean="0">
                <a:solidFill>
                  <a:srgbClr val="3F7F7F"/>
                </a:solidFill>
                <a:latin typeface="Courier New"/>
              </a:rPr>
              <a:t>Button</a:t>
            </a:r>
          </a:p>
          <a:p>
            <a:pPr lvl="1"/>
            <a:r>
              <a:rPr lang="en-US" sz="1050" dirty="0" err="1" smtClean="0">
                <a:solidFill>
                  <a:srgbClr val="7F007F"/>
                </a:solidFill>
                <a:latin typeface="Courier New"/>
              </a:rPr>
              <a:t>android:id</a:t>
            </a:r>
            <a:r>
              <a:rPr lang="en-US" sz="1050" dirty="0" smtClean="0">
                <a:solidFill>
                  <a:srgbClr val="000000"/>
                </a:solidFill>
                <a:latin typeface="Courier New"/>
              </a:rPr>
              <a:t>=</a:t>
            </a:r>
            <a:r>
              <a:rPr lang="en-US" sz="1050" i="1" dirty="0" smtClean="0">
                <a:solidFill>
                  <a:srgbClr val="2A00FF"/>
                </a:solidFill>
                <a:latin typeface="Courier New"/>
              </a:rPr>
              <a:t>"@+id/btnCallActivity2"</a:t>
            </a:r>
          </a:p>
          <a:p>
            <a:pPr lvl="1"/>
            <a:r>
              <a:rPr lang="en-US" sz="1050" dirty="0" err="1" smtClean="0">
                <a:solidFill>
                  <a:srgbClr val="7F007F"/>
                </a:solidFill>
                <a:latin typeface="Courier New"/>
              </a:rPr>
              <a:t>android:layout_width</a:t>
            </a:r>
            <a:r>
              <a:rPr lang="en-US" sz="1050" dirty="0" smtClean="0">
                <a:solidFill>
                  <a:srgbClr val="000000"/>
                </a:solidFill>
                <a:latin typeface="Courier New"/>
              </a:rPr>
              <a:t>=</a:t>
            </a:r>
            <a:r>
              <a:rPr lang="en-US" sz="1050" i="1" dirty="0" smtClean="0">
                <a:solidFill>
                  <a:srgbClr val="2A00FF"/>
                </a:solidFill>
                <a:latin typeface="Courier New"/>
              </a:rPr>
              <a:t>"149px"</a:t>
            </a:r>
          </a:p>
          <a:p>
            <a:pPr lvl="1"/>
            <a:r>
              <a:rPr lang="en-US" sz="1050" dirty="0" err="1" smtClean="0">
                <a:solidFill>
                  <a:srgbClr val="7F007F"/>
                </a:solidFill>
                <a:latin typeface="Courier New"/>
              </a:rPr>
              <a:t>android:layout_height</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wrap_content</a:t>
            </a:r>
            <a:r>
              <a:rPr lang="en-US" sz="1050" i="1" dirty="0" smtClean="0">
                <a:solidFill>
                  <a:srgbClr val="2A00FF"/>
                </a:solidFill>
                <a:latin typeface="Courier New"/>
              </a:rPr>
              <a:t>"</a:t>
            </a:r>
          </a:p>
          <a:p>
            <a:pPr lvl="1"/>
            <a:r>
              <a:rPr lang="en-US" sz="1050" dirty="0" err="1" smtClean="0">
                <a:solidFill>
                  <a:srgbClr val="7F007F"/>
                </a:solidFill>
                <a:latin typeface="Courier New"/>
              </a:rPr>
              <a:t>android:text</a:t>
            </a:r>
            <a:r>
              <a:rPr lang="en-US" sz="1050" dirty="0" smtClean="0">
                <a:solidFill>
                  <a:srgbClr val="000000"/>
                </a:solidFill>
                <a:latin typeface="Courier New"/>
              </a:rPr>
              <a:t>=</a:t>
            </a:r>
            <a:r>
              <a:rPr lang="en-US" sz="1050" i="1" dirty="0" smtClean="0">
                <a:solidFill>
                  <a:srgbClr val="2A00FF"/>
                </a:solidFill>
                <a:latin typeface="Courier New"/>
              </a:rPr>
              <a:t>"Make Phone Call"</a:t>
            </a:r>
          </a:p>
          <a:p>
            <a:pPr lvl="1"/>
            <a:r>
              <a:rPr lang="en-US" sz="1050" dirty="0" err="1" smtClean="0">
                <a:solidFill>
                  <a:srgbClr val="7F007F"/>
                </a:solidFill>
                <a:latin typeface="Courier New"/>
              </a:rPr>
              <a:t>android:textStyle</a:t>
            </a:r>
            <a:r>
              <a:rPr lang="en-US" sz="1050" dirty="0" smtClean="0">
                <a:solidFill>
                  <a:srgbClr val="000000"/>
                </a:solidFill>
                <a:latin typeface="Courier New"/>
              </a:rPr>
              <a:t>=</a:t>
            </a:r>
            <a:r>
              <a:rPr lang="en-US" sz="1050" i="1" dirty="0" smtClean="0">
                <a:solidFill>
                  <a:srgbClr val="2A00FF"/>
                </a:solidFill>
                <a:latin typeface="Courier New"/>
              </a:rPr>
              <a:t>"bold" </a:t>
            </a:r>
            <a:r>
              <a:rPr lang="en-US" sz="1050" i="1" dirty="0" smtClean="0">
                <a:solidFill>
                  <a:srgbClr val="008080"/>
                </a:solidFill>
                <a:latin typeface="Courier New"/>
              </a:rPr>
              <a:t>/&gt;</a:t>
            </a:r>
            <a:endParaRPr lang="en-US" sz="1050" dirty="0" smtClean="0">
              <a:latin typeface="Courier New"/>
            </a:endParaRPr>
          </a:p>
          <a:p>
            <a:r>
              <a:rPr lang="en-US" sz="1050" dirty="0" smtClean="0">
                <a:solidFill>
                  <a:srgbClr val="008080"/>
                </a:solidFill>
                <a:latin typeface="Courier New"/>
              </a:rPr>
              <a:t>&lt;/</a:t>
            </a:r>
            <a:r>
              <a:rPr lang="en-US" sz="1050" dirty="0" err="1" smtClean="0">
                <a:solidFill>
                  <a:srgbClr val="3F7F7F"/>
                </a:solidFill>
                <a:latin typeface="Courier New"/>
              </a:rPr>
              <a:t>LinearLayout</a:t>
            </a:r>
            <a:r>
              <a:rPr lang="en-US" sz="1050" dirty="0" smtClean="0">
                <a:solidFill>
                  <a:srgbClr val="008080"/>
                </a:solidFill>
                <a:latin typeface="Courier New"/>
              </a:rPr>
              <a:t>&gt;</a:t>
            </a:r>
          </a:p>
        </p:txBody>
      </p:sp>
      <p:pic>
        <p:nvPicPr>
          <p:cNvPr id="12" name="Picture 11" descr="device.png"/>
          <p:cNvPicPr>
            <a:picLocks noChangeAspect="1"/>
          </p:cNvPicPr>
          <p:nvPr/>
        </p:nvPicPr>
        <p:blipFill>
          <a:blip r:embed="rId4" cstate="print"/>
          <a:stretch>
            <a:fillRect/>
          </a:stretch>
        </p:blipFill>
        <p:spPr>
          <a:xfrm>
            <a:off x="5562600" y="2667000"/>
            <a:ext cx="2438400" cy="365760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1292662"/>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a:p>
            <a:pPr marL="457200" indent="-457200"/>
            <a:endParaRPr lang="en-US" dirty="0" smtClean="0"/>
          </a:p>
          <a:p>
            <a:pPr marL="457200" indent="-457200"/>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511175" y="1590675"/>
            <a:ext cx="5207000" cy="4762500"/>
          </a:xfrm>
          <a:prstGeom prst="rect">
            <a:avLst/>
          </a:prstGeom>
          <a:noFill/>
          <a:ln w="9525">
            <a:noFill/>
            <a:miter lim="800000"/>
            <a:headEnd/>
            <a:tailEnd/>
          </a:ln>
        </p:spPr>
      </p:pic>
      <p:sp>
        <p:nvSpPr>
          <p:cNvPr id="11" name="Line Callout 2 10"/>
          <p:cNvSpPr/>
          <p:nvPr/>
        </p:nvSpPr>
        <p:spPr>
          <a:xfrm>
            <a:off x="5943599" y="2428875"/>
            <a:ext cx="2900363" cy="1228725"/>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You need to download the Skyhook library </a:t>
            </a:r>
            <a:r>
              <a:rPr lang="en-US" b="1" dirty="0" smtClean="0"/>
              <a:t>WPSAPI.JAR</a:t>
            </a:r>
          </a:p>
          <a:p>
            <a:r>
              <a:rPr lang="en-US" dirty="0" smtClean="0"/>
              <a:t>Modify app path to include it</a:t>
            </a:r>
            <a:endParaRPr lang="en-US" dirty="0"/>
          </a:p>
        </p:txBody>
      </p:sp>
    </p:spTree>
    <p:extLst>
      <p:ext uri="{BB962C8B-B14F-4D97-AF65-F5344CB8AC3E}">
        <p14:creationId xmlns:p14="http://schemas.microsoft.com/office/powerpoint/2010/main" val="34231502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5738" y="1614488"/>
            <a:ext cx="8558212" cy="4643437"/>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131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5539978"/>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a:p>
            <a:pPr marL="457200" indent="-457200"/>
            <a:endParaRPr lang="en-US" dirty="0" smtClean="0"/>
          </a:p>
          <a:p>
            <a:r>
              <a:rPr lang="en-US" sz="1400" dirty="0" smtClean="0">
                <a:solidFill>
                  <a:srgbClr val="008080"/>
                </a:solidFill>
                <a:latin typeface="Courier New"/>
              </a:rPr>
              <a:t>&lt;?</a:t>
            </a:r>
            <a:r>
              <a:rPr lang="en-US" sz="1400" dirty="0" smtClean="0">
                <a:solidFill>
                  <a:srgbClr val="3F7F7F"/>
                </a:solidFill>
                <a:latin typeface="Courier New"/>
              </a:rPr>
              <a:t>xml </a:t>
            </a:r>
            <a:r>
              <a:rPr lang="en-US" sz="1400" dirty="0" smtClean="0">
                <a:solidFill>
                  <a:srgbClr val="7F007F"/>
                </a:solidFill>
                <a:latin typeface="Courier New"/>
              </a:rPr>
              <a:t>version</a:t>
            </a:r>
            <a:r>
              <a:rPr lang="en-US" sz="1400" dirty="0" smtClean="0">
                <a:solidFill>
                  <a:srgbClr val="000000"/>
                </a:solidFill>
                <a:latin typeface="Courier New"/>
              </a:rPr>
              <a:t>=</a:t>
            </a:r>
            <a:r>
              <a:rPr lang="en-US" sz="1400" i="1" dirty="0" smtClean="0">
                <a:solidFill>
                  <a:srgbClr val="2A00FF"/>
                </a:solidFill>
                <a:latin typeface="Courier New"/>
              </a:rPr>
              <a:t>"1.0" </a:t>
            </a:r>
            <a:r>
              <a:rPr lang="en-US" sz="1400" i="1" dirty="0" smtClean="0">
                <a:solidFill>
                  <a:srgbClr val="7F007F"/>
                </a:solidFill>
                <a:latin typeface="Courier New"/>
              </a:rPr>
              <a:t>encoding</a:t>
            </a:r>
            <a:r>
              <a:rPr lang="en-US" sz="1400" i="1" dirty="0" smtClean="0">
                <a:solidFill>
                  <a:srgbClr val="000000"/>
                </a:solidFill>
                <a:latin typeface="Courier New"/>
              </a:rPr>
              <a:t>=</a:t>
            </a:r>
            <a:r>
              <a:rPr lang="en-US" sz="1400" i="1" dirty="0" smtClean="0">
                <a:solidFill>
                  <a:srgbClr val="2A00FF"/>
                </a:solidFill>
                <a:latin typeface="Courier New"/>
              </a:rPr>
              <a:t>"utf-8"</a:t>
            </a:r>
            <a:r>
              <a:rPr lang="en-US" sz="1400" i="1" dirty="0" smtClean="0">
                <a:solidFill>
                  <a:srgbClr val="008080"/>
                </a:solidFill>
                <a:latin typeface="Courier New"/>
              </a:rPr>
              <a:t>?&gt;</a:t>
            </a:r>
          </a:p>
          <a:p>
            <a:r>
              <a:rPr lang="en-US" sz="1400" dirty="0" smtClean="0">
                <a:solidFill>
                  <a:srgbClr val="008080"/>
                </a:solidFill>
                <a:latin typeface="Courier New"/>
              </a:rPr>
              <a:t>&lt;</a:t>
            </a:r>
            <a:r>
              <a:rPr lang="en-US" sz="1400" dirty="0" err="1" smtClean="0">
                <a:solidFill>
                  <a:srgbClr val="3F7F7F"/>
                </a:solidFill>
                <a:latin typeface="Courier New"/>
              </a:rPr>
              <a:t>LinearLayout</a:t>
            </a:r>
            <a:r>
              <a:rPr lang="en-US" sz="1400" dirty="0" smtClean="0">
                <a:solidFill>
                  <a:srgbClr val="3F7F7F"/>
                </a:solidFill>
                <a:latin typeface="Courier New"/>
              </a:rPr>
              <a:t> </a:t>
            </a:r>
            <a:r>
              <a:rPr lang="en-US" sz="1400" dirty="0" err="1" smtClean="0">
                <a:solidFill>
                  <a:srgbClr val="7F007F"/>
                </a:solidFill>
                <a:latin typeface="Courier New"/>
              </a:rPr>
              <a:t>xmlns:android</a:t>
            </a:r>
            <a:r>
              <a:rPr lang="en-US" sz="1400" dirty="0" smtClean="0">
                <a:solidFill>
                  <a:srgbClr val="000000"/>
                </a:solidFill>
                <a:latin typeface="Courier New"/>
              </a:rPr>
              <a:t>=</a:t>
            </a:r>
            <a:r>
              <a:rPr lang="en-US" sz="1400" i="1" dirty="0" smtClean="0">
                <a:solidFill>
                  <a:srgbClr val="2A00FF"/>
                </a:solidFill>
                <a:latin typeface="Courier New"/>
              </a:rPr>
              <a:t>"http://schemas.android.com/apk/res/android"</a:t>
            </a:r>
          </a:p>
          <a:p>
            <a:r>
              <a:rPr lang="en-US" sz="1400" dirty="0" smtClean="0">
                <a:latin typeface="Courier New"/>
              </a:rPr>
              <a:t>    </a:t>
            </a:r>
            <a:r>
              <a:rPr lang="en-US" sz="1400" dirty="0" err="1" smtClean="0">
                <a:solidFill>
                  <a:srgbClr val="7F007F"/>
                </a:solidFill>
                <a:latin typeface="Courier New"/>
              </a:rPr>
              <a:t>android:id</a:t>
            </a:r>
            <a:r>
              <a:rPr lang="en-US" sz="1400" dirty="0" smtClean="0">
                <a:solidFill>
                  <a:srgbClr val="000000"/>
                </a:solidFill>
                <a:latin typeface="Courier New"/>
              </a:rPr>
              <a:t>=</a:t>
            </a:r>
            <a:r>
              <a:rPr lang="en-US" sz="1400" i="1" dirty="0" smtClean="0">
                <a:solidFill>
                  <a:srgbClr val="2A00FF"/>
                </a:solidFill>
                <a:latin typeface="Courier New"/>
              </a:rPr>
              <a:t>"@+id/linearLayout01"</a:t>
            </a:r>
          </a:p>
          <a:p>
            <a:r>
              <a:rPr lang="en-US" sz="1400" dirty="0" smtClean="0">
                <a:latin typeface="Courier New"/>
              </a:rPr>
              <a:t>    </a:t>
            </a:r>
            <a:r>
              <a:rPr lang="en-US" sz="1400" dirty="0" err="1" smtClean="0">
                <a:solidFill>
                  <a:srgbClr val="7F007F"/>
                </a:solidFill>
                <a:latin typeface="Courier New"/>
              </a:rPr>
              <a:t>android:orientation</a:t>
            </a:r>
            <a:r>
              <a:rPr lang="en-US" sz="1400" dirty="0" smtClean="0">
                <a:solidFill>
                  <a:srgbClr val="000000"/>
                </a:solidFill>
                <a:latin typeface="Courier New"/>
              </a:rPr>
              <a:t>=</a:t>
            </a:r>
            <a:r>
              <a:rPr lang="en-US" sz="1400" i="1" dirty="0" smtClean="0">
                <a:solidFill>
                  <a:srgbClr val="2A00FF"/>
                </a:solidFill>
                <a:latin typeface="Courier New"/>
              </a:rPr>
              <a:t>"vertical"</a:t>
            </a:r>
          </a:p>
          <a:p>
            <a:r>
              <a:rPr lang="en-US" sz="1400" dirty="0" smtClean="0">
                <a:latin typeface="Courier New"/>
              </a:rPr>
              <a:t>    </a:t>
            </a:r>
            <a:r>
              <a:rPr lang="en-US" sz="1400" dirty="0" err="1" smtClean="0">
                <a:solidFill>
                  <a:srgbClr val="7F007F"/>
                </a:solidFill>
                <a:latin typeface="Courier New"/>
              </a:rPr>
              <a:t>android:layout_width</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a:t>
            </a:r>
          </a:p>
          <a:p>
            <a:r>
              <a:rPr lang="en-US" sz="1400" dirty="0" smtClean="0">
                <a:latin typeface="Courier New"/>
              </a:rPr>
              <a:t>    </a:t>
            </a:r>
            <a:r>
              <a:rPr lang="en-US" sz="1400" dirty="0" err="1" smtClean="0">
                <a:solidFill>
                  <a:srgbClr val="7F007F"/>
                </a:solidFill>
                <a:latin typeface="Courier New"/>
              </a:rPr>
              <a:t>android:layout_height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a:t>
            </a:r>
          </a:p>
          <a:p>
            <a:r>
              <a:rPr lang="en-US" sz="1400" dirty="0" smtClean="0">
                <a:latin typeface="Courier New"/>
              </a:rPr>
              <a:t>    </a:t>
            </a:r>
            <a:r>
              <a:rPr lang="en-US" sz="1400" dirty="0" smtClean="0">
                <a:solidFill>
                  <a:srgbClr val="008080"/>
                </a:solidFill>
                <a:latin typeface="Courier New"/>
              </a:rPr>
              <a:t>&gt;</a:t>
            </a:r>
          </a:p>
          <a:p>
            <a:r>
              <a:rPr lang="en-US" sz="1400" dirty="0" smtClean="0">
                <a:solidFill>
                  <a:srgbClr val="008080"/>
                </a:solidFill>
                <a:latin typeface="Courier New"/>
              </a:rPr>
              <a:t>&lt;</a:t>
            </a:r>
            <a:r>
              <a:rPr lang="en-US" sz="1400" dirty="0" err="1" smtClean="0">
                <a:solidFill>
                  <a:srgbClr val="3F7F7F"/>
                </a:solidFill>
                <a:latin typeface="Courier New"/>
              </a:rPr>
              <a:t>EditText</a:t>
            </a:r>
            <a:r>
              <a:rPr lang="en-US" sz="1400" dirty="0" smtClean="0">
                <a:solidFill>
                  <a:srgbClr val="3F7F7F"/>
                </a:solidFill>
                <a:latin typeface="Courier New"/>
              </a:rPr>
              <a:t> </a:t>
            </a:r>
          </a:p>
          <a:p>
            <a:r>
              <a:rPr lang="en-US" sz="1400" dirty="0" smtClean="0">
                <a:latin typeface="Courier New"/>
              </a:rPr>
              <a:t>    </a:t>
            </a:r>
            <a:r>
              <a:rPr lang="en-US" sz="1400" dirty="0" err="1" smtClean="0">
                <a:solidFill>
                  <a:srgbClr val="7F007F"/>
                </a:solidFill>
                <a:latin typeface="Courier New"/>
              </a:rPr>
              <a:t>android:id</a:t>
            </a:r>
            <a:r>
              <a:rPr lang="en-US" sz="1400" dirty="0" smtClean="0">
                <a:solidFill>
                  <a:srgbClr val="000000"/>
                </a:solidFill>
                <a:latin typeface="Courier New"/>
              </a:rPr>
              <a:t>=</a:t>
            </a:r>
            <a:r>
              <a:rPr lang="en-US" sz="1400" i="1" dirty="0" smtClean="0">
                <a:solidFill>
                  <a:srgbClr val="2A00FF"/>
                </a:solidFill>
                <a:latin typeface="Courier New"/>
              </a:rPr>
              <a:t>"@+id/</a:t>
            </a:r>
            <a:r>
              <a:rPr lang="en-US" sz="1400" i="1" dirty="0" err="1" smtClean="0">
                <a:solidFill>
                  <a:srgbClr val="2A00FF"/>
                </a:solidFill>
                <a:latin typeface="Courier New"/>
              </a:rPr>
              <a:t>txtBox</a:t>
            </a:r>
            <a:r>
              <a:rPr lang="en-US" sz="1400" i="1" dirty="0" smtClean="0">
                <a:solidFill>
                  <a:srgbClr val="2A00FF"/>
                </a:solidFill>
                <a:latin typeface="Courier New"/>
              </a:rPr>
              <a:t>"</a:t>
            </a:r>
          </a:p>
          <a:p>
            <a:r>
              <a:rPr lang="en-US" sz="1400" dirty="0" smtClean="0">
                <a:latin typeface="Courier New"/>
              </a:rPr>
              <a:t>    </a:t>
            </a:r>
            <a:r>
              <a:rPr lang="en-US" sz="1400" dirty="0" err="1" smtClean="0">
                <a:solidFill>
                  <a:srgbClr val="7F007F"/>
                </a:solidFill>
                <a:latin typeface="Courier New"/>
              </a:rPr>
              <a:t>android:layout_width</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 </a:t>
            </a:r>
          </a:p>
          <a:p>
            <a:r>
              <a:rPr lang="en-US" sz="1400" dirty="0" smtClean="0">
                <a:latin typeface="Courier New"/>
              </a:rPr>
              <a:t>    </a:t>
            </a:r>
            <a:r>
              <a:rPr lang="en-US" sz="1400" dirty="0" err="1" smtClean="0">
                <a:solidFill>
                  <a:srgbClr val="7F007F"/>
                </a:solidFill>
                <a:latin typeface="Courier New"/>
              </a:rPr>
              <a:t>android:layout_height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wrap_content</a:t>
            </a:r>
            <a:r>
              <a:rPr lang="en-US" sz="1400" i="1" dirty="0" smtClean="0">
                <a:solidFill>
                  <a:srgbClr val="2A00FF"/>
                </a:solidFill>
                <a:latin typeface="Courier New"/>
              </a:rPr>
              <a:t>" </a:t>
            </a:r>
          </a:p>
          <a:p>
            <a:r>
              <a:rPr lang="en-US" sz="1400" dirty="0" smtClean="0">
                <a:latin typeface="Courier New"/>
              </a:rPr>
              <a:t>    </a:t>
            </a:r>
            <a:r>
              <a:rPr lang="en-US" sz="1400" dirty="0" err="1" smtClean="0">
                <a:solidFill>
                  <a:srgbClr val="7F007F"/>
                </a:solidFill>
                <a:latin typeface="Courier New"/>
              </a:rPr>
              <a:t>android:text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Skyhooking</a:t>
            </a:r>
            <a:r>
              <a:rPr lang="en-US" sz="1400" i="1" dirty="0" smtClean="0">
                <a:solidFill>
                  <a:srgbClr val="2A00FF"/>
                </a:solidFill>
                <a:latin typeface="Courier New"/>
              </a:rPr>
              <a:t>... wait"</a:t>
            </a:r>
          </a:p>
          <a:p>
            <a:r>
              <a:rPr lang="en-US" sz="1400" dirty="0" smtClean="0">
                <a:latin typeface="Courier New"/>
              </a:rPr>
              <a:t>    </a:t>
            </a:r>
            <a:r>
              <a:rPr lang="en-US" sz="1400" dirty="0" smtClean="0">
                <a:solidFill>
                  <a:srgbClr val="008080"/>
                </a:solidFill>
                <a:latin typeface="Courier New"/>
              </a:rPr>
              <a:t>/&gt;</a:t>
            </a:r>
          </a:p>
          <a:p>
            <a:r>
              <a:rPr lang="en-US" sz="1400" dirty="0" smtClean="0">
                <a:solidFill>
                  <a:srgbClr val="000000"/>
                </a:solidFill>
                <a:latin typeface="Courier New"/>
              </a:rPr>
              <a:t>    </a:t>
            </a:r>
          </a:p>
          <a:p>
            <a:r>
              <a:rPr lang="en-US" sz="1400" dirty="0" smtClean="0">
                <a:solidFill>
                  <a:srgbClr val="008080"/>
                </a:solidFill>
                <a:latin typeface="Courier New"/>
              </a:rPr>
              <a:t>&lt;</a:t>
            </a:r>
            <a:r>
              <a:rPr lang="en-US" sz="1400" dirty="0" smtClean="0">
                <a:solidFill>
                  <a:srgbClr val="3F7F7F"/>
                </a:solidFill>
                <a:latin typeface="Courier New"/>
              </a:rPr>
              <a:t>Button </a:t>
            </a:r>
          </a:p>
          <a:p>
            <a:r>
              <a:rPr lang="en-US" sz="1400" dirty="0" smtClean="0">
                <a:solidFill>
                  <a:srgbClr val="7F007F"/>
                </a:solidFill>
                <a:latin typeface="Courier New"/>
              </a:rPr>
              <a:t>   </a:t>
            </a:r>
            <a:r>
              <a:rPr lang="en-US" sz="1400" dirty="0" err="1" smtClean="0">
                <a:solidFill>
                  <a:srgbClr val="7F007F"/>
                </a:solidFill>
                <a:latin typeface="Courier New"/>
              </a:rPr>
              <a:t>android:text</a:t>
            </a:r>
            <a:r>
              <a:rPr lang="en-US" sz="1400" dirty="0" smtClean="0">
                <a:solidFill>
                  <a:srgbClr val="000000"/>
                </a:solidFill>
                <a:latin typeface="Courier New"/>
              </a:rPr>
              <a:t>=</a:t>
            </a:r>
            <a:r>
              <a:rPr lang="en-US" sz="1400" i="1" dirty="0" smtClean="0">
                <a:solidFill>
                  <a:srgbClr val="2A00FF"/>
                </a:solidFill>
                <a:latin typeface="Courier New"/>
              </a:rPr>
              <a:t>"Show Map" </a:t>
            </a:r>
          </a:p>
          <a:p>
            <a:r>
              <a:rPr lang="en-US" sz="1400" dirty="0" smtClean="0">
                <a:solidFill>
                  <a:srgbClr val="7F007F"/>
                </a:solidFill>
                <a:latin typeface="Courier New"/>
              </a:rPr>
              <a:t>   </a:t>
            </a:r>
            <a:r>
              <a:rPr lang="en-US" sz="1400" dirty="0" err="1" smtClean="0">
                <a:solidFill>
                  <a:srgbClr val="7F007F"/>
                </a:solidFill>
                <a:latin typeface="Courier New"/>
              </a:rPr>
              <a:t>android:id</a:t>
            </a:r>
            <a:r>
              <a:rPr lang="en-US" sz="1400" dirty="0" smtClean="0">
                <a:solidFill>
                  <a:srgbClr val="000000"/>
                </a:solidFill>
                <a:latin typeface="Courier New"/>
              </a:rPr>
              <a:t>=</a:t>
            </a:r>
            <a:r>
              <a:rPr lang="en-US" sz="1400" i="1" dirty="0" smtClean="0">
                <a:solidFill>
                  <a:srgbClr val="2A00FF"/>
                </a:solidFill>
                <a:latin typeface="Courier New"/>
              </a:rPr>
              <a:t>"@+id/</a:t>
            </a:r>
            <a:r>
              <a:rPr lang="en-US" sz="1400" i="1" dirty="0" err="1" smtClean="0">
                <a:solidFill>
                  <a:srgbClr val="2A00FF"/>
                </a:solidFill>
                <a:latin typeface="Courier New"/>
              </a:rPr>
              <a:t>btnMap</a:t>
            </a:r>
            <a:r>
              <a:rPr lang="en-US" sz="1400" i="1" dirty="0" smtClean="0">
                <a:solidFill>
                  <a:srgbClr val="2A00FF"/>
                </a:solidFill>
                <a:latin typeface="Courier New"/>
              </a:rPr>
              <a:t>" </a:t>
            </a:r>
          </a:p>
          <a:p>
            <a:r>
              <a:rPr lang="en-US" sz="1400" dirty="0" smtClean="0">
                <a:solidFill>
                  <a:srgbClr val="7F007F"/>
                </a:solidFill>
                <a:latin typeface="Courier New"/>
              </a:rPr>
              <a:t>   </a:t>
            </a:r>
            <a:r>
              <a:rPr lang="en-US" sz="1400" dirty="0" err="1" smtClean="0">
                <a:solidFill>
                  <a:srgbClr val="7F007F"/>
                </a:solidFill>
                <a:latin typeface="Courier New"/>
              </a:rPr>
              <a:t>android:layout_width</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wrap_content</a:t>
            </a:r>
            <a:r>
              <a:rPr lang="en-US" sz="1400" i="1" dirty="0" smtClean="0">
                <a:solidFill>
                  <a:srgbClr val="2A00FF"/>
                </a:solidFill>
                <a:latin typeface="Courier New"/>
              </a:rPr>
              <a:t>" </a:t>
            </a:r>
          </a:p>
          <a:p>
            <a:r>
              <a:rPr lang="en-US" sz="1400" dirty="0" smtClean="0">
                <a:solidFill>
                  <a:srgbClr val="7F007F"/>
                </a:solidFill>
                <a:latin typeface="Courier New"/>
              </a:rPr>
              <a:t>   </a:t>
            </a:r>
            <a:r>
              <a:rPr lang="en-US" sz="1400" dirty="0" err="1" smtClean="0">
                <a:solidFill>
                  <a:srgbClr val="7F007F"/>
                </a:solidFill>
                <a:latin typeface="Courier New"/>
              </a:rPr>
              <a:t>android:layout_height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wrap_content</a:t>
            </a:r>
            <a:r>
              <a:rPr lang="en-US" sz="1400" i="1" dirty="0" smtClean="0">
                <a:solidFill>
                  <a:srgbClr val="2A00FF"/>
                </a:solidFill>
                <a:latin typeface="Courier New"/>
              </a:rPr>
              <a:t>"</a:t>
            </a:r>
          </a:p>
          <a:p>
            <a:r>
              <a:rPr lang="en-US" sz="1400" dirty="0" smtClean="0">
                <a:solidFill>
                  <a:srgbClr val="7F007F"/>
                </a:solidFill>
                <a:latin typeface="Courier New"/>
              </a:rPr>
              <a:t>   </a:t>
            </a:r>
            <a:r>
              <a:rPr lang="en-US" sz="1400" dirty="0" err="1" smtClean="0">
                <a:solidFill>
                  <a:srgbClr val="7F007F"/>
                </a:solidFill>
                <a:latin typeface="Courier New"/>
              </a:rPr>
              <a:t>android:padding</a:t>
            </a:r>
            <a:r>
              <a:rPr lang="en-US" sz="1400" dirty="0" smtClean="0">
                <a:solidFill>
                  <a:srgbClr val="000000"/>
                </a:solidFill>
                <a:latin typeface="Courier New"/>
              </a:rPr>
              <a:t>=</a:t>
            </a:r>
            <a:r>
              <a:rPr lang="en-US" sz="1400" i="1" dirty="0" smtClean="0">
                <a:solidFill>
                  <a:srgbClr val="2A00FF"/>
                </a:solidFill>
                <a:latin typeface="Courier New"/>
              </a:rPr>
              <a:t>"10px" </a:t>
            </a:r>
            <a:r>
              <a:rPr lang="en-US" sz="1400" i="1" dirty="0" smtClean="0">
                <a:solidFill>
                  <a:srgbClr val="008080"/>
                </a:solidFill>
                <a:latin typeface="Courier New"/>
              </a:rPr>
              <a:t>/&gt;</a:t>
            </a:r>
          </a:p>
          <a:p>
            <a:r>
              <a:rPr lang="en-US" sz="1400" dirty="0" smtClean="0">
                <a:solidFill>
                  <a:srgbClr val="008080"/>
                </a:solidFill>
                <a:latin typeface="Courier New"/>
              </a:rPr>
              <a:t>&lt;/</a:t>
            </a:r>
            <a:r>
              <a:rPr lang="en-US" sz="1400" dirty="0" err="1" smtClean="0">
                <a:solidFill>
                  <a:srgbClr val="3F7F7F"/>
                </a:solidFill>
                <a:latin typeface="Courier New"/>
              </a:rPr>
              <a:t>LinearLayout</a:t>
            </a:r>
            <a:r>
              <a:rPr lang="en-US" sz="1400" dirty="0" smtClean="0">
                <a:solidFill>
                  <a:srgbClr val="008080"/>
                </a:solidFill>
                <a:latin typeface="Courier New"/>
              </a:rPr>
              <a:t>&gt;</a:t>
            </a:r>
            <a:endParaRPr lang="en-US" dirty="0" smtClean="0"/>
          </a:p>
        </p:txBody>
      </p:sp>
      <p:sp>
        <p:nvSpPr>
          <p:cNvPr id="12" name="TextBox 11"/>
          <p:cNvSpPr txBox="1"/>
          <p:nvPr/>
        </p:nvSpPr>
        <p:spPr>
          <a:xfrm>
            <a:off x="7542847" y="1391603"/>
            <a:ext cx="1185863" cy="400110"/>
          </a:xfrm>
          <a:prstGeom prst="rect">
            <a:avLst/>
          </a:prstGeom>
          <a:noFill/>
        </p:spPr>
        <p:txBody>
          <a:bodyPr wrap="square" rtlCol="0">
            <a:spAutoFit/>
          </a:bodyPr>
          <a:lstStyle/>
          <a:p>
            <a:r>
              <a:rPr lang="en-US" sz="2000" b="1" dirty="0" smtClean="0">
                <a:solidFill>
                  <a:srgbClr val="0070C0"/>
                </a:solidFill>
              </a:rPr>
              <a:t>LAYOUT</a:t>
            </a:r>
            <a:endParaRPr lang="en-US" b="1" dirty="0">
              <a:solidFill>
                <a:srgbClr val="0070C0"/>
              </a:solidFill>
            </a:endParaRPr>
          </a:p>
        </p:txBody>
      </p:sp>
    </p:spTree>
    <p:extLst>
      <p:ext uri="{BB962C8B-B14F-4D97-AF65-F5344CB8AC3E}">
        <p14:creationId xmlns:p14="http://schemas.microsoft.com/office/powerpoint/2010/main" val="18710466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14313" y="1543050"/>
            <a:ext cx="8501062" cy="505777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132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6070893"/>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a:p>
            <a:endParaRPr lang="en-US" sz="1050" dirty="0" smtClean="0">
              <a:solidFill>
                <a:srgbClr val="008080"/>
              </a:solidFill>
              <a:latin typeface="Courier New"/>
            </a:endParaRPr>
          </a:p>
          <a:p>
            <a:r>
              <a:rPr lang="en-US" sz="1050" dirty="0" smtClean="0">
                <a:solidFill>
                  <a:srgbClr val="008080"/>
                </a:solidFill>
                <a:latin typeface="Courier New"/>
              </a:rPr>
              <a:t>&lt;?</a:t>
            </a:r>
            <a:r>
              <a:rPr lang="en-US" sz="1050" dirty="0" smtClean="0">
                <a:solidFill>
                  <a:srgbClr val="3F7F7F"/>
                </a:solidFill>
                <a:latin typeface="Courier New"/>
              </a:rPr>
              <a:t>xml </a:t>
            </a:r>
            <a:r>
              <a:rPr lang="en-US" sz="1050" dirty="0" smtClean="0">
                <a:solidFill>
                  <a:srgbClr val="7F007F"/>
                </a:solidFill>
                <a:latin typeface="Courier New"/>
              </a:rPr>
              <a:t>version</a:t>
            </a:r>
            <a:r>
              <a:rPr lang="en-US" sz="1050" dirty="0" smtClean="0">
                <a:solidFill>
                  <a:srgbClr val="000000"/>
                </a:solidFill>
                <a:latin typeface="Courier New"/>
              </a:rPr>
              <a:t>=</a:t>
            </a:r>
            <a:r>
              <a:rPr lang="en-US" sz="1050" i="1" dirty="0" smtClean="0">
                <a:solidFill>
                  <a:srgbClr val="2A00FF"/>
                </a:solidFill>
                <a:latin typeface="Courier New"/>
              </a:rPr>
              <a:t>"1.0" </a:t>
            </a:r>
            <a:r>
              <a:rPr lang="en-US" sz="1050" i="1" dirty="0" smtClean="0">
                <a:solidFill>
                  <a:srgbClr val="7F007F"/>
                </a:solidFill>
                <a:latin typeface="Courier New"/>
              </a:rPr>
              <a:t>encoding</a:t>
            </a:r>
            <a:r>
              <a:rPr lang="en-US" sz="1050" i="1" dirty="0" smtClean="0">
                <a:solidFill>
                  <a:srgbClr val="000000"/>
                </a:solidFill>
                <a:latin typeface="Courier New"/>
              </a:rPr>
              <a:t>=</a:t>
            </a:r>
            <a:r>
              <a:rPr lang="en-US" sz="1050" i="1" dirty="0" smtClean="0">
                <a:solidFill>
                  <a:srgbClr val="2A00FF"/>
                </a:solidFill>
                <a:latin typeface="Courier New"/>
              </a:rPr>
              <a:t>"utf-8"</a:t>
            </a:r>
            <a:r>
              <a:rPr lang="en-US" sz="1050" i="1" dirty="0" smtClean="0">
                <a:solidFill>
                  <a:srgbClr val="008080"/>
                </a:solidFill>
                <a:latin typeface="Courier New"/>
              </a:rPr>
              <a:t>?&gt;</a:t>
            </a:r>
          </a:p>
          <a:p>
            <a:r>
              <a:rPr lang="en-US" sz="1050" dirty="0" smtClean="0">
                <a:solidFill>
                  <a:srgbClr val="008080"/>
                </a:solidFill>
                <a:latin typeface="Courier New"/>
              </a:rPr>
              <a:t>&lt;</a:t>
            </a:r>
            <a:r>
              <a:rPr lang="en-US" sz="1050" dirty="0" smtClean="0">
                <a:solidFill>
                  <a:srgbClr val="3F7F7F"/>
                </a:solidFill>
                <a:latin typeface="Courier New"/>
              </a:rPr>
              <a:t>manifest </a:t>
            </a:r>
            <a:r>
              <a:rPr lang="en-US" sz="1050" dirty="0" err="1" smtClean="0">
                <a:solidFill>
                  <a:srgbClr val="7F007F"/>
                </a:solidFill>
                <a:latin typeface="Courier New"/>
              </a:rPr>
              <a:t>xmlns:android</a:t>
            </a:r>
            <a:r>
              <a:rPr lang="en-US" sz="1050" dirty="0" smtClean="0">
                <a:solidFill>
                  <a:srgbClr val="000000"/>
                </a:solidFill>
                <a:latin typeface="Courier New"/>
              </a:rPr>
              <a:t>=</a:t>
            </a:r>
            <a:r>
              <a:rPr lang="en-US" sz="1050" i="1" dirty="0" smtClean="0">
                <a:solidFill>
                  <a:srgbClr val="2A00FF"/>
                </a:solidFill>
                <a:latin typeface="Courier New"/>
              </a:rPr>
              <a:t>"http://schemas.android.com/apk/res/android"</a:t>
            </a:r>
          </a:p>
          <a:p>
            <a:r>
              <a:rPr lang="en-US" sz="1050" dirty="0" smtClean="0">
                <a:latin typeface="Courier New"/>
              </a:rPr>
              <a:t>      </a:t>
            </a:r>
            <a:r>
              <a:rPr lang="en-US" sz="1050" dirty="0" smtClean="0">
                <a:solidFill>
                  <a:srgbClr val="7F007F"/>
                </a:solidFill>
                <a:latin typeface="Courier New"/>
              </a:rPr>
              <a:t>package</a:t>
            </a:r>
            <a:r>
              <a:rPr lang="en-US" sz="1050" dirty="0" smtClean="0">
                <a:solidFill>
                  <a:srgbClr val="000000"/>
                </a:solidFill>
                <a:latin typeface="Courier New"/>
              </a:rPr>
              <a:t>=</a:t>
            </a:r>
            <a:r>
              <a:rPr lang="en-US" sz="1050" i="1" dirty="0" smtClean="0">
                <a:solidFill>
                  <a:srgbClr val="2A00FF"/>
                </a:solidFill>
                <a:latin typeface="Courier New"/>
              </a:rPr>
              <a:t>"cis493.skyhooklocation"</a:t>
            </a:r>
          </a:p>
          <a:p>
            <a:r>
              <a:rPr lang="en-US" sz="1050" dirty="0" smtClean="0">
                <a:latin typeface="Courier New"/>
              </a:rPr>
              <a:t>      </a:t>
            </a:r>
            <a:r>
              <a:rPr lang="en-US" sz="1050" dirty="0" err="1" smtClean="0">
                <a:solidFill>
                  <a:srgbClr val="7F007F"/>
                </a:solidFill>
                <a:latin typeface="Courier New"/>
              </a:rPr>
              <a:t>android:versionCode</a:t>
            </a:r>
            <a:r>
              <a:rPr lang="en-US" sz="1050" dirty="0" smtClean="0">
                <a:solidFill>
                  <a:srgbClr val="000000"/>
                </a:solidFill>
                <a:latin typeface="Courier New"/>
              </a:rPr>
              <a:t>=</a:t>
            </a:r>
            <a:r>
              <a:rPr lang="en-US" sz="1050" i="1" dirty="0" smtClean="0">
                <a:solidFill>
                  <a:srgbClr val="2A00FF"/>
                </a:solidFill>
                <a:latin typeface="Courier New"/>
              </a:rPr>
              <a:t>"1"</a:t>
            </a:r>
          </a:p>
          <a:p>
            <a:r>
              <a:rPr lang="en-US" sz="1050" dirty="0" smtClean="0">
                <a:latin typeface="Courier New"/>
              </a:rPr>
              <a:t>      </a:t>
            </a:r>
            <a:r>
              <a:rPr lang="en-US" sz="1050" dirty="0" err="1" smtClean="0">
                <a:solidFill>
                  <a:srgbClr val="7F007F"/>
                </a:solidFill>
                <a:latin typeface="Courier New"/>
              </a:rPr>
              <a:t>android:versionName</a:t>
            </a:r>
            <a:r>
              <a:rPr lang="en-US" sz="1050" dirty="0" smtClean="0">
                <a:solidFill>
                  <a:srgbClr val="000000"/>
                </a:solidFill>
                <a:latin typeface="Courier New"/>
              </a:rPr>
              <a:t>=</a:t>
            </a:r>
            <a:r>
              <a:rPr lang="en-US" sz="1050" i="1" dirty="0" smtClean="0">
                <a:solidFill>
                  <a:srgbClr val="2A00FF"/>
                </a:solidFill>
                <a:latin typeface="Courier New"/>
              </a:rPr>
              <a:t>"1.0"</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application </a:t>
            </a:r>
            <a:r>
              <a:rPr lang="en-US" sz="1050" dirty="0" err="1" smtClean="0">
                <a:solidFill>
                  <a:srgbClr val="7F007F"/>
                </a:solidFill>
                <a:latin typeface="Courier New"/>
              </a:rPr>
              <a:t>android:icon</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drawable</a:t>
            </a:r>
            <a:r>
              <a:rPr lang="en-US" sz="1050" i="1" dirty="0" smtClean="0">
                <a:solidFill>
                  <a:srgbClr val="2A00FF"/>
                </a:solidFill>
                <a:latin typeface="Courier New"/>
              </a:rPr>
              <a:t>/sym_action_map2" </a:t>
            </a:r>
          </a:p>
          <a:p>
            <a:r>
              <a:rPr lang="en-US" sz="1050" dirty="0" smtClean="0">
                <a:latin typeface="Courier New"/>
              </a:rPr>
              <a:t>         </a:t>
            </a:r>
            <a:r>
              <a:rPr lang="en-US" sz="1050" dirty="0" err="1" smtClean="0">
                <a:solidFill>
                  <a:srgbClr val="7F007F"/>
                </a:solidFill>
                <a:latin typeface="Courier New"/>
              </a:rPr>
              <a:t>android:label</a:t>
            </a:r>
            <a:r>
              <a:rPr lang="en-US" sz="1050" dirty="0" smtClean="0">
                <a:solidFill>
                  <a:srgbClr val="000000"/>
                </a:solidFill>
                <a:latin typeface="Courier New"/>
              </a:rPr>
              <a:t>=</a:t>
            </a:r>
            <a:r>
              <a:rPr lang="en-US" sz="1050" i="1" dirty="0" smtClean="0">
                <a:solidFill>
                  <a:srgbClr val="2A00FF"/>
                </a:solidFill>
                <a:latin typeface="Courier New"/>
              </a:rPr>
              <a:t>"@string/</a:t>
            </a:r>
            <a:r>
              <a:rPr lang="en-US" sz="1050" i="1" dirty="0" err="1" smtClean="0">
                <a:solidFill>
                  <a:srgbClr val="2A00FF"/>
                </a:solidFill>
                <a:latin typeface="Courier New"/>
              </a:rPr>
              <a:t>app_name</a:t>
            </a:r>
            <a:r>
              <a:rPr lang="en-US" sz="1050" i="1" dirty="0" smtClean="0">
                <a:solidFill>
                  <a:srgbClr val="2A00FF"/>
                </a:solidFill>
                <a:latin typeface="Courier New"/>
              </a:rPr>
              <a:t>"</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activity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Skyhook_Location</a:t>
            </a:r>
            <a:r>
              <a:rPr lang="en-US" sz="1050" i="1" dirty="0" smtClean="0">
                <a:solidFill>
                  <a:srgbClr val="2A00FF"/>
                </a:solidFill>
                <a:latin typeface="Courier New"/>
              </a:rPr>
              <a:t>"</a:t>
            </a:r>
          </a:p>
          <a:p>
            <a:r>
              <a:rPr lang="en-US" sz="1050" dirty="0" smtClean="0">
                <a:latin typeface="Courier New"/>
              </a:rPr>
              <a:t>                  </a:t>
            </a:r>
            <a:r>
              <a:rPr lang="en-US" sz="1050" dirty="0" err="1" smtClean="0">
                <a:solidFill>
                  <a:srgbClr val="7F007F"/>
                </a:solidFill>
                <a:latin typeface="Courier New"/>
              </a:rPr>
              <a:t>android:label</a:t>
            </a:r>
            <a:r>
              <a:rPr lang="en-US" sz="1050" dirty="0" smtClean="0">
                <a:solidFill>
                  <a:srgbClr val="000000"/>
                </a:solidFill>
                <a:latin typeface="Courier New"/>
              </a:rPr>
              <a:t>=</a:t>
            </a:r>
            <a:r>
              <a:rPr lang="en-US" sz="1050" i="1" dirty="0" smtClean="0">
                <a:solidFill>
                  <a:srgbClr val="2A00FF"/>
                </a:solidFill>
                <a:latin typeface="Courier New"/>
              </a:rPr>
              <a:t>"@string/</a:t>
            </a:r>
            <a:r>
              <a:rPr lang="en-US" sz="1050" i="1" dirty="0" err="1" smtClean="0">
                <a:solidFill>
                  <a:srgbClr val="2A00FF"/>
                </a:solidFill>
                <a:latin typeface="Courier New"/>
              </a:rPr>
              <a:t>app_name</a:t>
            </a:r>
            <a:r>
              <a:rPr lang="en-US" sz="1050" i="1" dirty="0" smtClean="0">
                <a:solidFill>
                  <a:srgbClr val="2A00FF"/>
                </a:solidFill>
                <a:latin typeface="Courier New"/>
              </a:rPr>
              <a:t>"</a:t>
            </a:r>
          </a:p>
          <a:p>
            <a:r>
              <a:rPr lang="en-US" sz="1050" dirty="0" smtClean="0">
                <a:latin typeface="Courier New"/>
              </a:rPr>
              <a:t>                  </a:t>
            </a:r>
            <a:r>
              <a:rPr lang="en-US" sz="1050" dirty="0" err="1" smtClean="0">
                <a:solidFill>
                  <a:srgbClr val="7F007F"/>
                </a:solidFill>
                <a:latin typeface="Courier New"/>
              </a:rPr>
              <a:t>android:screenOrientation</a:t>
            </a:r>
            <a:r>
              <a:rPr lang="en-US" sz="1050" dirty="0" smtClean="0">
                <a:solidFill>
                  <a:srgbClr val="000000"/>
                </a:solidFill>
                <a:latin typeface="Courier New"/>
              </a:rPr>
              <a:t>=</a:t>
            </a:r>
            <a:r>
              <a:rPr lang="en-US" sz="1050" i="1" dirty="0" smtClean="0">
                <a:solidFill>
                  <a:srgbClr val="2A00FF"/>
                </a:solidFill>
                <a:latin typeface="Courier New"/>
              </a:rPr>
              <a:t>"portrait"</a:t>
            </a:r>
          </a:p>
          <a:p>
            <a:r>
              <a:rPr lang="en-US" sz="1050" dirty="0" smtClean="0">
                <a:latin typeface="Courier New"/>
              </a:rPr>
              <a:t>                  </a:t>
            </a:r>
            <a:r>
              <a:rPr lang="en-US" sz="1050" dirty="0" err="1" smtClean="0">
                <a:solidFill>
                  <a:srgbClr val="7F007F"/>
                </a:solidFill>
                <a:latin typeface="Courier New"/>
              </a:rPr>
              <a:t>android:configChanges</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orientation|keyboardHidden</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intent-filter</a:t>
            </a:r>
            <a:r>
              <a:rPr lang="en-US" sz="1050"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android.intent.action.MAIN</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category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android.intent.category.LAUNCHER</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intent-filter</a:t>
            </a:r>
            <a:r>
              <a:rPr lang="en-US" sz="1050"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activity</a:t>
            </a:r>
            <a:r>
              <a:rPr lang="en-US" sz="1050" dirty="0" smtClean="0">
                <a:solidFill>
                  <a:srgbClr val="008080"/>
                </a:solidFill>
                <a:latin typeface="Courier New"/>
              </a:rPr>
              <a:t>&gt;</a:t>
            </a:r>
            <a:endParaRPr lang="en-US" sz="1050" dirty="0" smtClean="0">
              <a:latin typeface="Courier New"/>
            </a:endParaRP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application</a:t>
            </a:r>
            <a:r>
              <a:rPr lang="en-US" sz="1050"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008080"/>
                </a:solidFill>
                <a:latin typeface="Courier New"/>
              </a:rPr>
              <a:t>&lt;</a:t>
            </a:r>
            <a:r>
              <a:rPr lang="en-US" sz="1050" dirty="0" smtClean="0">
                <a:solidFill>
                  <a:srgbClr val="3F7F7F"/>
                </a:solidFill>
                <a:latin typeface="Courier New"/>
              </a:rPr>
              <a:t>uses-</a:t>
            </a:r>
            <a:r>
              <a:rPr lang="en-US" sz="1050" dirty="0" err="1" smtClean="0">
                <a:solidFill>
                  <a:srgbClr val="3F7F7F"/>
                </a:solidFill>
                <a:latin typeface="Courier New"/>
              </a:rPr>
              <a:t>sdk</a:t>
            </a:r>
            <a:r>
              <a:rPr lang="en-US" sz="1050" dirty="0" smtClean="0">
                <a:solidFill>
                  <a:srgbClr val="3F7F7F"/>
                </a:solidFill>
                <a:latin typeface="Courier New"/>
              </a:rPr>
              <a:t> </a:t>
            </a:r>
            <a:r>
              <a:rPr lang="en-US" sz="1050" dirty="0" err="1" smtClean="0">
                <a:solidFill>
                  <a:srgbClr val="7F007F"/>
                </a:solidFill>
                <a:latin typeface="Courier New"/>
              </a:rPr>
              <a:t>android:minSdkVersion</a:t>
            </a:r>
            <a:r>
              <a:rPr lang="en-US" sz="1050" dirty="0" smtClean="0">
                <a:solidFill>
                  <a:srgbClr val="000000"/>
                </a:solidFill>
                <a:latin typeface="Courier New"/>
              </a:rPr>
              <a:t>=</a:t>
            </a:r>
            <a:r>
              <a:rPr lang="en-US" sz="1050" i="1" dirty="0" smtClean="0">
                <a:solidFill>
                  <a:srgbClr val="2A00FF"/>
                </a:solidFill>
                <a:latin typeface="Courier New"/>
              </a:rPr>
              <a:t>"4" </a:t>
            </a:r>
            <a:r>
              <a:rPr lang="en-US" sz="1050" i="1" dirty="0" smtClean="0">
                <a:solidFill>
                  <a:srgbClr val="008080"/>
                </a:solidFill>
                <a:latin typeface="Courier New"/>
              </a:rPr>
              <a:t>/&gt;</a:t>
            </a:r>
          </a:p>
          <a:p>
            <a:r>
              <a:rPr lang="en-US" sz="1050" dirty="0" smtClean="0">
                <a:solidFill>
                  <a:srgbClr val="000000"/>
                </a:solidFill>
                <a:latin typeface="Courier New"/>
              </a:rPr>
              <a:t>    	</a:t>
            </a:r>
            <a:r>
              <a:rPr lang="en-US" sz="1050" dirty="0" smtClean="0">
                <a:solidFill>
                  <a:srgbClr val="3F5FBF"/>
                </a:solidFill>
                <a:latin typeface="Courier New"/>
              </a:rPr>
              <a:t>&lt;!-- used to communicate with Skyhook's servers --&gt;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android.permission.INTERNET</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3F5FBF"/>
                </a:solidFill>
                <a:latin typeface="Courier New"/>
              </a:rPr>
              <a:t>	&lt;!-- enables </a:t>
            </a:r>
            <a:r>
              <a:rPr lang="en-US" sz="1050" dirty="0" err="1" smtClean="0">
                <a:solidFill>
                  <a:srgbClr val="3F5FBF"/>
                </a:solidFill>
                <a:latin typeface="Courier New"/>
              </a:rPr>
              <a:t>WiFi</a:t>
            </a:r>
            <a:r>
              <a:rPr lang="en-US" sz="1050" dirty="0" smtClean="0">
                <a:solidFill>
                  <a:srgbClr val="3F5FBF"/>
                </a:solidFill>
                <a:latin typeface="Courier New"/>
              </a:rPr>
              <a:t>, if disabled, for the duration of a location request --&gt;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android.permission.CHANGE_WIFI_STATE</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3F5FBF"/>
                </a:solidFill>
                <a:latin typeface="Courier New"/>
              </a:rPr>
              <a:t>	&lt;!-- used to obtain information about the </a:t>
            </a:r>
            <a:r>
              <a:rPr lang="en-US" sz="1050" dirty="0" err="1" smtClean="0">
                <a:solidFill>
                  <a:srgbClr val="3F5FBF"/>
                </a:solidFill>
                <a:latin typeface="Courier New"/>
              </a:rPr>
              <a:t>WiFi</a:t>
            </a:r>
            <a:r>
              <a:rPr lang="en-US" sz="1050" dirty="0" smtClean="0">
                <a:solidFill>
                  <a:srgbClr val="3F5FBF"/>
                </a:solidFill>
                <a:latin typeface="Courier New"/>
              </a:rPr>
              <a:t> environment --&gt;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android.permission.ACCESS_WIFI_STATE</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3F5FBF"/>
                </a:solidFill>
                <a:latin typeface="Courier New"/>
              </a:rPr>
              <a:t>	&lt;!-- used to obtain cell tower ID --&gt;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android.permission.ACCESS_COARSE_LOCATION</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android.permission.ACCESS_COARSE_UPDATES</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3F5FBF"/>
                </a:solidFill>
                <a:latin typeface="Courier New"/>
              </a:rPr>
              <a:t>	&lt;!-- used to access GPS location, for XPS functionality --&gt;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android.permission.ACCESS_FINE_LOCATION</a:t>
            </a:r>
            <a:r>
              <a:rPr lang="en-US" sz="1050" i="1" dirty="0" smtClean="0">
                <a:solidFill>
                  <a:srgbClr val="2A00FF"/>
                </a:solidFill>
                <a:latin typeface="Courier New"/>
              </a:rPr>
              <a:t>" </a:t>
            </a:r>
            <a:r>
              <a:rPr lang="en-US" sz="1050" i="1" dirty="0" smtClean="0">
                <a:solidFill>
                  <a:srgbClr val="008080"/>
                </a:solidFill>
                <a:latin typeface="Courier New"/>
              </a:rPr>
              <a:t>/&gt;</a:t>
            </a:r>
          </a:p>
          <a:p>
            <a:r>
              <a:rPr lang="en-US" sz="1050" dirty="0" smtClean="0">
                <a:solidFill>
                  <a:srgbClr val="008080"/>
                </a:solidFill>
                <a:latin typeface="Courier New"/>
              </a:rPr>
              <a:t>	&lt;</a:t>
            </a:r>
            <a:r>
              <a:rPr lang="en-US" sz="1050" dirty="0" smtClean="0">
                <a:solidFill>
                  <a:srgbClr val="3F7F7F"/>
                </a:solidFill>
                <a:latin typeface="Courier New"/>
              </a:rPr>
              <a:t>uses-permission </a:t>
            </a:r>
            <a:r>
              <a:rPr lang="en-US" sz="1050" dirty="0" err="1" smtClean="0">
                <a:solidFill>
                  <a:srgbClr val="7F007F"/>
                </a:solidFill>
                <a:latin typeface="Courier New"/>
              </a:rPr>
              <a:t>android:name</a:t>
            </a:r>
            <a:r>
              <a:rPr lang="en-US" sz="1050" dirty="0" smtClean="0">
                <a:solidFill>
                  <a:srgbClr val="000000"/>
                </a:solidFill>
                <a:latin typeface="Courier New"/>
              </a:rPr>
              <a:t>=</a:t>
            </a:r>
            <a:r>
              <a:rPr lang="en-US" sz="1050" i="1" dirty="0" smtClean="0">
                <a:solidFill>
                  <a:srgbClr val="2A00FF"/>
                </a:solidFill>
                <a:latin typeface="Courier New"/>
              </a:rPr>
              <a:t>"</a:t>
            </a:r>
            <a:r>
              <a:rPr lang="en-US" sz="1050" i="1" dirty="0" err="1" smtClean="0">
                <a:solidFill>
                  <a:srgbClr val="2A00FF"/>
                </a:solidFill>
                <a:latin typeface="Courier New"/>
              </a:rPr>
              <a:t>android.permission.WAKE_LOCK</a:t>
            </a:r>
            <a:r>
              <a:rPr lang="en-US" sz="1050" i="1" dirty="0" smtClean="0">
                <a:solidFill>
                  <a:srgbClr val="2A00FF"/>
                </a:solidFill>
                <a:latin typeface="Courier New"/>
              </a:rPr>
              <a:t>" </a:t>
            </a:r>
            <a:r>
              <a:rPr lang="en-US" sz="1050" i="1" dirty="0" smtClean="0">
                <a:solidFill>
                  <a:srgbClr val="008080"/>
                </a:solidFill>
                <a:latin typeface="Courier New"/>
              </a:rPr>
              <a:t>/&gt;</a:t>
            </a:r>
            <a:endParaRPr lang="en-US" sz="1050" dirty="0" smtClean="0">
              <a:latin typeface="Courier New"/>
            </a:endParaRPr>
          </a:p>
          <a:p>
            <a:r>
              <a:rPr lang="en-US" sz="1050" dirty="0" smtClean="0">
                <a:solidFill>
                  <a:srgbClr val="008080"/>
                </a:solidFill>
                <a:latin typeface="Courier New"/>
              </a:rPr>
              <a:t>&lt;/</a:t>
            </a:r>
            <a:r>
              <a:rPr lang="en-US" sz="1050" dirty="0" smtClean="0">
                <a:solidFill>
                  <a:srgbClr val="3F7F7F"/>
                </a:solidFill>
                <a:latin typeface="Courier New"/>
              </a:rPr>
              <a:t>manifest</a:t>
            </a:r>
            <a:r>
              <a:rPr lang="en-US" sz="1050" dirty="0" smtClean="0">
                <a:solidFill>
                  <a:srgbClr val="008080"/>
                </a:solidFill>
                <a:latin typeface="Courier New"/>
              </a:rPr>
              <a:t>&gt;</a:t>
            </a:r>
            <a:r>
              <a:rPr lang="en-US" sz="1050" dirty="0" smtClean="0">
                <a:solidFill>
                  <a:srgbClr val="000000"/>
                </a:solidFill>
                <a:latin typeface="Courier New"/>
              </a:rPr>
              <a:t> </a:t>
            </a:r>
            <a:endParaRPr lang="en-US" dirty="0" smtClean="0"/>
          </a:p>
        </p:txBody>
      </p:sp>
      <p:sp>
        <p:nvSpPr>
          <p:cNvPr id="10" name="TextBox 9"/>
          <p:cNvSpPr txBox="1"/>
          <p:nvPr/>
        </p:nvSpPr>
        <p:spPr>
          <a:xfrm>
            <a:off x="7056121" y="1391603"/>
            <a:ext cx="1672590" cy="400110"/>
          </a:xfrm>
          <a:prstGeom prst="rect">
            <a:avLst/>
          </a:prstGeom>
          <a:noFill/>
        </p:spPr>
        <p:txBody>
          <a:bodyPr wrap="square" rtlCol="0">
            <a:spAutoFit/>
          </a:bodyPr>
          <a:lstStyle/>
          <a:p>
            <a:r>
              <a:rPr lang="en-US" sz="2000" b="1" dirty="0" smtClean="0">
                <a:solidFill>
                  <a:srgbClr val="0070C0"/>
                </a:solidFill>
              </a:rPr>
              <a:t>MANIFEST</a:t>
            </a:r>
            <a:endParaRPr lang="en-US" b="1" dirty="0">
              <a:solidFill>
                <a:srgbClr val="0070C0"/>
              </a:solidFill>
            </a:endParaRPr>
          </a:p>
        </p:txBody>
      </p:sp>
    </p:spTree>
    <p:extLst>
      <p:ext uri="{BB962C8B-B14F-4D97-AF65-F5344CB8AC3E}">
        <p14:creationId xmlns:p14="http://schemas.microsoft.com/office/powerpoint/2010/main" val="28188946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00185"/>
            <a:ext cx="8643937" cy="5339923"/>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dirty="0" smtClean="0">
                <a:solidFill>
                  <a:srgbClr val="3F7F5F"/>
                </a:solidFill>
                <a:latin typeface="Courier New"/>
              </a:rPr>
              <a:t>// </a:t>
            </a:r>
            <a:r>
              <a:rPr lang="en-US" sz="1100" b="1" dirty="0" smtClean="0">
                <a:solidFill>
                  <a:srgbClr val="3F7F5F"/>
                </a:solidFill>
                <a:latin typeface="Courier New"/>
              </a:rPr>
              <a:t>SKYHOOK_LOCATION.JAVA</a:t>
            </a:r>
          </a:p>
          <a:p>
            <a:r>
              <a:rPr lang="en-US" sz="1100" dirty="0" smtClean="0">
                <a:solidFill>
                  <a:srgbClr val="3F7F5F"/>
                </a:solidFill>
                <a:latin typeface="Courier New"/>
              </a:rPr>
              <a:t>// ------------------------------------------------------------------------</a:t>
            </a:r>
          </a:p>
          <a:p>
            <a:r>
              <a:rPr lang="en-US" sz="1100" dirty="0" smtClean="0">
                <a:solidFill>
                  <a:srgbClr val="3F7F5F"/>
                </a:solidFill>
                <a:latin typeface="Courier New"/>
              </a:rPr>
              <a:t>// Using the SKYHOOK system to 'quickly' get a GPS fix</a:t>
            </a:r>
          </a:p>
          <a:p>
            <a:r>
              <a:rPr lang="en-US" sz="1100" dirty="0" smtClean="0">
                <a:solidFill>
                  <a:srgbClr val="3F7F5F"/>
                </a:solidFill>
                <a:latin typeface="Courier New"/>
              </a:rPr>
              <a:t>// information available at: www.skyhookwireless.com</a:t>
            </a:r>
          </a:p>
          <a:p>
            <a:r>
              <a:rPr lang="en-US" sz="1100" dirty="0" smtClean="0">
                <a:solidFill>
                  <a:srgbClr val="3F7F5F"/>
                </a:solidFill>
                <a:latin typeface="Courier New"/>
              </a:rPr>
              <a:t>//</a:t>
            </a:r>
          </a:p>
          <a:p>
            <a:r>
              <a:rPr lang="en-US" sz="1100" dirty="0" smtClean="0">
                <a:solidFill>
                  <a:srgbClr val="3F7F5F"/>
                </a:solidFill>
                <a:latin typeface="Courier New"/>
              </a:rPr>
              <a:t>// Victor Matos - Nov 29, 2010</a:t>
            </a:r>
          </a:p>
          <a:p>
            <a:r>
              <a:rPr lang="en-US" sz="1100" dirty="0" smtClean="0">
                <a:solidFill>
                  <a:srgbClr val="3F7F5F"/>
                </a:solidFill>
                <a:latin typeface="Courier New"/>
              </a:rPr>
              <a:t>// ------------------------------------------------------------------------</a:t>
            </a:r>
          </a:p>
          <a:p>
            <a:r>
              <a:rPr lang="en-US" sz="1100" b="1" dirty="0" smtClean="0">
                <a:solidFill>
                  <a:srgbClr val="7F0055"/>
                </a:solidFill>
                <a:latin typeface="Courier New"/>
              </a:rPr>
              <a:t>package</a:t>
            </a:r>
            <a:r>
              <a:rPr lang="en-US" sz="1100" b="1" dirty="0" smtClean="0">
                <a:solidFill>
                  <a:srgbClr val="000000"/>
                </a:solidFill>
                <a:latin typeface="Courier New"/>
              </a:rPr>
              <a:t> cis493.skyhooklocation;</a:t>
            </a:r>
          </a:p>
          <a:p>
            <a:endParaRPr lang="en-US" sz="1100" dirty="0" smtClean="0">
              <a:latin typeface="Courier New"/>
            </a:endParaRP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java.text.DateFormat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java.text.SimpleDateFormat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java.util.Date</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java.util.TimeZone</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android.app.Activity</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android.app.ProgressDialog</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android.content.Intent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android.content.res.Configuration</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android.net.Uri</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android.os.Bundle</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android.os.Handler</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android.os.Message</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android.util.Log</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android.view.MotionEvent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android.view.View</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android.view.View.OnClickListener</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android.view.View.OnTouchListener</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android.widget.Button</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android.widget.EditText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android.widget.Toast</a:t>
            </a:r>
            <a:r>
              <a:rPr lang="en-US" sz="1100" b="1" dirty="0" smtClean="0">
                <a:solidFill>
                  <a:srgbClr val="000000"/>
                </a:solidFill>
                <a:latin typeface="Courier New"/>
              </a:rPr>
              <a:t>;</a:t>
            </a:r>
          </a:p>
          <a:p>
            <a:r>
              <a:rPr lang="en-US" sz="1100" b="1" dirty="0" smtClean="0">
                <a:solidFill>
                  <a:srgbClr val="7F0055"/>
                </a:solidFill>
                <a:latin typeface="Courier New"/>
              </a:rPr>
              <a:t>import</a:t>
            </a:r>
            <a:r>
              <a:rPr lang="en-US" sz="1100" b="1" dirty="0" smtClean="0">
                <a:solidFill>
                  <a:srgbClr val="000000"/>
                </a:solidFill>
                <a:latin typeface="Courier New"/>
              </a:rPr>
              <a:t> </a:t>
            </a:r>
            <a:r>
              <a:rPr lang="en-US" sz="1100" b="1" dirty="0" err="1" smtClean="0">
                <a:solidFill>
                  <a:srgbClr val="000000"/>
                </a:solidFill>
                <a:latin typeface="Courier New"/>
              </a:rPr>
              <a:t>com.skyhookwireless.wps</a:t>
            </a:r>
            <a:r>
              <a:rPr lang="en-US" sz="1100" b="1" dirty="0" smtClean="0">
                <a:solidFill>
                  <a:srgbClr val="000000"/>
                </a:solidFill>
                <a:latin typeface="Courier New"/>
              </a:rPr>
              <a:t>.*;</a:t>
            </a:r>
            <a:endParaRPr lang="en-US" sz="1100" dirty="0" smtClean="0">
              <a:latin typeface="Courier New"/>
            </a:endParaRPr>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1090114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4493538"/>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smtClean="0">
                <a:solidFill>
                  <a:srgbClr val="7F0055"/>
                </a:solidFill>
                <a:latin typeface="Courier New"/>
              </a:rPr>
              <a:t>class</a:t>
            </a:r>
            <a:r>
              <a:rPr lang="en-US" sz="1100" b="1" dirty="0" smtClean="0">
                <a:solidFill>
                  <a:srgbClr val="000000"/>
                </a:solidFill>
                <a:latin typeface="Courier New"/>
              </a:rPr>
              <a:t> </a:t>
            </a:r>
            <a:r>
              <a:rPr lang="en-US" sz="1100" b="1" dirty="0" err="1" smtClean="0">
                <a:solidFill>
                  <a:srgbClr val="000000"/>
                </a:solidFill>
                <a:latin typeface="Courier New"/>
              </a:rPr>
              <a:t>Skyhook_Location</a:t>
            </a:r>
            <a:r>
              <a:rPr lang="en-US" sz="1100" b="1" dirty="0" smtClean="0">
                <a:solidFill>
                  <a:srgbClr val="000000"/>
                </a:solidFill>
                <a:latin typeface="Courier New"/>
              </a:rPr>
              <a:t> </a:t>
            </a:r>
            <a:r>
              <a:rPr lang="en-US" sz="1100" b="1" dirty="0" smtClean="0">
                <a:solidFill>
                  <a:srgbClr val="7F0055"/>
                </a:solidFill>
                <a:latin typeface="Courier New"/>
              </a:rPr>
              <a:t>extends</a:t>
            </a:r>
            <a:r>
              <a:rPr lang="en-US" sz="1100" b="1" dirty="0" smtClean="0">
                <a:solidFill>
                  <a:srgbClr val="000000"/>
                </a:solidFill>
                <a:latin typeface="Courier New"/>
              </a:rPr>
              <a:t> Activity {</a:t>
            </a:r>
          </a:p>
          <a:p>
            <a:endParaRPr lang="en-US" sz="1100" dirty="0" smtClean="0">
              <a:latin typeface="Courier New"/>
            </a:endParaRPr>
          </a:p>
          <a:p>
            <a:pPr lvl="1"/>
            <a:r>
              <a:rPr lang="en-US" sz="1100" dirty="0" err="1" smtClean="0">
                <a:solidFill>
                  <a:srgbClr val="000000"/>
                </a:solidFill>
                <a:latin typeface="Courier New"/>
              </a:rPr>
              <a:t>EditText</a:t>
            </a:r>
            <a:r>
              <a:rPr lang="en-US" sz="1100" dirty="0" smtClean="0">
                <a:solidFill>
                  <a:srgbClr val="000000"/>
                </a:solidFill>
                <a:latin typeface="Courier New"/>
              </a:rPr>
              <a:t> </a:t>
            </a:r>
            <a:r>
              <a:rPr lang="en-US" sz="1100" dirty="0" err="1" smtClean="0">
                <a:solidFill>
                  <a:srgbClr val="0000C0"/>
                </a:solidFill>
                <a:latin typeface="Courier New"/>
              </a:rPr>
              <a:t>txtBox</a:t>
            </a:r>
            <a:r>
              <a:rPr lang="en-US" sz="1100" dirty="0" smtClean="0">
                <a:solidFill>
                  <a:srgbClr val="000000"/>
                </a:solidFill>
                <a:latin typeface="Courier New"/>
              </a:rPr>
              <a:t>;</a:t>
            </a:r>
          </a:p>
          <a:p>
            <a:pPr lvl="1"/>
            <a:r>
              <a:rPr lang="en-US" sz="1100" dirty="0" smtClean="0">
                <a:solidFill>
                  <a:srgbClr val="000000"/>
                </a:solidFill>
                <a:latin typeface="Courier New"/>
              </a:rPr>
              <a:t>Button   </a:t>
            </a:r>
            <a:r>
              <a:rPr lang="en-US" sz="1100" dirty="0" err="1" smtClean="0">
                <a:solidFill>
                  <a:srgbClr val="0000C0"/>
                </a:solidFill>
                <a:latin typeface="Courier New"/>
              </a:rPr>
              <a:t>btnShowMap</a:t>
            </a:r>
            <a:r>
              <a:rPr lang="en-US" sz="1100" dirty="0" smtClean="0">
                <a:solidFill>
                  <a:srgbClr val="000000"/>
                </a:solidFill>
                <a:latin typeface="Courier New"/>
              </a:rPr>
              <a:t>;</a:t>
            </a:r>
          </a:p>
          <a:p>
            <a:pPr lvl="1"/>
            <a:r>
              <a:rPr lang="en-US" sz="1100" dirty="0" err="1" smtClean="0">
                <a:solidFill>
                  <a:srgbClr val="000000"/>
                </a:solidFill>
                <a:latin typeface="Courier New"/>
              </a:rPr>
              <a:t>ProgressDialog</a:t>
            </a:r>
            <a:r>
              <a:rPr lang="en-US" sz="1100" dirty="0" smtClean="0">
                <a:solidFill>
                  <a:srgbClr val="000000"/>
                </a:solidFill>
                <a:latin typeface="Courier New"/>
              </a:rPr>
              <a:t> </a:t>
            </a:r>
            <a:r>
              <a:rPr lang="en-US" sz="1100" dirty="0" smtClean="0">
                <a:solidFill>
                  <a:srgbClr val="0000C0"/>
                </a:solidFill>
                <a:latin typeface="Courier New"/>
              </a:rPr>
              <a:t>dialog</a:t>
            </a:r>
            <a:r>
              <a:rPr lang="en-US" sz="1100" dirty="0" smtClean="0">
                <a:solidFill>
                  <a:srgbClr val="000000"/>
                </a:solidFill>
                <a:latin typeface="Courier New"/>
              </a:rPr>
              <a:t>;</a:t>
            </a:r>
          </a:p>
          <a:p>
            <a:pPr lvl="1"/>
            <a:endParaRPr lang="en-US" sz="1100" dirty="0" smtClean="0">
              <a:latin typeface="Courier New"/>
            </a:endParaRPr>
          </a:p>
          <a:p>
            <a:pPr lvl="1"/>
            <a:r>
              <a:rPr lang="en-US" sz="1100" b="1" dirty="0" smtClean="0">
                <a:solidFill>
                  <a:srgbClr val="7F0055"/>
                </a:solidFill>
                <a:latin typeface="Courier New"/>
              </a:rPr>
              <a:t>double</a:t>
            </a:r>
            <a:r>
              <a:rPr lang="en-US" sz="1100" b="1" dirty="0" smtClean="0">
                <a:solidFill>
                  <a:srgbClr val="000000"/>
                </a:solidFill>
                <a:latin typeface="Courier New"/>
              </a:rPr>
              <a:t> </a:t>
            </a:r>
            <a:r>
              <a:rPr lang="en-US" sz="1100" b="1" dirty="0" smtClean="0">
                <a:solidFill>
                  <a:srgbClr val="0000C0"/>
                </a:solidFill>
                <a:latin typeface="Courier New"/>
              </a:rPr>
              <a:t>latitude</a:t>
            </a:r>
            <a:r>
              <a:rPr lang="en-US" sz="1100" b="1" dirty="0" smtClean="0">
                <a:solidFill>
                  <a:srgbClr val="000000"/>
                </a:solidFill>
                <a:latin typeface="Courier New"/>
              </a:rPr>
              <a:t>, </a:t>
            </a:r>
            <a:r>
              <a:rPr lang="en-US" sz="1100" b="1" dirty="0" smtClean="0">
                <a:solidFill>
                  <a:srgbClr val="0000C0"/>
                </a:solidFill>
                <a:latin typeface="Courier New"/>
              </a:rPr>
              <a:t>longitude</a:t>
            </a:r>
            <a:r>
              <a:rPr lang="en-US" sz="1100" b="1" dirty="0" smtClean="0">
                <a:solidFill>
                  <a:srgbClr val="000000"/>
                </a:solidFill>
                <a:latin typeface="Courier New"/>
              </a:rPr>
              <a:t>, </a:t>
            </a:r>
            <a:r>
              <a:rPr lang="en-US" sz="1100" b="1" dirty="0" smtClean="0">
                <a:solidFill>
                  <a:srgbClr val="0000C0"/>
                </a:solidFill>
                <a:latin typeface="Courier New"/>
              </a:rPr>
              <a:t>accuracy</a:t>
            </a:r>
            <a:r>
              <a:rPr lang="en-US" sz="1100" b="1" dirty="0" smtClean="0">
                <a:solidFill>
                  <a:srgbClr val="000000"/>
                </a:solidFill>
                <a:latin typeface="Courier New"/>
              </a:rPr>
              <a:t>;</a:t>
            </a:r>
          </a:p>
          <a:p>
            <a:pPr lvl="1"/>
            <a:r>
              <a:rPr lang="en-US" sz="1100" dirty="0" smtClean="0">
                <a:solidFill>
                  <a:srgbClr val="000000"/>
                </a:solidFill>
                <a:latin typeface="Courier New"/>
              </a:rPr>
              <a:t>String </a:t>
            </a:r>
            <a:r>
              <a:rPr lang="en-US" sz="1100" dirty="0" smtClean="0">
                <a:solidFill>
                  <a:srgbClr val="0000C0"/>
                </a:solidFill>
                <a:latin typeface="Courier New"/>
              </a:rPr>
              <a:t>time</a:t>
            </a:r>
            <a:r>
              <a:rPr lang="en-US" sz="1100" dirty="0" smtClean="0">
                <a:solidFill>
                  <a:srgbClr val="000000"/>
                </a:solidFill>
                <a:latin typeface="Courier New"/>
              </a:rPr>
              <a:t>, </a:t>
            </a:r>
            <a:r>
              <a:rPr lang="en-US" sz="1100" dirty="0" smtClean="0">
                <a:solidFill>
                  <a:srgbClr val="0000C0"/>
                </a:solidFill>
                <a:latin typeface="Courier New"/>
              </a:rPr>
              <a:t>address</a:t>
            </a:r>
            <a:r>
              <a:rPr lang="en-US" sz="1100" dirty="0" smtClean="0">
                <a:solidFill>
                  <a:srgbClr val="000000"/>
                </a:solidFill>
                <a:latin typeface="Courier New"/>
              </a:rPr>
              <a:t>, </a:t>
            </a:r>
            <a:r>
              <a:rPr lang="en-US" sz="1100" dirty="0" err="1" smtClean="0">
                <a:solidFill>
                  <a:srgbClr val="0000C0"/>
                </a:solidFill>
                <a:latin typeface="Courier New"/>
              </a:rPr>
              <a:t>ipAddress</a:t>
            </a:r>
            <a:r>
              <a:rPr lang="en-US" sz="1100" dirty="0" smtClean="0">
                <a:solidFill>
                  <a:srgbClr val="000000"/>
                </a:solidFill>
                <a:latin typeface="Courier New"/>
              </a:rPr>
              <a:t>;</a:t>
            </a:r>
          </a:p>
          <a:p>
            <a:pPr lvl="1"/>
            <a:r>
              <a:rPr lang="en-US" sz="1100" b="1" dirty="0" err="1" smtClean="0">
                <a:solidFill>
                  <a:srgbClr val="7F0055"/>
                </a:solidFill>
                <a:latin typeface="Courier New"/>
              </a:rPr>
              <a:t>int</a:t>
            </a:r>
            <a:r>
              <a:rPr lang="en-US" sz="1100" b="1" dirty="0" smtClean="0">
                <a:solidFill>
                  <a:srgbClr val="000000"/>
                </a:solidFill>
                <a:latin typeface="Courier New"/>
              </a:rPr>
              <a:t> </a:t>
            </a:r>
            <a:r>
              <a:rPr lang="en-US" sz="1100" b="1" dirty="0" smtClean="0">
                <a:solidFill>
                  <a:srgbClr val="0000C0"/>
                </a:solidFill>
                <a:latin typeface="Courier New"/>
              </a:rPr>
              <a:t>nap</a:t>
            </a:r>
            <a:r>
              <a:rPr lang="en-US" sz="1100" b="1" dirty="0" smtClean="0">
                <a:solidFill>
                  <a:srgbClr val="000000"/>
                </a:solidFill>
                <a:latin typeface="Courier New"/>
              </a:rPr>
              <a:t>, </a:t>
            </a:r>
            <a:r>
              <a:rPr lang="en-US" sz="1100" b="1" dirty="0" err="1" smtClean="0">
                <a:solidFill>
                  <a:srgbClr val="0000C0"/>
                </a:solidFill>
                <a:latin typeface="Courier New"/>
              </a:rPr>
              <a:t>ncell</a:t>
            </a:r>
            <a:r>
              <a:rPr lang="en-US" sz="1100" b="1" dirty="0" smtClean="0">
                <a:solidFill>
                  <a:srgbClr val="000000"/>
                </a:solidFill>
                <a:latin typeface="Courier New"/>
              </a:rPr>
              <a:t>;</a:t>
            </a:r>
          </a:p>
          <a:p>
            <a:pPr lvl="1"/>
            <a:r>
              <a:rPr lang="en-US" sz="1100" dirty="0" smtClean="0">
                <a:solidFill>
                  <a:srgbClr val="000000"/>
                </a:solidFill>
                <a:latin typeface="Courier New"/>
              </a:rPr>
              <a:t>    </a:t>
            </a:r>
          </a:p>
          <a:p>
            <a:pPr lvl="1"/>
            <a:r>
              <a:rPr lang="en-US" sz="1100" dirty="0" smtClean="0">
                <a:solidFill>
                  <a:srgbClr val="000000"/>
                </a:solidFill>
                <a:latin typeface="Courier New"/>
              </a:rPr>
              <a:t>String </a:t>
            </a:r>
            <a:r>
              <a:rPr lang="en-US" sz="1100" dirty="0" smtClean="0">
                <a:solidFill>
                  <a:srgbClr val="0000C0"/>
                </a:solidFill>
                <a:latin typeface="Courier New"/>
              </a:rPr>
              <a:t>result</a:t>
            </a:r>
            <a:r>
              <a:rPr lang="en-US" sz="1100" dirty="0" smtClean="0">
                <a:solidFill>
                  <a:srgbClr val="000000"/>
                </a:solidFill>
                <a:latin typeface="Courier New"/>
              </a:rPr>
              <a:t>;</a:t>
            </a:r>
          </a:p>
          <a:p>
            <a:pPr lvl="1"/>
            <a:r>
              <a:rPr lang="en-US" sz="1100" dirty="0" err="1" smtClean="0">
                <a:solidFill>
                  <a:srgbClr val="000000"/>
                </a:solidFill>
                <a:latin typeface="Courier New"/>
              </a:rPr>
              <a:t>IPLocation</a:t>
            </a:r>
            <a:r>
              <a:rPr lang="en-US" sz="1100" dirty="0" smtClean="0">
                <a:solidFill>
                  <a:srgbClr val="000000"/>
                </a:solidFill>
                <a:latin typeface="Courier New"/>
              </a:rPr>
              <a:t>  </a:t>
            </a:r>
            <a:r>
              <a:rPr lang="en-US" sz="1100" dirty="0" err="1" smtClean="0">
                <a:solidFill>
                  <a:srgbClr val="0000C0"/>
                </a:solidFill>
                <a:latin typeface="Courier New"/>
              </a:rPr>
              <a:t>ipLocation</a:t>
            </a:r>
            <a:r>
              <a:rPr lang="en-US" sz="1100" dirty="0" smtClean="0">
                <a:solidFill>
                  <a:srgbClr val="000000"/>
                </a:solidFill>
                <a:latin typeface="Courier New"/>
              </a:rPr>
              <a:t>;</a:t>
            </a:r>
          </a:p>
          <a:p>
            <a:pPr lvl="1"/>
            <a:r>
              <a:rPr lang="en-US" sz="1100" dirty="0" err="1" smtClean="0">
                <a:solidFill>
                  <a:srgbClr val="000000"/>
                </a:solidFill>
                <a:latin typeface="Courier New"/>
              </a:rPr>
              <a:t>WPSLocation</a:t>
            </a:r>
            <a:r>
              <a:rPr lang="en-US" sz="1100" dirty="0" smtClean="0">
                <a:solidFill>
                  <a:srgbClr val="000000"/>
                </a:solidFill>
                <a:latin typeface="Courier New"/>
              </a:rPr>
              <a:t> </a:t>
            </a:r>
            <a:r>
              <a:rPr lang="en-US" sz="1100" dirty="0" err="1" smtClean="0">
                <a:solidFill>
                  <a:srgbClr val="0000C0"/>
                </a:solidFill>
                <a:latin typeface="Courier New"/>
              </a:rPr>
              <a:t>wpsLocation</a:t>
            </a:r>
            <a:r>
              <a:rPr lang="en-US" sz="1100" dirty="0" smtClean="0">
                <a:solidFill>
                  <a:srgbClr val="000000"/>
                </a:solidFill>
                <a:latin typeface="Courier New"/>
              </a:rPr>
              <a:t>;</a:t>
            </a:r>
          </a:p>
          <a:p>
            <a:pPr lvl="1"/>
            <a:r>
              <a:rPr lang="en-US" sz="1100" dirty="0" err="1" smtClean="0">
                <a:solidFill>
                  <a:srgbClr val="000000"/>
                </a:solidFill>
                <a:latin typeface="Courier New"/>
              </a:rPr>
              <a:t>IPLocationCallback</a:t>
            </a:r>
            <a:r>
              <a:rPr lang="en-US" sz="1100" dirty="0" smtClean="0">
                <a:solidFill>
                  <a:srgbClr val="000000"/>
                </a:solidFill>
                <a:latin typeface="Courier New"/>
              </a:rPr>
              <a:t> </a:t>
            </a:r>
            <a:r>
              <a:rPr lang="en-US" sz="1100" dirty="0" err="1" smtClean="0">
                <a:solidFill>
                  <a:srgbClr val="0000C0"/>
                </a:solidFill>
                <a:latin typeface="Courier New"/>
              </a:rPr>
              <a:t>ipCallback</a:t>
            </a:r>
            <a:r>
              <a:rPr lang="en-US" sz="1100" dirty="0" smtClean="0">
                <a:solidFill>
                  <a:srgbClr val="000000"/>
                </a:solidFill>
                <a:latin typeface="Courier New"/>
              </a:rPr>
              <a:t>;</a:t>
            </a:r>
          </a:p>
          <a:p>
            <a:pPr lvl="1"/>
            <a:r>
              <a:rPr lang="en-US" sz="1100" dirty="0" err="1" smtClean="0">
                <a:solidFill>
                  <a:srgbClr val="000000"/>
                </a:solidFill>
                <a:latin typeface="Courier New"/>
              </a:rPr>
              <a:t>WPSLocationCallback</a:t>
            </a:r>
            <a:r>
              <a:rPr lang="en-US" sz="1100" dirty="0" smtClean="0">
                <a:solidFill>
                  <a:srgbClr val="000000"/>
                </a:solidFill>
                <a:latin typeface="Courier New"/>
              </a:rPr>
              <a:t> </a:t>
            </a:r>
            <a:r>
              <a:rPr lang="en-US" sz="1100" dirty="0" err="1" smtClean="0">
                <a:solidFill>
                  <a:srgbClr val="0000C0"/>
                </a:solidFill>
                <a:latin typeface="Courier New"/>
              </a:rPr>
              <a:t>wpsCallback</a:t>
            </a:r>
            <a:r>
              <a:rPr lang="en-US" sz="1100" dirty="0" smtClean="0">
                <a:solidFill>
                  <a:srgbClr val="000000"/>
                </a:solidFill>
                <a:latin typeface="Courier New"/>
              </a:rPr>
              <a:t>;</a:t>
            </a:r>
          </a:p>
          <a:p>
            <a:pPr lvl="1"/>
            <a:r>
              <a:rPr lang="en-US" sz="1100" dirty="0" smtClean="0">
                <a:solidFill>
                  <a:srgbClr val="3F7F5F"/>
                </a:solidFill>
                <a:latin typeface="Courier New"/>
              </a:rPr>
              <a:t>// ------------------------------------------------------------------------------</a:t>
            </a:r>
          </a:p>
          <a:p>
            <a:pPr lvl="1"/>
            <a:r>
              <a:rPr lang="en-US" sz="1100" dirty="0" smtClean="0">
                <a:solidFill>
                  <a:srgbClr val="3F7F5F"/>
                </a:solidFill>
                <a:latin typeface="Courier New"/>
              </a:rPr>
              <a:t>// </a:t>
            </a:r>
            <a:r>
              <a:rPr lang="en-US" sz="1100" dirty="0" err="1" smtClean="0">
                <a:solidFill>
                  <a:srgbClr val="3F7F5F"/>
                </a:solidFill>
                <a:latin typeface="Courier New"/>
              </a:rPr>
              <a:t>boolean</a:t>
            </a:r>
            <a:r>
              <a:rPr lang="en-US" sz="1100" dirty="0" smtClean="0">
                <a:solidFill>
                  <a:srgbClr val="3F7F5F"/>
                </a:solidFill>
                <a:latin typeface="Courier New"/>
              </a:rPr>
              <a:t> </a:t>
            </a:r>
            <a:r>
              <a:rPr lang="en-US" sz="1100" dirty="0" err="1" smtClean="0">
                <a:solidFill>
                  <a:srgbClr val="3F7F5F"/>
                </a:solidFill>
                <a:latin typeface="Courier New"/>
              </a:rPr>
              <a:t>usingEmulator</a:t>
            </a:r>
            <a:r>
              <a:rPr lang="en-US" sz="1100" dirty="0" smtClean="0">
                <a:solidFill>
                  <a:srgbClr val="3F7F5F"/>
                </a:solidFill>
                <a:latin typeface="Courier New"/>
              </a:rPr>
              <a:t> = true; // generate code for the EMULATOR </a:t>
            </a:r>
          </a:p>
          <a:p>
            <a:pPr lvl="1"/>
            <a:r>
              <a:rPr lang="en-US" sz="1100" b="1" dirty="0" err="1" smtClean="0">
                <a:solidFill>
                  <a:srgbClr val="7F0055"/>
                </a:solidFill>
                <a:latin typeface="Courier New"/>
              </a:rPr>
              <a:t>boolean</a:t>
            </a:r>
            <a:r>
              <a:rPr lang="en-US" sz="1100" b="1" dirty="0" smtClean="0">
                <a:solidFill>
                  <a:srgbClr val="000000"/>
                </a:solidFill>
                <a:latin typeface="Courier New"/>
              </a:rPr>
              <a:t> </a:t>
            </a:r>
            <a:r>
              <a:rPr lang="en-US" sz="1100" b="1" dirty="0" err="1" smtClean="0">
                <a:solidFill>
                  <a:srgbClr val="0000C0"/>
                </a:solidFill>
                <a:latin typeface="Courier New"/>
              </a:rPr>
              <a:t>usingEmulator</a:t>
            </a:r>
            <a:r>
              <a:rPr lang="en-US" sz="1100" b="1" dirty="0" smtClean="0">
                <a:solidFill>
                  <a:srgbClr val="000000"/>
                </a:solidFill>
                <a:latin typeface="Courier New"/>
              </a:rPr>
              <a:t> = </a:t>
            </a:r>
            <a:r>
              <a:rPr lang="en-US" sz="1100" b="1" dirty="0" smtClean="0">
                <a:solidFill>
                  <a:srgbClr val="7F0055"/>
                </a:solidFill>
                <a:latin typeface="Courier New"/>
              </a:rPr>
              <a:t>true</a:t>
            </a:r>
            <a:r>
              <a:rPr lang="en-US" sz="1100" b="1" dirty="0" smtClean="0">
                <a:solidFill>
                  <a:srgbClr val="000000"/>
                </a:solidFill>
                <a:latin typeface="Courier New"/>
              </a:rPr>
              <a:t>;   </a:t>
            </a:r>
            <a:r>
              <a:rPr lang="en-US" sz="1100" b="1" dirty="0" smtClean="0">
                <a:solidFill>
                  <a:srgbClr val="3F7F5F"/>
                </a:solidFill>
                <a:latin typeface="Courier New"/>
              </a:rPr>
              <a:t>// generate code for the DEVICE </a:t>
            </a:r>
          </a:p>
          <a:p>
            <a:endParaRPr lang="en-US" sz="1100" dirty="0" smtClean="0">
              <a:latin typeface="Courier New"/>
            </a:endParaRPr>
          </a:p>
          <a:p>
            <a:pPr lvl="1"/>
            <a:r>
              <a:rPr lang="en-US" sz="1100" dirty="0" smtClean="0">
                <a:solidFill>
                  <a:srgbClr val="3F7F5F"/>
                </a:solidFill>
                <a:latin typeface="Courier New"/>
              </a:rPr>
              <a:t>// ------------------------------------------------------------------------------</a:t>
            </a:r>
          </a:p>
          <a:p>
            <a:pPr lvl="1"/>
            <a:r>
              <a:rPr lang="en-US" sz="1100" dirty="0" smtClean="0">
                <a:solidFill>
                  <a:srgbClr val="3F7F5F"/>
                </a:solidFill>
                <a:latin typeface="Courier New"/>
              </a:rPr>
              <a:t>// This handler receives messages sent by the asynchronous </a:t>
            </a:r>
            <a:r>
              <a:rPr lang="en-US" sz="1100" dirty="0" err="1" smtClean="0">
                <a:solidFill>
                  <a:srgbClr val="3F7F5F"/>
                </a:solidFill>
                <a:latin typeface="Courier New"/>
              </a:rPr>
              <a:t>getIPLocation</a:t>
            </a:r>
            <a:r>
              <a:rPr lang="en-US" sz="1100" dirty="0" smtClean="0">
                <a:solidFill>
                  <a:srgbClr val="3F7F5F"/>
                </a:solidFill>
                <a:latin typeface="Courier New"/>
              </a:rPr>
              <a:t> or </a:t>
            </a:r>
          </a:p>
          <a:p>
            <a:pPr lvl="1"/>
            <a:r>
              <a:rPr lang="en-US" sz="1100" dirty="0" smtClean="0">
                <a:solidFill>
                  <a:srgbClr val="3F7F5F"/>
                </a:solidFill>
                <a:latin typeface="Courier New"/>
              </a:rPr>
              <a:t>// </a:t>
            </a:r>
            <a:r>
              <a:rPr lang="en-US" sz="1100" dirty="0" err="1" smtClean="0">
                <a:solidFill>
                  <a:srgbClr val="3F7F5F"/>
                </a:solidFill>
                <a:latin typeface="Courier New"/>
              </a:rPr>
              <a:t>getWPSLocation</a:t>
            </a:r>
            <a:r>
              <a:rPr lang="en-US" sz="1100" dirty="0" smtClean="0">
                <a:solidFill>
                  <a:srgbClr val="3F7F5F"/>
                </a:solidFill>
                <a:latin typeface="Courier New"/>
              </a:rPr>
              <a:t> methods. The SKYHOOK callback method waits for the GPS hardware, </a:t>
            </a:r>
          </a:p>
          <a:p>
            <a:pPr lvl="1"/>
            <a:r>
              <a:rPr lang="en-US" sz="1100" dirty="0" smtClean="0">
                <a:solidFill>
                  <a:srgbClr val="3F7F5F"/>
                </a:solidFill>
                <a:latin typeface="Courier New"/>
              </a:rPr>
              <a:t>// tower triangulation method, or IP mapping to obtain location data. Finally </a:t>
            </a:r>
          </a:p>
          <a:p>
            <a:pPr lvl="1"/>
            <a:r>
              <a:rPr lang="en-US" sz="1100" dirty="0" smtClean="0">
                <a:solidFill>
                  <a:srgbClr val="3F7F5F"/>
                </a:solidFill>
                <a:latin typeface="Courier New"/>
              </a:rPr>
              <a:t>// the fix is placed in the handler's message queue.</a:t>
            </a:r>
          </a:p>
          <a:p>
            <a:pPr lvl="1"/>
            <a:r>
              <a:rPr lang="en-US" sz="1100" dirty="0" smtClean="0">
                <a:solidFill>
                  <a:srgbClr val="3F7F5F"/>
                </a:solidFill>
                <a:latin typeface="Courier New"/>
              </a:rPr>
              <a:t>// ------------------------------------------------------------------------------</a:t>
            </a:r>
          </a:p>
          <a:p>
            <a:pPr lvl="1"/>
            <a:r>
              <a:rPr lang="en-US" sz="1100" dirty="0" smtClean="0">
                <a:solidFill>
                  <a:srgbClr val="000000"/>
                </a:solidFill>
                <a:latin typeface="Courier New"/>
              </a:rPr>
              <a:t>    Handler </a:t>
            </a:r>
            <a:r>
              <a:rPr lang="en-US" sz="1100" dirty="0" err="1" smtClean="0">
                <a:solidFill>
                  <a:srgbClr val="0000C0"/>
                </a:solidFill>
                <a:latin typeface="Courier New"/>
              </a:rPr>
              <a:t>handler</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Handler(){</a:t>
            </a:r>
          </a:p>
        </p:txBody>
      </p:sp>
      <p:sp>
        <p:nvSpPr>
          <p:cNvPr id="10" name="TextBox 9"/>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7044387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5170646"/>
          </a:xfrm>
          <a:prstGeom prst="rect">
            <a:avLst/>
          </a:prstGeom>
          <a:solidFill>
            <a:schemeClr val="bg1">
              <a:lumMod val="95000"/>
            </a:schemeClr>
          </a:solidFill>
          <a:ln>
            <a:solidFill>
              <a:schemeClr val="bg1">
                <a:lumMod val="85000"/>
              </a:schemeClr>
            </a:solidFill>
          </a:ln>
        </p:spPr>
        <p:txBody>
          <a:bodyPr wrap="square" rtlCol="0">
            <a:spAutoFit/>
          </a:bodyPr>
          <a:lstStyle/>
          <a:p>
            <a:pPr lvl="1"/>
            <a:r>
              <a:rPr lang="en-US" sz="1100" dirty="0" smtClean="0">
                <a:solidFill>
                  <a:srgbClr val="646464"/>
                </a:solidFill>
                <a:latin typeface="Courier New"/>
              </a:rPr>
              <a:t>@Override</a:t>
            </a:r>
          </a:p>
          <a:p>
            <a:pPr lvl="1"/>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a:t>
            </a:r>
            <a:r>
              <a:rPr lang="en-US" sz="1100" b="1" dirty="0" err="1" smtClean="0">
                <a:solidFill>
                  <a:srgbClr val="000000"/>
                </a:solidFill>
                <a:latin typeface="Courier New"/>
              </a:rPr>
              <a:t>handleMessage</a:t>
            </a:r>
            <a:r>
              <a:rPr lang="en-US" sz="1100" b="1" dirty="0" smtClean="0">
                <a:solidFill>
                  <a:srgbClr val="000000"/>
                </a:solidFill>
                <a:latin typeface="Courier New"/>
              </a:rPr>
              <a:t>(Message </a:t>
            </a:r>
            <a:r>
              <a:rPr lang="en-US" sz="1100" b="1" dirty="0" err="1" smtClean="0">
                <a:solidFill>
                  <a:srgbClr val="000000"/>
                </a:solidFill>
                <a:latin typeface="Courier New"/>
              </a:rPr>
              <a:t>msg</a:t>
            </a:r>
            <a:r>
              <a:rPr lang="en-US" sz="1100" b="1" dirty="0" smtClean="0">
                <a:solidFill>
                  <a:srgbClr val="000000"/>
                </a:solidFill>
                <a:latin typeface="Courier New"/>
              </a:rPr>
              <a:t>) {</a:t>
            </a:r>
          </a:p>
          <a:p>
            <a:pPr lvl="1"/>
            <a:r>
              <a:rPr lang="en-US" sz="1100" b="1" dirty="0" err="1" smtClean="0">
                <a:solidFill>
                  <a:srgbClr val="7F0055"/>
                </a:solidFill>
                <a:latin typeface="Courier New"/>
              </a:rPr>
              <a:t>super</a:t>
            </a:r>
            <a:r>
              <a:rPr lang="en-US" sz="1100" b="1" dirty="0" err="1" smtClean="0">
                <a:solidFill>
                  <a:srgbClr val="000000"/>
                </a:solidFill>
                <a:latin typeface="Courier New"/>
              </a:rPr>
              <a:t>.handleMessage</a:t>
            </a:r>
            <a:r>
              <a:rPr lang="en-US" sz="1100" b="1" dirty="0" smtClean="0">
                <a:solidFill>
                  <a:srgbClr val="000000"/>
                </a:solidFill>
                <a:latin typeface="Courier New"/>
              </a:rPr>
              <a:t>(</a:t>
            </a:r>
            <a:r>
              <a:rPr lang="en-US" sz="1100" b="1" dirty="0" err="1" smtClean="0">
                <a:solidFill>
                  <a:srgbClr val="000000"/>
                </a:solidFill>
                <a:latin typeface="Courier New"/>
              </a:rPr>
              <a:t>msg</a:t>
            </a:r>
            <a:r>
              <a:rPr lang="en-US" sz="1100" b="1" dirty="0" smtClean="0">
                <a:solidFill>
                  <a:srgbClr val="000000"/>
                </a:solidFill>
                <a:latin typeface="Courier New"/>
              </a:rPr>
              <a:t>);</a:t>
            </a:r>
          </a:p>
          <a:p>
            <a:pPr lvl="1"/>
            <a:r>
              <a:rPr lang="en-US" sz="1100" b="1" dirty="0" smtClean="0">
                <a:solidFill>
                  <a:srgbClr val="7F0055"/>
                </a:solidFill>
                <a:latin typeface="Courier New"/>
              </a:rPr>
              <a:t>if</a:t>
            </a:r>
            <a:r>
              <a:rPr lang="en-US" sz="1100" b="1" dirty="0" smtClean="0">
                <a:solidFill>
                  <a:srgbClr val="000000"/>
                </a:solidFill>
                <a:latin typeface="Courier New"/>
              </a:rPr>
              <a:t> ((msg.</a:t>
            </a:r>
            <a:r>
              <a:rPr lang="en-US" sz="1100" b="1" dirty="0" smtClean="0">
                <a:solidFill>
                  <a:srgbClr val="0000C0"/>
                </a:solidFill>
                <a:latin typeface="Courier New"/>
              </a:rPr>
              <a:t>arg1</a:t>
            </a:r>
            <a:r>
              <a:rPr lang="en-US" sz="1100" b="1" dirty="0" smtClean="0">
                <a:solidFill>
                  <a:srgbClr val="000000"/>
                </a:solidFill>
                <a:latin typeface="Courier New"/>
              </a:rPr>
              <a:t> &gt; 360) &amp;&amp; (msg.</a:t>
            </a:r>
            <a:r>
              <a:rPr lang="en-US" sz="1100" b="1" dirty="0" smtClean="0">
                <a:solidFill>
                  <a:srgbClr val="0000C0"/>
                </a:solidFill>
                <a:latin typeface="Courier New"/>
              </a:rPr>
              <a:t>arg2</a:t>
            </a:r>
            <a:r>
              <a:rPr lang="en-US" sz="1100" b="1" dirty="0" smtClean="0">
                <a:solidFill>
                  <a:srgbClr val="000000"/>
                </a:solidFill>
                <a:latin typeface="Courier New"/>
              </a:rPr>
              <a:t> &gt; 360)) {</a:t>
            </a:r>
          </a:p>
          <a:p>
            <a:pPr lvl="1"/>
            <a:r>
              <a:rPr lang="en-US" sz="1100" dirty="0" smtClean="0">
                <a:solidFill>
                  <a:srgbClr val="3F7F5F"/>
                </a:solidFill>
                <a:latin typeface="Courier New"/>
              </a:rPr>
              <a:t>// error situation</a:t>
            </a:r>
          </a:p>
          <a:p>
            <a:pPr lvl="1"/>
            <a:r>
              <a:rPr lang="en-US" sz="1100" dirty="0" err="1" smtClean="0">
                <a:solidFill>
                  <a:srgbClr val="000000"/>
                </a:solidFill>
                <a:latin typeface="Courier New"/>
              </a:rPr>
              <a:t>Toast.</a:t>
            </a:r>
            <a:r>
              <a:rPr lang="en-US" sz="1100" i="1" dirty="0" err="1" smtClean="0">
                <a:solidFill>
                  <a:srgbClr val="000000"/>
                </a:solidFill>
                <a:latin typeface="Courier New"/>
              </a:rPr>
              <a:t>makeText</a:t>
            </a:r>
            <a:r>
              <a:rPr lang="en-US" sz="1100" i="1" dirty="0" smtClean="0">
                <a:solidFill>
                  <a:srgbClr val="000000"/>
                </a:solidFill>
                <a:latin typeface="Courier New"/>
              </a:rPr>
              <a:t>(</a:t>
            </a:r>
            <a:r>
              <a:rPr lang="en-US" sz="1100" i="1" dirty="0" err="1" smtClean="0">
                <a:solidFill>
                  <a:srgbClr val="000000"/>
                </a:solidFill>
                <a:latin typeface="Courier New"/>
              </a:rPr>
              <a:t>getApplicationContext</a:t>
            </a:r>
            <a:r>
              <a:rPr lang="en-US" sz="1100" i="1" dirty="0" smtClean="0">
                <a:solidFill>
                  <a:srgbClr val="000000"/>
                </a:solidFill>
                <a:latin typeface="Courier New"/>
              </a:rPr>
              <a:t>(), </a:t>
            </a:r>
          </a:p>
          <a:p>
            <a:pPr lvl="1"/>
            <a:r>
              <a:rPr lang="en-US" sz="1100" dirty="0" smtClean="0">
                <a:solidFill>
                  <a:srgbClr val="2A00FF"/>
                </a:solidFill>
                <a:latin typeface="Courier New"/>
              </a:rPr>
              <a:t>"Problem obtaining location\try </a:t>
            </a:r>
            <a:r>
              <a:rPr lang="en-US" sz="1100" dirty="0" err="1" smtClean="0">
                <a:solidFill>
                  <a:srgbClr val="2A00FF"/>
                </a:solidFill>
                <a:latin typeface="Courier New"/>
              </a:rPr>
              <a:t>agai</a:t>
            </a:r>
            <a:r>
              <a:rPr lang="en-US" sz="1100" dirty="0" smtClean="0">
                <a:solidFill>
                  <a:srgbClr val="2A00FF"/>
                </a:solidFill>
                <a:latin typeface="Courier New"/>
              </a:rPr>
              <a:t>..."</a:t>
            </a:r>
            <a:r>
              <a:rPr lang="en-US" sz="1100" dirty="0" smtClean="0">
                <a:solidFill>
                  <a:srgbClr val="000000"/>
                </a:solidFill>
                <a:latin typeface="Courier New"/>
              </a:rPr>
              <a:t>, 1).show();</a:t>
            </a:r>
          </a:p>
          <a:p>
            <a:pPr lvl="1"/>
            <a:r>
              <a:rPr lang="en-US" sz="1100" dirty="0" smtClean="0">
                <a:solidFill>
                  <a:srgbClr val="000000"/>
                </a:solidFill>
                <a:latin typeface="Courier New"/>
              </a:rPr>
              <a:t>finish();</a:t>
            </a:r>
          </a:p>
          <a:p>
            <a:pPr lvl="1"/>
            <a:r>
              <a:rPr lang="en-US" sz="1100" dirty="0" smtClean="0">
                <a:solidFill>
                  <a:srgbClr val="000000"/>
                </a:solidFill>
                <a:latin typeface="Courier New"/>
              </a:rPr>
              <a:t>}</a:t>
            </a:r>
          </a:p>
          <a:p>
            <a:pPr lvl="1"/>
            <a:endParaRPr lang="en-US" sz="1100" dirty="0" smtClean="0">
              <a:latin typeface="Courier New"/>
            </a:endParaRPr>
          </a:p>
          <a:p>
            <a:pPr lvl="1"/>
            <a:r>
              <a:rPr lang="pt-BR" sz="1100" dirty="0" smtClean="0">
                <a:solidFill>
                  <a:srgbClr val="0000C0"/>
                </a:solidFill>
                <a:latin typeface="Courier New"/>
              </a:rPr>
              <a:t>result</a:t>
            </a:r>
            <a:r>
              <a:rPr lang="pt-BR" sz="1100" dirty="0" smtClean="0">
                <a:solidFill>
                  <a:srgbClr val="000000"/>
                </a:solidFill>
                <a:latin typeface="Courier New"/>
              </a:rPr>
              <a:t> = </a:t>
            </a:r>
            <a:r>
              <a:rPr lang="pt-BR" sz="1100" dirty="0" smtClean="0">
                <a:solidFill>
                  <a:srgbClr val="2A00FF"/>
                </a:solidFill>
                <a:latin typeface="Courier New"/>
              </a:rPr>
              <a:t>"Skyhook Emulator:"</a:t>
            </a:r>
            <a:r>
              <a:rPr lang="pt-BR" sz="1100" dirty="0" smtClean="0">
                <a:solidFill>
                  <a:srgbClr val="000000"/>
                </a:solidFill>
                <a:latin typeface="Courier New"/>
              </a:rPr>
              <a:t> + </a:t>
            </a:r>
            <a:r>
              <a:rPr lang="pt-BR" sz="1100" dirty="0" smtClean="0">
                <a:solidFill>
                  <a:srgbClr val="0000C0"/>
                </a:solidFill>
                <a:latin typeface="Courier New"/>
              </a:rPr>
              <a:t>usingEmulator</a:t>
            </a:r>
            <a:r>
              <a:rPr lang="pt-BR" sz="1100" dirty="0" smtClean="0">
                <a:solidFill>
                  <a:srgbClr val="000000"/>
                </a:solidFill>
                <a:latin typeface="Courier New"/>
              </a:rPr>
              <a:t> + </a:t>
            </a:r>
            <a:r>
              <a:rPr lang="pt-BR" sz="1100" dirty="0" smtClean="0">
                <a:solidFill>
                  <a:srgbClr val="2A00FF"/>
                </a:solidFill>
                <a:latin typeface="Courier New"/>
              </a:rPr>
              <a:t>"\n\n"</a:t>
            </a:r>
            <a:r>
              <a:rPr lang="pt-BR" sz="1100" dirty="0" smtClean="0">
                <a:solidFill>
                  <a:srgbClr val="000000"/>
                </a:solidFill>
                <a:latin typeface="Courier New"/>
              </a:rPr>
              <a:t>;</a:t>
            </a:r>
          </a:p>
          <a:p>
            <a:pPr lvl="1"/>
            <a:r>
              <a:rPr lang="en-US" sz="1100" b="1" dirty="0" smtClean="0">
                <a:solidFill>
                  <a:srgbClr val="7F0055"/>
                </a:solidFill>
                <a:latin typeface="Courier New"/>
              </a:rPr>
              <a:t>if</a:t>
            </a:r>
            <a:r>
              <a:rPr lang="en-US" sz="1100" b="1" dirty="0" smtClean="0">
                <a:solidFill>
                  <a:srgbClr val="000000"/>
                </a:solidFill>
                <a:latin typeface="Courier New"/>
              </a:rPr>
              <a:t> (</a:t>
            </a:r>
            <a:r>
              <a:rPr lang="en-US" sz="1100" b="1" dirty="0" err="1" smtClean="0">
                <a:solidFill>
                  <a:srgbClr val="000000"/>
                </a:solidFill>
                <a:latin typeface="Courier New"/>
              </a:rPr>
              <a:t>msg.</a:t>
            </a:r>
            <a:r>
              <a:rPr lang="en-US" sz="1100" b="1" dirty="0" err="1" smtClean="0">
                <a:solidFill>
                  <a:srgbClr val="0000C0"/>
                </a:solidFill>
                <a:latin typeface="Courier New"/>
              </a:rPr>
              <a:t>obj</a:t>
            </a:r>
            <a:r>
              <a:rPr lang="en-US" sz="1100" b="1" dirty="0" err="1" smtClean="0">
                <a:solidFill>
                  <a:srgbClr val="000000"/>
                </a:solidFill>
                <a:latin typeface="Courier New"/>
              </a:rPr>
              <a:t>.getClass</a:t>
            </a:r>
            <a:r>
              <a:rPr lang="en-US" sz="1100" b="1" dirty="0" smtClean="0">
                <a:solidFill>
                  <a:srgbClr val="000000"/>
                </a:solidFill>
                <a:latin typeface="Courier New"/>
              </a:rPr>
              <a:t>().equals(</a:t>
            </a:r>
            <a:r>
              <a:rPr lang="en-US" sz="1100" b="1" dirty="0" err="1" smtClean="0">
                <a:solidFill>
                  <a:srgbClr val="000000"/>
                </a:solidFill>
                <a:latin typeface="Courier New"/>
              </a:rPr>
              <a:t>IPLocation.</a:t>
            </a:r>
            <a:r>
              <a:rPr lang="en-US" sz="1100" b="1" dirty="0" err="1" smtClean="0">
                <a:solidFill>
                  <a:srgbClr val="7F0055"/>
                </a:solidFill>
                <a:latin typeface="Courier New"/>
              </a:rPr>
              <a:t>class</a:t>
            </a:r>
            <a:r>
              <a:rPr lang="en-US" sz="1100" b="1" dirty="0" smtClean="0">
                <a:solidFill>
                  <a:srgbClr val="000000"/>
                </a:solidFill>
                <a:latin typeface="Courier New"/>
              </a:rPr>
              <a:t>)) {</a:t>
            </a:r>
          </a:p>
          <a:p>
            <a:pPr lvl="1"/>
            <a:r>
              <a:rPr lang="en-US" sz="1100" dirty="0" err="1" smtClean="0">
                <a:solidFill>
                  <a:srgbClr val="0000C0"/>
                </a:solidFill>
                <a:latin typeface="Courier New"/>
              </a:rPr>
              <a:t>ipLocation</a:t>
            </a:r>
            <a:r>
              <a:rPr lang="en-US" sz="1100" dirty="0" smtClean="0">
                <a:solidFill>
                  <a:srgbClr val="000000"/>
                </a:solidFill>
                <a:latin typeface="Courier New"/>
              </a:rPr>
              <a:t> = (</a:t>
            </a:r>
            <a:r>
              <a:rPr lang="en-US" sz="1100" dirty="0" err="1" smtClean="0">
                <a:solidFill>
                  <a:srgbClr val="000000"/>
                </a:solidFill>
                <a:latin typeface="Courier New"/>
              </a:rPr>
              <a:t>IPLocation</a:t>
            </a:r>
            <a:r>
              <a:rPr lang="en-US" sz="1100" dirty="0" smtClean="0">
                <a:solidFill>
                  <a:srgbClr val="000000"/>
                </a:solidFill>
                <a:latin typeface="Courier New"/>
              </a:rPr>
              <a:t>)msg.</a:t>
            </a:r>
            <a:r>
              <a:rPr lang="en-US" sz="1100" dirty="0" smtClean="0">
                <a:solidFill>
                  <a:srgbClr val="0000C0"/>
                </a:solidFill>
                <a:latin typeface="Courier New"/>
              </a:rPr>
              <a:t>obj</a:t>
            </a:r>
            <a:r>
              <a:rPr lang="en-US" sz="1100" dirty="0" smtClean="0">
                <a:solidFill>
                  <a:srgbClr val="000000"/>
                </a:solidFill>
                <a:latin typeface="Courier New"/>
              </a:rPr>
              <a:t>;</a:t>
            </a:r>
          </a:p>
          <a:p>
            <a:pPr lvl="1"/>
            <a:r>
              <a:rPr lang="en-US" sz="1100" dirty="0" smtClean="0">
                <a:solidFill>
                  <a:srgbClr val="0000C0"/>
                </a:solidFill>
                <a:latin typeface="Courier New"/>
              </a:rPr>
              <a:t>latitude</a:t>
            </a:r>
            <a:r>
              <a:rPr lang="en-US" sz="1100" dirty="0" smtClean="0">
                <a:solidFill>
                  <a:srgbClr val="000000"/>
                </a:solidFill>
                <a:latin typeface="Courier New"/>
              </a:rPr>
              <a:t> = </a:t>
            </a:r>
            <a:r>
              <a:rPr lang="en-US" sz="1100" dirty="0" err="1" smtClean="0">
                <a:solidFill>
                  <a:srgbClr val="0000C0"/>
                </a:solidFill>
                <a:latin typeface="Courier New"/>
              </a:rPr>
              <a:t>ipLocation</a:t>
            </a:r>
            <a:r>
              <a:rPr lang="en-US" sz="1100" dirty="0" err="1" smtClean="0">
                <a:solidFill>
                  <a:srgbClr val="000000"/>
                </a:solidFill>
                <a:latin typeface="Courier New"/>
              </a:rPr>
              <a:t>.getLatitude</a:t>
            </a:r>
            <a:r>
              <a:rPr lang="en-US" sz="1100" dirty="0" smtClean="0">
                <a:solidFill>
                  <a:srgbClr val="000000"/>
                </a:solidFill>
                <a:latin typeface="Courier New"/>
              </a:rPr>
              <a:t>();</a:t>
            </a:r>
          </a:p>
          <a:p>
            <a:pPr lvl="1"/>
            <a:r>
              <a:rPr lang="en-US" sz="1100" dirty="0" smtClean="0">
                <a:solidFill>
                  <a:srgbClr val="0000C0"/>
                </a:solidFill>
                <a:latin typeface="Courier New"/>
              </a:rPr>
              <a:t>longitude</a:t>
            </a:r>
            <a:r>
              <a:rPr lang="en-US" sz="1100" dirty="0" smtClean="0">
                <a:solidFill>
                  <a:srgbClr val="000000"/>
                </a:solidFill>
                <a:latin typeface="Courier New"/>
              </a:rPr>
              <a:t> = </a:t>
            </a:r>
            <a:r>
              <a:rPr lang="en-US" sz="1100" dirty="0" err="1" smtClean="0">
                <a:solidFill>
                  <a:srgbClr val="0000C0"/>
                </a:solidFill>
                <a:latin typeface="Courier New"/>
              </a:rPr>
              <a:t>ipLocation</a:t>
            </a:r>
            <a:r>
              <a:rPr lang="en-US" sz="1100" dirty="0" err="1" smtClean="0">
                <a:solidFill>
                  <a:srgbClr val="000000"/>
                </a:solidFill>
                <a:latin typeface="Courier New"/>
              </a:rPr>
              <a:t>.getLongitude</a:t>
            </a:r>
            <a:r>
              <a:rPr lang="en-US" sz="1100" dirty="0" smtClean="0">
                <a:solidFill>
                  <a:srgbClr val="000000"/>
                </a:solidFill>
                <a:latin typeface="Courier New"/>
              </a:rPr>
              <a:t>();</a:t>
            </a:r>
          </a:p>
          <a:p>
            <a:pPr lvl="1"/>
            <a:r>
              <a:rPr lang="en-US" sz="1100" dirty="0" smtClean="0">
                <a:solidFill>
                  <a:srgbClr val="3F7F5F"/>
                </a:solidFill>
                <a:latin typeface="Courier New"/>
              </a:rPr>
              <a:t>// showing results</a:t>
            </a:r>
          </a:p>
          <a:p>
            <a:pPr lvl="1"/>
            <a:r>
              <a:rPr lang="en-US" sz="1100" dirty="0" smtClean="0">
                <a:solidFill>
                  <a:srgbClr val="0000C0"/>
                </a:solidFill>
                <a:latin typeface="Courier New"/>
              </a:rPr>
              <a:t>result</a:t>
            </a:r>
            <a:r>
              <a:rPr lang="en-US" sz="1100" dirty="0" smtClean="0">
                <a:solidFill>
                  <a:srgbClr val="000000"/>
                </a:solidFill>
                <a:latin typeface="Courier New"/>
              </a:rPr>
              <a:t> += </a:t>
            </a:r>
            <a:r>
              <a:rPr lang="en-US" sz="1100" dirty="0" smtClean="0">
                <a:solidFill>
                  <a:srgbClr val="2A00FF"/>
                </a:solidFill>
                <a:latin typeface="Courier New"/>
              </a:rPr>
              <a:t>"Latitude:  "</a:t>
            </a:r>
            <a:r>
              <a:rPr lang="en-US" sz="1100" dirty="0" smtClean="0">
                <a:solidFill>
                  <a:srgbClr val="000000"/>
                </a:solidFill>
                <a:latin typeface="Courier New"/>
              </a:rPr>
              <a:t> + </a:t>
            </a:r>
            <a:r>
              <a:rPr lang="en-US" sz="1100" dirty="0" smtClean="0">
                <a:solidFill>
                  <a:srgbClr val="0000C0"/>
                </a:solidFill>
                <a:latin typeface="Courier New"/>
              </a:rPr>
              <a:t>latitude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"Longitude: "</a:t>
            </a:r>
            <a:r>
              <a:rPr lang="en-US" sz="1100" dirty="0" smtClean="0">
                <a:solidFill>
                  <a:srgbClr val="000000"/>
                </a:solidFill>
                <a:latin typeface="Courier New"/>
              </a:rPr>
              <a:t> + </a:t>
            </a:r>
            <a:r>
              <a:rPr lang="en-US" sz="1100" dirty="0" smtClean="0">
                <a:solidFill>
                  <a:srgbClr val="0000C0"/>
                </a:solidFill>
                <a:latin typeface="Courier New"/>
              </a:rPr>
              <a:t>longitude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"Time: "</a:t>
            </a:r>
            <a:r>
              <a:rPr lang="en-US" sz="1100" dirty="0" smtClean="0">
                <a:solidFill>
                  <a:srgbClr val="000000"/>
                </a:solidFill>
                <a:latin typeface="Courier New"/>
              </a:rPr>
              <a:t>      + beautify(</a:t>
            </a:r>
            <a:r>
              <a:rPr lang="en-US" sz="1100" dirty="0" err="1" smtClean="0">
                <a:solidFill>
                  <a:srgbClr val="0000C0"/>
                </a:solidFill>
                <a:latin typeface="Courier New"/>
              </a:rPr>
              <a:t>ipLocation</a:t>
            </a:r>
            <a:r>
              <a:rPr lang="en-US" sz="1100" dirty="0" err="1" smtClean="0">
                <a:solidFill>
                  <a:srgbClr val="000000"/>
                </a:solidFill>
                <a:latin typeface="Courier New"/>
              </a:rPr>
              <a:t>.getTime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"IP:   "</a:t>
            </a:r>
            <a:r>
              <a:rPr lang="en-US" sz="1100" dirty="0" smtClean="0">
                <a:solidFill>
                  <a:srgbClr val="000000"/>
                </a:solidFill>
                <a:latin typeface="Courier New"/>
              </a:rPr>
              <a:t>      + </a:t>
            </a:r>
            <a:r>
              <a:rPr lang="en-US" sz="1100" dirty="0" err="1" smtClean="0">
                <a:solidFill>
                  <a:srgbClr val="0000C0"/>
                </a:solidFill>
                <a:latin typeface="Courier New"/>
              </a:rPr>
              <a:t>ipLocation</a:t>
            </a:r>
            <a:r>
              <a:rPr lang="en-US" sz="1100" dirty="0" err="1" smtClean="0">
                <a:solidFill>
                  <a:srgbClr val="000000"/>
                </a:solidFill>
                <a:latin typeface="Courier New"/>
              </a:rPr>
              <a:t>.getIP</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a:t>
            </a:r>
          </a:p>
          <a:p>
            <a:pPr lvl="1"/>
            <a:r>
              <a:rPr lang="en-US" sz="1100" b="1" dirty="0" smtClean="0">
                <a:solidFill>
                  <a:srgbClr val="7F0055"/>
                </a:solidFill>
                <a:latin typeface="Courier New"/>
              </a:rPr>
              <a:t>else</a:t>
            </a:r>
            <a:r>
              <a:rPr lang="en-US" sz="1100" b="1" dirty="0" smtClean="0">
                <a:solidFill>
                  <a:srgbClr val="000000"/>
                </a:solidFill>
                <a:latin typeface="Courier New"/>
              </a:rPr>
              <a:t> {</a:t>
            </a:r>
          </a:p>
          <a:p>
            <a:pPr lvl="1"/>
            <a:r>
              <a:rPr lang="en-US" sz="1100" dirty="0" err="1" smtClean="0">
                <a:solidFill>
                  <a:srgbClr val="0000C0"/>
                </a:solidFill>
                <a:latin typeface="Courier New"/>
              </a:rPr>
              <a:t>wpsLocation</a:t>
            </a:r>
            <a:r>
              <a:rPr lang="en-US" sz="1100" dirty="0" smtClean="0">
                <a:solidFill>
                  <a:srgbClr val="000000"/>
                </a:solidFill>
                <a:latin typeface="Courier New"/>
              </a:rPr>
              <a:t> = (</a:t>
            </a:r>
            <a:r>
              <a:rPr lang="en-US" sz="1100" dirty="0" err="1" smtClean="0">
                <a:solidFill>
                  <a:srgbClr val="000000"/>
                </a:solidFill>
                <a:latin typeface="Courier New"/>
              </a:rPr>
              <a:t>WPSLocation</a:t>
            </a:r>
            <a:r>
              <a:rPr lang="en-US" sz="1100" dirty="0" smtClean="0">
                <a:solidFill>
                  <a:srgbClr val="000000"/>
                </a:solidFill>
                <a:latin typeface="Courier New"/>
              </a:rPr>
              <a:t>)msg.</a:t>
            </a:r>
            <a:r>
              <a:rPr lang="en-US" sz="1100" dirty="0" smtClean="0">
                <a:solidFill>
                  <a:srgbClr val="0000C0"/>
                </a:solidFill>
                <a:latin typeface="Courier New"/>
              </a:rPr>
              <a:t>obj</a:t>
            </a:r>
            <a:r>
              <a:rPr lang="en-US" sz="1100" dirty="0" smtClean="0">
                <a:solidFill>
                  <a:srgbClr val="000000"/>
                </a:solidFill>
                <a:latin typeface="Courier New"/>
              </a:rPr>
              <a:t>;</a:t>
            </a:r>
          </a:p>
          <a:p>
            <a:pPr lvl="1"/>
            <a:r>
              <a:rPr lang="en-US" sz="1100" dirty="0" smtClean="0">
                <a:solidFill>
                  <a:srgbClr val="0000C0"/>
                </a:solidFill>
                <a:latin typeface="Courier New"/>
              </a:rPr>
              <a:t>latitude</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.getLatitude</a:t>
            </a:r>
            <a:r>
              <a:rPr lang="en-US" sz="1100" dirty="0" smtClean="0">
                <a:solidFill>
                  <a:srgbClr val="000000"/>
                </a:solidFill>
                <a:latin typeface="Courier New"/>
              </a:rPr>
              <a:t>();</a:t>
            </a:r>
          </a:p>
          <a:p>
            <a:pPr lvl="1"/>
            <a:r>
              <a:rPr lang="en-US" sz="1100" dirty="0" smtClean="0">
                <a:solidFill>
                  <a:srgbClr val="0000C0"/>
                </a:solidFill>
                <a:latin typeface="Courier New"/>
              </a:rPr>
              <a:t>longitude</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.getLongitude</a:t>
            </a:r>
            <a:r>
              <a:rPr lang="en-US" sz="1100" dirty="0" smtClean="0">
                <a:solidFill>
                  <a:srgbClr val="000000"/>
                </a:solidFill>
                <a:latin typeface="Courier New"/>
              </a:rPr>
              <a:t>();</a:t>
            </a:r>
          </a:p>
          <a:p>
            <a:pPr lvl="1"/>
            <a:r>
              <a:rPr lang="en-US" sz="1100" dirty="0" smtClean="0">
                <a:solidFill>
                  <a:srgbClr val="3F7F5F"/>
                </a:solidFill>
                <a:latin typeface="Courier New"/>
              </a:rPr>
              <a:t>// showing results</a:t>
            </a:r>
          </a:p>
          <a:p>
            <a:pPr lvl="1"/>
            <a:r>
              <a:rPr lang="en-US" sz="1100" dirty="0" smtClean="0">
                <a:solidFill>
                  <a:srgbClr val="0000C0"/>
                </a:solidFill>
                <a:latin typeface="Courier New"/>
              </a:rPr>
              <a:t>result</a:t>
            </a:r>
            <a:r>
              <a:rPr lang="en-US" sz="1100" dirty="0" smtClean="0">
                <a:solidFill>
                  <a:srgbClr val="000000"/>
                </a:solidFill>
                <a:latin typeface="Courier New"/>
              </a:rPr>
              <a:t> += </a:t>
            </a:r>
            <a:r>
              <a:rPr lang="en-US" sz="1100" dirty="0" smtClean="0">
                <a:solidFill>
                  <a:srgbClr val="2A00FF"/>
                </a:solidFill>
                <a:latin typeface="Courier New"/>
              </a:rPr>
              <a:t>"Latitude:  "</a:t>
            </a:r>
            <a:r>
              <a:rPr lang="en-US" sz="1100" dirty="0" smtClean="0">
                <a:solidFill>
                  <a:srgbClr val="000000"/>
                </a:solidFill>
                <a:latin typeface="Courier New"/>
              </a:rPr>
              <a:t> + </a:t>
            </a:r>
            <a:r>
              <a:rPr lang="en-US" sz="1100" dirty="0" smtClean="0">
                <a:solidFill>
                  <a:srgbClr val="0000C0"/>
                </a:solidFill>
                <a:latin typeface="Courier New"/>
              </a:rPr>
              <a:t>latitude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"Longitude: "</a:t>
            </a:r>
            <a:r>
              <a:rPr lang="en-US" sz="1100" dirty="0" smtClean="0">
                <a:solidFill>
                  <a:srgbClr val="000000"/>
                </a:solidFill>
                <a:latin typeface="Courier New"/>
              </a:rPr>
              <a:t> + </a:t>
            </a:r>
            <a:r>
              <a:rPr lang="en-US" sz="1100" dirty="0" smtClean="0">
                <a:solidFill>
                  <a:srgbClr val="0000C0"/>
                </a:solidFill>
                <a:latin typeface="Courier New"/>
              </a:rPr>
              <a:t>longitude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"Time: "</a:t>
            </a:r>
            <a:r>
              <a:rPr lang="en-US" sz="1100" dirty="0" smtClean="0">
                <a:solidFill>
                  <a:srgbClr val="000000"/>
                </a:solidFill>
                <a:latin typeface="Courier New"/>
              </a:rPr>
              <a:t>      + beautify(</a:t>
            </a:r>
            <a:r>
              <a:rPr lang="en-US" sz="1100" dirty="0" err="1" smtClean="0">
                <a:solidFill>
                  <a:srgbClr val="0000C0"/>
                </a:solidFill>
                <a:latin typeface="Courier New"/>
              </a:rPr>
              <a:t>wpsLocation</a:t>
            </a:r>
            <a:r>
              <a:rPr lang="en-US" sz="1100" dirty="0" err="1" smtClean="0">
                <a:solidFill>
                  <a:srgbClr val="000000"/>
                </a:solidFill>
                <a:latin typeface="Courier New"/>
              </a:rPr>
              <a:t>.getTime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"Address: \n"</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.getStreetAddress</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35239613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4662815"/>
          </a:xfrm>
          <a:prstGeom prst="rect">
            <a:avLst/>
          </a:prstGeom>
          <a:solidFill>
            <a:schemeClr val="bg1">
              <a:lumMod val="95000"/>
            </a:schemeClr>
          </a:solidFill>
          <a:ln>
            <a:solidFill>
              <a:schemeClr val="bg1">
                <a:lumMod val="85000"/>
              </a:schemeClr>
            </a:solidFill>
          </a:ln>
        </p:spPr>
        <p:txBody>
          <a:bodyPr wrap="square" rtlCol="0">
            <a:spAutoFit/>
          </a:bodyPr>
          <a:lstStyle/>
          <a:p>
            <a:pPr lvl="1"/>
            <a:r>
              <a:rPr lang="en-US" sz="1100" dirty="0" smtClean="0">
                <a:solidFill>
                  <a:srgbClr val="2A00FF"/>
                </a:solidFill>
                <a:latin typeface="Courier New"/>
              </a:rPr>
              <a:t>    "Accuracy (ft):  "</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.getHPE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a:t>
            </a:r>
            <a:r>
              <a:rPr lang="en-US" sz="1100" dirty="0" err="1" smtClean="0">
                <a:solidFill>
                  <a:srgbClr val="2A00FF"/>
                </a:solidFill>
                <a:latin typeface="Courier New"/>
              </a:rPr>
              <a:t>Ncell</a:t>
            </a:r>
            <a:r>
              <a:rPr lang="en-US" sz="1100" dirty="0" smtClean="0">
                <a:solidFill>
                  <a:srgbClr val="2A00FF"/>
                </a:solidFill>
                <a:latin typeface="Courier New"/>
              </a:rPr>
              <a:t>:     "</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.getNCell</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2A00FF"/>
                </a:solidFill>
                <a:latin typeface="Courier New"/>
              </a:rPr>
              <a:t>"NAP:       "</a:t>
            </a:r>
            <a:r>
              <a:rPr lang="en-US" sz="1100" dirty="0" smtClean="0">
                <a:solidFill>
                  <a:srgbClr val="000000"/>
                </a:solidFill>
                <a:latin typeface="Courier New"/>
              </a:rPr>
              <a:t> + </a:t>
            </a:r>
            <a:r>
              <a:rPr lang="en-US" sz="1100" dirty="0" err="1" smtClean="0">
                <a:solidFill>
                  <a:srgbClr val="0000C0"/>
                </a:solidFill>
                <a:latin typeface="Courier New"/>
              </a:rPr>
              <a:t>wpsLocation</a:t>
            </a:r>
            <a:r>
              <a:rPr lang="en-US" sz="1100" dirty="0" err="1" smtClean="0">
                <a:solidFill>
                  <a:srgbClr val="000000"/>
                </a:solidFill>
                <a:latin typeface="Courier New"/>
              </a:rPr>
              <a:t>.getNAP</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a:t>
            </a:r>
          </a:p>
          <a:p>
            <a:pPr lvl="1"/>
            <a:r>
              <a:rPr lang="en-US" sz="1100" dirty="0" smtClean="0">
                <a:solidFill>
                  <a:srgbClr val="000000"/>
                </a:solidFill>
                <a:latin typeface="Courier New"/>
              </a:rPr>
              <a:t>}</a:t>
            </a:r>
          </a:p>
          <a:p>
            <a:pPr lvl="1"/>
            <a:r>
              <a:rPr lang="en-US" sz="1100" dirty="0" smtClean="0">
                <a:solidFill>
                  <a:srgbClr val="3F7F5F"/>
                </a:solidFill>
                <a:latin typeface="Courier New"/>
              </a:rPr>
              <a:t>// show results in the text box</a:t>
            </a:r>
          </a:p>
          <a:p>
            <a:pPr lvl="1"/>
            <a:r>
              <a:rPr lang="en-US" sz="1100" dirty="0" err="1" smtClean="0">
                <a:solidFill>
                  <a:srgbClr val="0000C0"/>
                </a:solidFill>
                <a:latin typeface="Courier New"/>
              </a:rPr>
              <a:t>txtBox</a:t>
            </a:r>
            <a:r>
              <a:rPr lang="en-US" sz="1100" dirty="0" err="1" smtClean="0">
                <a:solidFill>
                  <a:srgbClr val="000000"/>
                </a:solidFill>
                <a:latin typeface="Courier New"/>
              </a:rPr>
              <a:t>.setText</a:t>
            </a:r>
            <a:r>
              <a:rPr lang="en-US" sz="1100" dirty="0" smtClean="0">
                <a:solidFill>
                  <a:srgbClr val="000000"/>
                </a:solidFill>
                <a:latin typeface="Courier New"/>
              </a:rPr>
              <a:t>(</a:t>
            </a:r>
            <a:r>
              <a:rPr lang="en-US" sz="1100" dirty="0" smtClean="0">
                <a:solidFill>
                  <a:srgbClr val="0000C0"/>
                </a:solidFill>
                <a:latin typeface="Courier New"/>
              </a:rPr>
              <a:t>result</a:t>
            </a:r>
            <a:r>
              <a:rPr lang="en-US" sz="1100" dirty="0" smtClean="0">
                <a:solidFill>
                  <a:srgbClr val="000000"/>
                </a:solidFill>
                <a:latin typeface="Courier New"/>
              </a:rPr>
              <a:t>);</a:t>
            </a:r>
          </a:p>
          <a:p>
            <a:pPr lvl="1"/>
            <a:endParaRPr lang="en-US" sz="1100" dirty="0" smtClean="0">
              <a:latin typeface="Courier New"/>
            </a:endParaRPr>
          </a:p>
          <a:p>
            <a:pPr lvl="1"/>
            <a:r>
              <a:rPr lang="en-US" sz="1100" dirty="0" smtClean="0">
                <a:solidFill>
                  <a:srgbClr val="3F7F5F"/>
                </a:solidFill>
                <a:latin typeface="Courier New"/>
              </a:rPr>
              <a:t>//get rid of the circular progress bar </a:t>
            </a:r>
          </a:p>
          <a:p>
            <a:pPr lvl="1"/>
            <a:r>
              <a:rPr lang="en-US" sz="1100" b="1" dirty="0" smtClean="0">
                <a:solidFill>
                  <a:srgbClr val="7F0055"/>
                </a:solidFill>
                <a:latin typeface="Courier New"/>
              </a:rPr>
              <a:t>if</a:t>
            </a:r>
            <a:r>
              <a:rPr lang="en-US" sz="1100" b="1" dirty="0" smtClean="0">
                <a:solidFill>
                  <a:srgbClr val="000000"/>
                </a:solidFill>
                <a:latin typeface="Courier New"/>
              </a:rPr>
              <a:t> (</a:t>
            </a:r>
            <a:r>
              <a:rPr lang="en-US" sz="1100" b="1" dirty="0" err="1" smtClean="0">
                <a:solidFill>
                  <a:srgbClr val="0000C0"/>
                </a:solidFill>
                <a:latin typeface="Courier New"/>
              </a:rPr>
              <a:t>dialog</a:t>
            </a:r>
            <a:r>
              <a:rPr lang="en-US" sz="1100" b="1" dirty="0" err="1" smtClean="0">
                <a:solidFill>
                  <a:srgbClr val="000000"/>
                </a:solidFill>
                <a:latin typeface="Courier New"/>
              </a:rPr>
              <a:t>.isShowing</a:t>
            </a:r>
            <a:r>
              <a:rPr lang="en-US" sz="1100" b="1" dirty="0" smtClean="0">
                <a:solidFill>
                  <a:srgbClr val="000000"/>
                </a:solidFill>
                <a:latin typeface="Courier New"/>
              </a:rPr>
              <a:t>()) {</a:t>
            </a:r>
          </a:p>
          <a:p>
            <a:pPr lvl="1"/>
            <a:r>
              <a:rPr lang="en-US" sz="1100" dirty="0" err="1" smtClean="0">
                <a:solidFill>
                  <a:srgbClr val="0000C0"/>
                </a:solidFill>
                <a:latin typeface="Courier New"/>
              </a:rPr>
              <a:t>dialog</a:t>
            </a:r>
            <a:r>
              <a:rPr lang="en-US" sz="1100" dirty="0" err="1" smtClean="0">
                <a:solidFill>
                  <a:srgbClr val="000000"/>
                </a:solidFill>
                <a:latin typeface="Courier New"/>
              </a:rPr>
              <a:t>.dismiss</a:t>
            </a:r>
            <a:r>
              <a:rPr lang="en-US" sz="1100" dirty="0" smtClean="0">
                <a:solidFill>
                  <a:srgbClr val="000000"/>
                </a:solidFill>
                <a:latin typeface="Courier New"/>
              </a:rPr>
              <a:t>();</a:t>
            </a:r>
          </a:p>
          <a:p>
            <a:pPr lvl="1"/>
            <a:r>
              <a:rPr lang="en-US" sz="1100" dirty="0" smtClean="0">
                <a:solidFill>
                  <a:srgbClr val="000000"/>
                </a:solidFill>
                <a:latin typeface="Courier New"/>
              </a:rPr>
              <a:t>}</a:t>
            </a:r>
          </a:p>
          <a:p>
            <a:pPr lvl="1"/>
            <a:endParaRPr lang="en-US" sz="1100" dirty="0" smtClean="0">
              <a:latin typeface="Courier New"/>
            </a:endParaRPr>
          </a:p>
          <a:p>
            <a:pPr lvl="1"/>
            <a:r>
              <a:rPr lang="en-US" sz="1100" dirty="0" err="1" smtClean="0">
                <a:solidFill>
                  <a:srgbClr val="0000C0"/>
                </a:solidFill>
                <a:latin typeface="Courier New"/>
              </a:rPr>
              <a:t>btnShowMap</a:t>
            </a:r>
            <a:r>
              <a:rPr lang="en-US" sz="1100" dirty="0" err="1" smtClean="0">
                <a:solidFill>
                  <a:srgbClr val="000000"/>
                </a:solidFill>
                <a:latin typeface="Courier New"/>
              </a:rPr>
              <a:t>.setEnabled</a:t>
            </a:r>
            <a:r>
              <a:rPr lang="en-US" sz="1100" dirty="0" smtClean="0">
                <a:solidFill>
                  <a:srgbClr val="000000"/>
                </a:solidFill>
                <a:latin typeface="Courier New"/>
              </a:rPr>
              <a:t>(</a:t>
            </a:r>
            <a:r>
              <a:rPr lang="en-US" sz="1100" b="1" dirty="0" smtClean="0">
                <a:solidFill>
                  <a:srgbClr val="7F0055"/>
                </a:solidFill>
                <a:latin typeface="Courier New"/>
              </a:rPr>
              <a:t>true</a:t>
            </a:r>
            <a:r>
              <a:rPr lang="en-US" sz="1100" b="1" dirty="0" smtClean="0">
                <a:solidFill>
                  <a:srgbClr val="000000"/>
                </a:solidFill>
                <a:latin typeface="Courier New"/>
              </a:rPr>
              <a:t>);</a:t>
            </a:r>
          </a:p>
          <a:p>
            <a:pPr lvl="1"/>
            <a:endParaRPr lang="en-US" sz="1100" dirty="0" smtClean="0">
              <a:latin typeface="Courier New"/>
            </a:endParaRPr>
          </a:p>
          <a:p>
            <a:pPr lvl="1"/>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3F7F5F"/>
                </a:solidFill>
                <a:latin typeface="Courier New"/>
              </a:rPr>
              <a:t>// handler</a:t>
            </a:r>
          </a:p>
          <a:p>
            <a:pPr lvl="1"/>
            <a:r>
              <a:rPr lang="en-US" sz="1100" dirty="0" smtClean="0">
                <a:solidFill>
                  <a:srgbClr val="000000"/>
                </a:solidFill>
                <a:latin typeface="Courier New"/>
              </a:rPr>
              <a:t>    </a:t>
            </a:r>
            <a:r>
              <a:rPr lang="en-US" sz="1100" dirty="0" smtClean="0">
                <a:solidFill>
                  <a:srgbClr val="3F7F5F"/>
                </a:solidFill>
                <a:latin typeface="Courier New"/>
              </a:rPr>
              <a:t>/////////////////////////////////////////////////////////////////////////////</a:t>
            </a:r>
          </a:p>
          <a:p>
            <a:pPr lvl="1"/>
            <a:r>
              <a:rPr lang="en-US" sz="1100" dirty="0" smtClean="0">
                <a:solidFill>
                  <a:srgbClr val="000000"/>
                </a:solidFill>
                <a:latin typeface="Courier New"/>
              </a:rPr>
              <a:t>    </a:t>
            </a:r>
            <a:r>
              <a:rPr lang="en-US" sz="1100" dirty="0" smtClean="0">
                <a:solidFill>
                  <a:srgbClr val="646464"/>
                </a:solidFill>
                <a:latin typeface="Courier New"/>
              </a:rPr>
              <a:t>@Override</a:t>
            </a:r>
          </a:p>
          <a:p>
            <a:pPr lvl="1"/>
            <a:r>
              <a:rPr lang="en-US" sz="1100" dirty="0" smtClean="0">
                <a:solidFill>
                  <a:srgbClr val="000000"/>
                </a:solidFill>
                <a:latin typeface="Courier New"/>
              </a:rPr>
              <a:t>    </a:t>
            </a:r>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a:t>
            </a:r>
            <a:r>
              <a:rPr lang="en-US" sz="1100" b="1" dirty="0" err="1" smtClean="0">
                <a:solidFill>
                  <a:srgbClr val="000000"/>
                </a:solidFill>
                <a:latin typeface="Courier New"/>
              </a:rPr>
              <a:t>onCreate</a:t>
            </a:r>
            <a:r>
              <a:rPr lang="en-US" sz="1100" b="1" dirty="0" smtClean="0">
                <a:solidFill>
                  <a:srgbClr val="000000"/>
                </a:solidFill>
                <a:latin typeface="Courier New"/>
              </a:rPr>
              <a:t>(Bundle </a:t>
            </a:r>
            <a:r>
              <a:rPr lang="en-US" sz="1100" b="1" dirty="0" err="1" smtClean="0">
                <a:solidFill>
                  <a:srgbClr val="000000"/>
                </a:solidFill>
                <a:latin typeface="Courier New"/>
              </a:rPr>
              <a:t>savedInstanceState</a:t>
            </a:r>
            <a:r>
              <a:rPr lang="en-US" sz="1100" b="1" dirty="0" smtClean="0">
                <a:solidFill>
                  <a:srgbClr val="000000"/>
                </a:solidFill>
                <a:latin typeface="Courier New"/>
              </a:rPr>
              <a:t>) {</a:t>
            </a:r>
          </a:p>
          <a:p>
            <a:pPr lvl="1"/>
            <a:r>
              <a:rPr lang="en-US" sz="1100" dirty="0" smtClean="0">
                <a:solidFill>
                  <a:srgbClr val="000000"/>
                </a:solidFill>
                <a:latin typeface="Courier New"/>
              </a:rPr>
              <a:t>        </a:t>
            </a:r>
            <a:r>
              <a:rPr lang="en-US" sz="1100" b="1" dirty="0" err="1" smtClean="0">
                <a:solidFill>
                  <a:srgbClr val="7F0055"/>
                </a:solidFill>
                <a:latin typeface="Courier New"/>
              </a:rPr>
              <a:t>super</a:t>
            </a:r>
            <a:r>
              <a:rPr lang="en-US" sz="1100" b="1" dirty="0" err="1" smtClean="0">
                <a:solidFill>
                  <a:srgbClr val="000000"/>
                </a:solidFill>
                <a:latin typeface="Courier New"/>
              </a:rPr>
              <a:t>.onCreate</a:t>
            </a:r>
            <a:r>
              <a:rPr lang="en-US" sz="1100" b="1" dirty="0" smtClean="0">
                <a:solidFill>
                  <a:srgbClr val="000000"/>
                </a:solidFill>
                <a:latin typeface="Courier New"/>
              </a:rPr>
              <a:t>(</a:t>
            </a:r>
            <a:r>
              <a:rPr lang="en-US" sz="1100" b="1" dirty="0" err="1" smtClean="0">
                <a:solidFill>
                  <a:srgbClr val="000000"/>
                </a:solidFill>
                <a:latin typeface="Courier New"/>
              </a:rPr>
              <a:t>savedInstanceState</a:t>
            </a:r>
            <a:r>
              <a:rPr lang="en-US" sz="1100" b="1" dirty="0" smtClean="0">
                <a:solidFill>
                  <a:srgbClr val="000000"/>
                </a:solidFill>
                <a:latin typeface="Courier New"/>
              </a:rPr>
              <a:t>);         </a:t>
            </a:r>
          </a:p>
          <a:p>
            <a:pPr lvl="1"/>
            <a:r>
              <a:rPr lang="en-US" sz="1100" dirty="0" smtClean="0">
                <a:solidFill>
                  <a:srgbClr val="000000"/>
                </a:solidFill>
                <a:latin typeface="Courier New"/>
              </a:rPr>
              <a:t>        </a:t>
            </a:r>
            <a:r>
              <a:rPr lang="en-US" sz="1100" dirty="0" err="1" smtClean="0">
                <a:solidFill>
                  <a:srgbClr val="000000"/>
                </a:solidFill>
                <a:latin typeface="Courier New"/>
              </a:rPr>
              <a:t>setContentView</a:t>
            </a:r>
            <a:r>
              <a:rPr lang="en-US" sz="1100" dirty="0" smtClean="0">
                <a:solidFill>
                  <a:srgbClr val="000000"/>
                </a:solidFill>
                <a:latin typeface="Courier New"/>
              </a:rPr>
              <a:t>(</a:t>
            </a:r>
            <a:r>
              <a:rPr lang="en-US" sz="1100" dirty="0" err="1" smtClean="0">
                <a:solidFill>
                  <a:srgbClr val="000000"/>
                </a:solidFill>
                <a:latin typeface="Courier New"/>
              </a:rPr>
              <a:t>R.layout.</a:t>
            </a:r>
            <a:r>
              <a:rPr lang="en-US" sz="1100" i="1" dirty="0" err="1" smtClean="0">
                <a:solidFill>
                  <a:srgbClr val="0000C0"/>
                </a:solidFill>
                <a:latin typeface="Courier New"/>
              </a:rPr>
              <a:t>main</a:t>
            </a:r>
            <a:r>
              <a:rPr lang="en-US" sz="1100" i="1" dirty="0" smtClean="0">
                <a:solidFill>
                  <a:srgbClr val="000000"/>
                </a:solidFill>
                <a:latin typeface="Courier New"/>
              </a:rPr>
              <a:t>);</a:t>
            </a:r>
          </a:p>
          <a:p>
            <a:pPr lvl="1"/>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smtClean="0">
                <a:solidFill>
                  <a:srgbClr val="0000C0"/>
                </a:solidFill>
                <a:latin typeface="Courier New"/>
              </a:rPr>
              <a:t>dialog</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ProgressDialog</a:t>
            </a:r>
            <a:r>
              <a:rPr lang="en-US" sz="1100" b="1" dirty="0" smtClean="0">
                <a:solidFill>
                  <a:srgbClr val="000000"/>
                </a:solidFill>
                <a:latin typeface="Courier New"/>
              </a:rPr>
              <a:t>(</a:t>
            </a:r>
            <a:r>
              <a:rPr lang="en-US" sz="1100" b="1" dirty="0" smtClean="0">
                <a:solidFill>
                  <a:srgbClr val="7F0055"/>
                </a:solidFill>
                <a:latin typeface="Courier New"/>
              </a:rPr>
              <a:t>this</a:t>
            </a:r>
            <a:r>
              <a:rPr lang="en-US" sz="1100" b="1" dirty="0" smtClean="0">
                <a:solidFill>
                  <a:srgbClr val="000000"/>
                </a:solidFill>
                <a:latin typeface="Courier New"/>
              </a:rPr>
              <a:t>);</a:t>
            </a:r>
          </a:p>
          <a:p>
            <a:pPr lvl="1"/>
            <a:r>
              <a:rPr lang="en-US" sz="1100" dirty="0" smtClean="0">
                <a:solidFill>
                  <a:srgbClr val="000000"/>
                </a:solidFill>
                <a:latin typeface="Courier New"/>
              </a:rPr>
              <a:t>        </a:t>
            </a:r>
            <a:r>
              <a:rPr lang="en-US" sz="1100" dirty="0" err="1" smtClean="0">
                <a:solidFill>
                  <a:srgbClr val="0000C0"/>
                </a:solidFill>
                <a:latin typeface="Courier New"/>
              </a:rPr>
              <a:t>dialog</a:t>
            </a:r>
            <a:r>
              <a:rPr lang="en-US" sz="1100" dirty="0" err="1" smtClean="0">
                <a:solidFill>
                  <a:srgbClr val="000000"/>
                </a:solidFill>
                <a:latin typeface="Courier New"/>
              </a:rPr>
              <a:t>.setMessage</a:t>
            </a:r>
            <a:r>
              <a:rPr lang="en-US" sz="1100" dirty="0" smtClean="0">
                <a:solidFill>
                  <a:srgbClr val="000000"/>
                </a:solidFill>
                <a:latin typeface="Courier New"/>
              </a:rPr>
              <a:t>(</a:t>
            </a:r>
            <a:r>
              <a:rPr lang="en-US" sz="1100" dirty="0" smtClean="0">
                <a:solidFill>
                  <a:srgbClr val="2A00FF"/>
                </a:solidFill>
                <a:latin typeface="Courier New"/>
              </a:rPr>
              <a:t>"Wait\</a:t>
            </a:r>
            <a:r>
              <a:rPr lang="en-US" sz="1100" dirty="0" err="1" smtClean="0">
                <a:solidFill>
                  <a:srgbClr val="2A00FF"/>
                </a:solidFill>
                <a:latin typeface="Courier New"/>
              </a:rPr>
              <a:t>ngetting</a:t>
            </a:r>
            <a:r>
              <a:rPr lang="en-US" sz="1100" dirty="0" smtClean="0">
                <a:solidFill>
                  <a:srgbClr val="2A00FF"/>
                </a:solidFill>
                <a:latin typeface="Courier New"/>
              </a:rPr>
              <a:t> your current location..."</a:t>
            </a:r>
            <a:r>
              <a:rPr lang="en-US" sz="1100" dirty="0" smtClean="0">
                <a:solidFill>
                  <a:srgbClr val="000000"/>
                </a:solidFill>
                <a:latin typeface="Courier New"/>
              </a:rPr>
              <a:t>);</a:t>
            </a:r>
          </a:p>
          <a:p>
            <a:pPr lvl="1"/>
            <a:r>
              <a:rPr lang="en-US" sz="1100" dirty="0" smtClean="0">
                <a:solidFill>
                  <a:srgbClr val="000000"/>
                </a:solidFill>
                <a:latin typeface="Courier New"/>
              </a:rPr>
              <a:t>        </a:t>
            </a:r>
            <a:r>
              <a:rPr lang="en-US" sz="1100" dirty="0" err="1" smtClean="0">
                <a:solidFill>
                  <a:srgbClr val="0000C0"/>
                </a:solidFill>
                <a:latin typeface="Courier New"/>
              </a:rPr>
              <a:t>dialog</a:t>
            </a:r>
            <a:r>
              <a:rPr lang="en-US" sz="1100" dirty="0" err="1" smtClean="0">
                <a:solidFill>
                  <a:srgbClr val="000000"/>
                </a:solidFill>
                <a:latin typeface="Courier New"/>
              </a:rPr>
              <a:t>.show</a:t>
            </a:r>
            <a:r>
              <a:rPr lang="en-US" sz="1100" dirty="0" smtClean="0">
                <a:solidFill>
                  <a:srgbClr val="000000"/>
                </a:solidFill>
                <a:latin typeface="Courier New"/>
              </a:rPr>
              <a:t>();</a:t>
            </a:r>
          </a:p>
          <a:p>
            <a:pPr lvl="1"/>
            <a:r>
              <a:rPr lang="en-US" sz="1100" dirty="0" smtClean="0">
                <a:solidFill>
                  <a:srgbClr val="000000"/>
                </a:solidFill>
                <a:latin typeface="Courier New"/>
              </a:rPr>
              <a:t>        </a:t>
            </a:r>
          </a:p>
          <a:p>
            <a:pPr lvl="1"/>
            <a:r>
              <a:rPr lang="en-US" sz="1100" dirty="0" smtClean="0">
                <a:solidFill>
                  <a:srgbClr val="000000"/>
                </a:solidFill>
                <a:latin typeface="Courier New"/>
              </a:rPr>
              <a:t>        </a:t>
            </a:r>
            <a:r>
              <a:rPr lang="en-US" sz="1100" dirty="0" err="1" smtClean="0">
                <a:solidFill>
                  <a:srgbClr val="0000C0"/>
                </a:solidFill>
                <a:latin typeface="Courier New"/>
              </a:rPr>
              <a:t>txtBox</a:t>
            </a:r>
            <a:r>
              <a:rPr lang="en-US" sz="1100" dirty="0" smtClean="0">
                <a:solidFill>
                  <a:srgbClr val="000000"/>
                </a:solidFill>
                <a:latin typeface="Courier New"/>
              </a:rPr>
              <a:t> = (</a:t>
            </a:r>
            <a:r>
              <a:rPr lang="en-US" sz="1100" dirty="0" err="1" smtClean="0">
                <a:solidFill>
                  <a:srgbClr val="000000"/>
                </a:solidFill>
                <a:latin typeface="Courier New"/>
              </a:rPr>
              <a:t>EditText</a:t>
            </a:r>
            <a:r>
              <a:rPr lang="en-US" sz="1100" dirty="0" smtClean="0">
                <a:solidFill>
                  <a:srgbClr val="000000"/>
                </a:solidFill>
                <a:latin typeface="Courier New"/>
              </a:rPr>
              <a:t>)</a:t>
            </a:r>
            <a:r>
              <a:rPr lang="en-US" sz="1100" dirty="0" err="1" smtClean="0">
                <a:solidFill>
                  <a:srgbClr val="000000"/>
                </a:solidFill>
                <a:latin typeface="Courier New"/>
              </a:rPr>
              <a:t>findViewById</a:t>
            </a:r>
            <a:r>
              <a:rPr lang="en-US" sz="1100" dirty="0" smtClean="0">
                <a:solidFill>
                  <a:srgbClr val="000000"/>
                </a:solidFill>
                <a:latin typeface="Courier New"/>
              </a:rPr>
              <a:t>(</a:t>
            </a:r>
            <a:r>
              <a:rPr lang="en-US" sz="1100" dirty="0" err="1" smtClean="0">
                <a:solidFill>
                  <a:srgbClr val="000000"/>
                </a:solidFill>
                <a:latin typeface="Courier New"/>
              </a:rPr>
              <a:t>R.id.</a:t>
            </a:r>
            <a:r>
              <a:rPr lang="en-US" sz="1100" i="1" dirty="0" err="1" smtClean="0">
                <a:solidFill>
                  <a:srgbClr val="0000C0"/>
                </a:solidFill>
                <a:latin typeface="Courier New"/>
              </a:rPr>
              <a:t>txtBox</a:t>
            </a:r>
            <a:r>
              <a:rPr lang="en-US" sz="1100" i="1" dirty="0" smtClean="0">
                <a:solidFill>
                  <a:srgbClr val="000000"/>
                </a:solidFill>
                <a:latin typeface="Courier New"/>
              </a:rPr>
              <a:t>);</a:t>
            </a:r>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29902741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485897"/>
            <a:ext cx="8643937" cy="5339923"/>
          </a:xfrm>
          <a:prstGeom prst="rect">
            <a:avLst/>
          </a:prstGeom>
          <a:solidFill>
            <a:schemeClr val="bg1">
              <a:lumMod val="95000"/>
            </a:schemeClr>
          </a:solidFill>
          <a:ln>
            <a:solidFill>
              <a:schemeClr val="bg1">
                <a:lumMod val="85000"/>
              </a:schemeClr>
            </a:solidFill>
          </a:ln>
        </p:spPr>
        <p:txBody>
          <a:bodyPr wrap="square" rtlCol="0">
            <a:spAutoFit/>
          </a:bodyPr>
          <a:lstStyle/>
          <a:p>
            <a:pPr lvl="1"/>
            <a:r>
              <a:rPr lang="en-US" sz="1100" dirty="0" err="1" smtClean="0">
                <a:solidFill>
                  <a:srgbClr val="0000C0"/>
                </a:solidFill>
                <a:latin typeface="Courier New"/>
              </a:rPr>
              <a:t>txtBox</a:t>
            </a:r>
            <a:r>
              <a:rPr lang="en-US" sz="1100" dirty="0" err="1" smtClean="0">
                <a:solidFill>
                  <a:srgbClr val="000000"/>
                </a:solidFill>
                <a:latin typeface="Courier New"/>
              </a:rPr>
              <a:t>.setOnTouchListener</a:t>
            </a:r>
            <a:r>
              <a:rPr lang="en-US" sz="1100" dirty="0" smtClean="0">
                <a:solidFill>
                  <a:srgbClr val="000000"/>
                </a:solidFill>
                <a:latin typeface="Courier New"/>
              </a:rPr>
              <a:t>(</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OnTouchListener</a:t>
            </a:r>
            <a:r>
              <a:rPr lang="en-US" sz="1100" b="1" dirty="0" smtClean="0">
                <a:solidFill>
                  <a:srgbClr val="000000"/>
                </a:solidFill>
                <a:latin typeface="Courier New"/>
              </a:rPr>
              <a:t>() {</a:t>
            </a:r>
          </a:p>
          <a:p>
            <a:pPr lvl="1"/>
            <a:r>
              <a:rPr lang="en-US" sz="1100" dirty="0" smtClean="0">
                <a:solidFill>
                  <a:srgbClr val="646464"/>
                </a:solidFill>
                <a:latin typeface="Courier New"/>
              </a:rPr>
              <a:t>@Override</a:t>
            </a:r>
          </a:p>
          <a:p>
            <a:pPr lvl="1"/>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err="1" smtClean="0">
                <a:solidFill>
                  <a:srgbClr val="7F0055"/>
                </a:solidFill>
                <a:latin typeface="Courier New"/>
              </a:rPr>
              <a:t>boolean</a:t>
            </a:r>
            <a:r>
              <a:rPr lang="en-US" sz="1100" b="1" dirty="0" smtClean="0">
                <a:solidFill>
                  <a:srgbClr val="000000"/>
                </a:solidFill>
                <a:latin typeface="Courier New"/>
              </a:rPr>
              <a:t> </a:t>
            </a:r>
            <a:r>
              <a:rPr lang="en-US" sz="1100" b="1" dirty="0" err="1" smtClean="0">
                <a:solidFill>
                  <a:srgbClr val="000000"/>
                </a:solidFill>
                <a:latin typeface="Courier New"/>
              </a:rPr>
              <a:t>onTouch</a:t>
            </a:r>
            <a:r>
              <a:rPr lang="en-US" sz="1100" b="1" dirty="0" smtClean="0">
                <a:solidFill>
                  <a:srgbClr val="000000"/>
                </a:solidFill>
                <a:latin typeface="Courier New"/>
              </a:rPr>
              <a:t>(View arg0, </a:t>
            </a:r>
            <a:r>
              <a:rPr lang="en-US" sz="1100" b="1" dirty="0" err="1" smtClean="0">
                <a:solidFill>
                  <a:srgbClr val="000000"/>
                </a:solidFill>
                <a:latin typeface="Courier New"/>
              </a:rPr>
              <a:t>MotionEvent</a:t>
            </a:r>
            <a:r>
              <a:rPr lang="en-US" sz="1100" b="1" dirty="0" smtClean="0">
                <a:solidFill>
                  <a:srgbClr val="000000"/>
                </a:solidFill>
                <a:latin typeface="Courier New"/>
              </a:rPr>
              <a:t> arg1) {</a:t>
            </a:r>
          </a:p>
          <a:p>
            <a:pPr lvl="1"/>
            <a:r>
              <a:rPr lang="en-US" sz="1100" dirty="0" smtClean="0">
                <a:solidFill>
                  <a:srgbClr val="3F7F5F"/>
                </a:solidFill>
                <a:latin typeface="Courier New"/>
              </a:rPr>
              <a:t>//TRUE to prevent virtual keyboard to be called </a:t>
            </a:r>
          </a:p>
          <a:p>
            <a:pPr lvl="1"/>
            <a:r>
              <a:rPr lang="en-US" sz="1100" b="1" dirty="0" smtClean="0">
                <a:solidFill>
                  <a:srgbClr val="7F0055"/>
                </a:solidFill>
                <a:latin typeface="Courier New"/>
              </a:rPr>
              <a:t>return</a:t>
            </a:r>
            <a:r>
              <a:rPr lang="en-US" sz="1100" b="1" dirty="0" smtClean="0">
                <a:solidFill>
                  <a:srgbClr val="000000"/>
                </a:solidFill>
                <a:latin typeface="Courier New"/>
              </a:rPr>
              <a:t> </a:t>
            </a:r>
            <a:r>
              <a:rPr lang="en-US" sz="1100" b="1" dirty="0" smtClean="0">
                <a:solidFill>
                  <a:srgbClr val="7F0055"/>
                </a:solidFill>
                <a:latin typeface="Courier New"/>
              </a:rPr>
              <a:t>true</a:t>
            </a:r>
            <a:r>
              <a:rPr lang="en-US" sz="1100" b="1" dirty="0" smtClean="0">
                <a:solidFill>
                  <a:srgbClr val="000000"/>
                </a:solidFill>
                <a:latin typeface="Courier New"/>
              </a:rPr>
              <a:t>;</a:t>
            </a:r>
          </a:p>
          <a:p>
            <a:pPr lvl="1"/>
            <a:r>
              <a:rPr lang="en-US" sz="1100" dirty="0" smtClean="0">
                <a:solidFill>
                  <a:srgbClr val="000000"/>
                </a:solidFill>
                <a:latin typeface="Courier New"/>
              </a:rPr>
              <a:t>}        </a:t>
            </a:r>
          </a:p>
          <a:p>
            <a:pPr lvl="1"/>
            <a:r>
              <a:rPr lang="en-US" sz="1100" dirty="0" smtClean="0">
                <a:solidFill>
                  <a:srgbClr val="000000"/>
                </a:solidFill>
                <a:latin typeface="Courier New"/>
              </a:rPr>
              <a:t>        });        </a:t>
            </a:r>
          </a:p>
          <a:p>
            <a:pPr lvl="1"/>
            <a:r>
              <a:rPr lang="en-US" sz="1100" dirty="0" smtClean="0">
                <a:solidFill>
                  <a:srgbClr val="000000"/>
                </a:solidFill>
                <a:latin typeface="Courier New"/>
              </a:rPr>
              <a:t>        </a:t>
            </a:r>
            <a:r>
              <a:rPr lang="en-US" sz="1100" dirty="0" err="1" smtClean="0">
                <a:solidFill>
                  <a:srgbClr val="0000C0"/>
                </a:solidFill>
                <a:latin typeface="Courier New"/>
              </a:rPr>
              <a:t>btnShowMap</a:t>
            </a:r>
            <a:r>
              <a:rPr lang="en-US" sz="1100" dirty="0" smtClean="0">
                <a:solidFill>
                  <a:srgbClr val="000000"/>
                </a:solidFill>
                <a:latin typeface="Courier New"/>
              </a:rPr>
              <a:t> = (Button) </a:t>
            </a:r>
            <a:r>
              <a:rPr lang="en-US" sz="1100" dirty="0" err="1" smtClean="0">
                <a:solidFill>
                  <a:srgbClr val="000000"/>
                </a:solidFill>
                <a:latin typeface="Courier New"/>
              </a:rPr>
              <a:t>findViewById</a:t>
            </a:r>
            <a:r>
              <a:rPr lang="en-US" sz="1100" dirty="0" smtClean="0">
                <a:solidFill>
                  <a:srgbClr val="000000"/>
                </a:solidFill>
                <a:latin typeface="Courier New"/>
              </a:rPr>
              <a:t>(</a:t>
            </a:r>
            <a:r>
              <a:rPr lang="en-US" sz="1100" dirty="0" err="1" smtClean="0">
                <a:solidFill>
                  <a:srgbClr val="000000"/>
                </a:solidFill>
                <a:latin typeface="Courier New"/>
              </a:rPr>
              <a:t>R.id.</a:t>
            </a:r>
            <a:r>
              <a:rPr lang="en-US" sz="1100" i="1" dirty="0" err="1" smtClean="0">
                <a:solidFill>
                  <a:srgbClr val="0000C0"/>
                </a:solidFill>
                <a:latin typeface="Courier New"/>
              </a:rPr>
              <a:t>btnMap</a:t>
            </a:r>
            <a:r>
              <a:rPr lang="en-US" sz="1100" i="1" dirty="0" smtClean="0">
                <a:solidFill>
                  <a:srgbClr val="000000"/>
                </a:solidFill>
                <a:latin typeface="Courier New"/>
              </a:rPr>
              <a:t>);</a:t>
            </a:r>
          </a:p>
          <a:p>
            <a:pPr lvl="1"/>
            <a:r>
              <a:rPr lang="en-US" sz="1100" dirty="0" smtClean="0">
                <a:solidFill>
                  <a:srgbClr val="000000"/>
                </a:solidFill>
                <a:latin typeface="Courier New"/>
              </a:rPr>
              <a:t>        </a:t>
            </a:r>
            <a:r>
              <a:rPr lang="en-US" sz="1100" dirty="0" err="1" smtClean="0">
                <a:solidFill>
                  <a:srgbClr val="0000C0"/>
                </a:solidFill>
                <a:latin typeface="Courier New"/>
              </a:rPr>
              <a:t>btnShowMap</a:t>
            </a:r>
            <a:r>
              <a:rPr lang="en-US" sz="1100" dirty="0" err="1" smtClean="0">
                <a:solidFill>
                  <a:srgbClr val="000000"/>
                </a:solidFill>
                <a:latin typeface="Courier New"/>
              </a:rPr>
              <a:t>.setOnClickListener</a:t>
            </a:r>
            <a:r>
              <a:rPr lang="en-US" sz="1100" dirty="0" smtClean="0">
                <a:solidFill>
                  <a:srgbClr val="000000"/>
                </a:solidFill>
                <a:latin typeface="Courier New"/>
              </a:rPr>
              <a:t>(</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OnClickListener</a:t>
            </a:r>
            <a:r>
              <a:rPr lang="en-US" sz="1100" b="1" dirty="0" smtClean="0">
                <a:solidFill>
                  <a:srgbClr val="000000"/>
                </a:solidFill>
                <a:latin typeface="Courier New"/>
              </a:rPr>
              <a:t>() {</a:t>
            </a:r>
          </a:p>
          <a:p>
            <a:pPr lvl="1"/>
            <a:r>
              <a:rPr lang="en-US" sz="1100" dirty="0" smtClean="0">
                <a:solidFill>
                  <a:srgbClr val="646464"/>
                </a:solidFill>
                <a:latin typeface="Courier New"/>
              </a:rPr>
              <a:t>@Override</a:t>
            </a:r>
          </a:p>
          <a:p>
            <a:pPr lvl="1"/>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a:t>
            </a:r>
            <a:r>
              <a:rPr lang="en-US" sz="1100" b="1" dirty="0" err="1" smtClean="0">
                <a:solidFill>
                  <a:srgbClr val="000000"/>
                </a:solidFill>
                <a:latin typeface="Courier New"/>
              </a:rPr>
              <a:t>onClick</a:t>
            </a:r>
            <a:r>
              <a:rPr lang="en-US" sz="1100" b="1" dirty="0" smtClean="0">
                <a:solidFill>
                  <a:srgbClr val="000000"/>
                </a:solidFill>
                <a:latin typeface="Courier New"/>
              </a:rPr>
              <a:t>(View v) {</a:t>
            </a:r>
          </a:p>
          <a:p>
            <a:pPr lvl="1"/>
            <a:r>
              <a:rPr lang="en-US" sz="1100" dirty="0" smtClean="0">
                <a:solidFill>
                  <a:srgbClr val="3F7F5F"/>
                </a:solidFill>
                <a:latin typeface="Courier New"/>
              </a:rPr>
              <a:t>// show map centered around (latitude, longitude) just found</a:t>
            </a:r>
          </a:p>
          <a:p>
            <a:pPr lvl="1"/>
            <a:r>
              <a:rPr lang="en-US" sz="1100" dirty="0" smtClean="0">
                <a:solidFill>
                  <a:srgbClr val="000000"/>
                </a:solidFill>
                <a:latin typeface="Courier New"/>
              </a:rPr>
              <a:t>String </a:t>
            </a:r>
            <a:r>
              <a:rPr lang="en-US" sz="1100" dirty="0" err="1" smtClean="0">
                <a:solidFill>
                  <a:srgbClr val="000000"/>
                </a:solidFill>
                <a:latin typeface="Courier New"/>
              </a:rPr>
              <a:t>geoPoint</a:t>
            </a:r>
            <a:r>
              <a:rPr lang="en-US" sz="1100" dirty="0" smtClean="0">
                <a:solidFill>
                  <a:srgbClr val="000000"/>
                </a:solidFill>
                <a:latin typeface="Courier New"/>
              </a:rPr>
              <a:t> = </a:t>
            </a:r>
            <a:r>
              <a:rPr lang="en-US" sz="1100" dirty="0" smtClean="0">
                <a:solidFill>
                  <a:srgbClr val="2A00FF"/>
                </a:solidFill>
                <a:latin typeface="Courier New"/>
              </a:rPr>
              <a:t>"geo:"</a:t>
            </a:r>
            <a:r>
              <a:rPr lang="en-US" sz="1100" dirty="0" smtClean="0">
                <a:solidFill>
                  <a:srgbClr val="000000"/>
                </a:solidFill>
                <a:latin typeface="Courier New"/>
              </a:rPr>
              <a:t> + </a:t>
            </a:r>
            <a:r>
              <a:rPr lang="en-US" sz="1100" dirty="0" smtClean="0">
                <a:solidFill>
                  <a:srgbClr val="0000C0"/>
                </a:solidFill>
                <a:latin typeface="Courier New"/>
              </a:rPr>
              <a:t>latitude</a:t>
            </a:r>
            <a:r>
              <a:rPr lang="en-US" sz="1100" dirty="0" smtClean="0">
                <a:solidFill>
                  <a:srgbClr val="000000"/>
                </a:solidFill>
                <a:latin typeface="Courier New"/>
              </a:rPr>
              <a:t> + </a:t>
            </a:r>
            <a:r>
              <a:rPr lang="en-US" sz="1100" dirty="0" smtClean="0">
                <a:solidFill>
                  <a:srgbClr val="2A00FF"/>
                </a:solidFill>
                <a:latin typeface="Courier New"/>
              </a:rPr>
              <a:t>","</a:t>
            </a:r>
            <a:r>
              <a:rPr lang="en-US" sz="1100" dirty="0" smtClean="0">
                <a:solidFill>
                  <a:srgbClr val="000000"/>
                </a:solidFill>
                <a:latin typeface="Courier New"/>
              </a:rPr>
              <a:t> + </a:t>
            </a:r>
            <a:r>
              <a:rPr lang="en-US" sz="1100" dirty="0" smtClean="0">
                <a:solidFill>
                  <a:srgbClr val="0000C0"/>
                </a:solidFill>
                <a:latin typeface="Courier New"/>
              </a:rPr>
              <a:t>longitude</a:t>
            </a:r>
            <a:r>
              <a:rPr lang="en-US" sz="1100" dirty="0" smtClean="0">
                <a:solidFill>
                  <a:srgbClr val="000000"/>
                </a:solidFill>
                <a:latin typeface="Courier New"/>
              </a:rPr>
              <a:t> + </a:t>
            </a:r>
            <a:r>
              <a:rPr lang="en-US" sz="1100" dirty="0" smtClean="0">
                <a:solidFill>
                  <a:srgbClr val="2A00FF"/>
                </a:solidFill>
                <a:latin typeface="Courier New"/>
              </a:rPr>
              <a:t>"?z=17"</a:t>
            </a:r>
            <a:r>
              <a:rPr lang="en-US" sz="1100" dirty="0" smtClean="0">
                <a:solidFill>
                  <a:srgbClr val="000000"/>
                </a:solidFill>
                <a:latin typeface="Courier New"/>
              </a:rPr>
              <a:t>;</a:t>
            </a:r>
          </a:p>
          <a:p>
            <a:pPr lvl="1"/>
            <a:r>
              <a:rPr lang="en-US" sz="1100" dirty="0" smtClean="0">
                <a:solidFill>
                  <a:srgbClr val="000000"/>
                </a:solidFill>
                <a:latin typeface="Courier New"/>
              </a:rPr>
              <a:t>Intent </a:t>
            </a:r>
            <a:r>
              <a:rPr lang="en-US" sz="1100" dirty="0" err="1" smtClean="0">
                <a:solidFill>
                  <a:srgbClr val="000000"/>
                </a:solidFill>
                <a:latin typeface="Courier New"/>
              </a:rPr>
              <a:t>mapIntent</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Intent(</a:t>
            </a:r>
            <a:r>
              <a:rPr lang="en-US" sz="1100" b="1" dirty="0" err="1" smtClean="0">
                <a:solidFill>
                  <a:srgbClr val="000000"/>
                </a:solidFill>
                <a:latin typeface="Courier New"/>
              </a:rPr>
              <a:t>Intent.</a:t>
            </a:r>
            <a:r>
              <a:rPr lang="en-US" sz="1100" b="1" i="1" dirty="0" err="1" smtClean="0">
                <a:solidFill>
                  <a:srgbClr val="0000C0"/>
                </a:solidFill>
                <a:latin typeface="Courier New"/>
              </a:rPr>
              <a:t>ACTION_VIEW</a:t>
            </a:r>
            <a:r>
              <a:rPr lang="en-US" sz="1100" b="1" i="1" dirty="0" smtClean="0">
                <a:solidFill>
                  <a:srgbClr val="000000"/>
                </a:solidFill>
                <a:latin typeface="Courier New"/>
              </a:rPr>
              <a:t>, </a:t>
            </a:r>
            <a:r>
              <a:rPr lang="en-US" sz="1100" b="1" i="1" dirty="0" err="1" smtClean="0">
                <a:solidFill>
                  <a:srgbClr val="000000"/>
                </a:solidFill>
                <a:latin typeface="Courier New"/>
              </a:rPr>
              <a:t>Uri.parse</a:t>
            </a:r>
            <a:r>
              <a:rPr lang="en-US" sz="1100" b="1" i="1" dirty="0" smtClean="0">
                <a:solidFill>
                  <a:srgbClr val="000000"/>
                </a:solidFill>
                <a:latin typeface="Courier New"/>
              </a:rPr>
              <a:t>(</a:t>
            </a:r>
            <a:r>
              <a:rPr lang="en-US" sz="1100" b="1" i="1" dirty="0" err="1" smtClean="0">
                <a:solidFill>
                  <a:srgbClr val="000000"/>
                </a:solidFill>
                <a:latin typeface="Courier New"/>
              </a:rPr>
              <a:t>geoPoint</a:t>
            </a:r>
            <a:r>
              <a:rPr lang="en-US" sz="1100" b="1" i="1" dirty="0" smtClean="0">
                <a:solidFill>
                  <a:srgbClr val="000000"/>
                </a:solidFill>
                <a:latin typeface="Courier New"/>
              </a:rPr>
              <a:t>));</a:t>
            </a:r>
          </a:p>
          <a:p>
            <a:pPr lvl="1"/>
            <a:r>
              <a:rPr lang="en-US" sz="1100" dirty="0" err="1" smtClean="0">
                <a:solidFill>
                  <a:srgbClr val="000000"/>
                </a:solidFill>
                <a:latin typeface="Courier New"/>
              </a:rPr>
              <a:t>startActivity</a:t>
            </a:r>
            <a:r>
              <a:rPr lang="en-US" sz="1100" dirty="0" smtClean="0">
                <a:solidFill>
                  <a:srgbClr val="000000"/>
                </a:solidFill>
                <a:latin typeface="Courier New"/>
              </a:rPr>
              <a:t>(</a:t>
            </a:r>
            <a:r>
              <a:rPr lang="en-US" sz="1100" dirty="0" err="1" smtClean="0">
                <a:solidFill>
                  <a:srgbClr val="000000"/>
                </a:solidFill>
                <a:latin typeface="Courier New"/>
              </a:rPr>
              <a:t>mapIntent</a:t>
            </a:r>
            <a:r>
              <a:rPr lang="en-US" sz="1100" dirty="0" smtClean="0">
                <a:solidFill>
                  <a:srgbClr val="000000"/>
                </a:solidFill>
                <a:latin typeface="Courier New"/>
              </a:rPr>
              <a:t>);</a:t>
            </a:r>
          </a:p>
          <a:p>
            <a:pPr lvl="1"/>
            <a:r>
              <a:rPr lang="en-US" sz="1100" dirty="0" smtClean="0">
                <a:solidFill>
                  <a:srgbClr val="000000"/>
                </a:solidFill>
                <a:latin typeface="Courier New"/>
              </a:rPr>
              <a:t>}</a:t>
            </a:r>
          </a:p>
          <a:p>
            <a:pPr lvl="1"/>
            <a:r>
              <a:rPr lang="en-US" sz="1100" dirty="0" smtClean="0">
                <a:solidFill>
                  <a:srgbClr val="000000"/>
                </a:solidFill>
                <a:latin typeface="Courier New"/>
              </a:rPr>
              <a:t>});</a:t>
            </a:r>
            <a:endParaRPr lang="en-US" sz="1100" dirty="0" smtClean="0">
              <a:latin typeface="Courier New"/>
            </a:endParaRPr>
          </a:p>
          <a:p>
            <a:pPr lvl="1"/>
            <a:r>
              <a:rPr lang="en-US" sz="1100" dirty="0" smtClean="0">
                <a:solidFill>
                  <a:srgbClr val="000000"/>
                </a:solidFill>
                <a:latin typeface="Courier New"/>
              </a:rPr>
              <a:t>        </a:t>
            </a:r>
            <a:r>
              <a:rPr lang="en-US" sz="1100" dirty="0" err="1" smtClean="0">
                <a:solidFill>
                  <a:srgbClr val="0000C0"/>
                </a:solidFill>
                <a:latin typeface="Courier New"/>
              </a:rPr>
              <a:t>btnShowMap</a:t>
            </a:r>
            <a:r>
              <a:rPr lang="en-US" sz="1100" dirty="0" err="1" smtClean="0">
                <a:solidFill>
                  <a:srgbClr val="000000"/>
                </a:solidFill>
                <a:latin typeface="Courier New"/>
              </a:rPr>
              <a:t>.setEnabled</a:t>
            </a:r>
            <a:r>
              <a:rPr lang="en-US" sz="1100" dirty="0" smtClean="0">
                <a:solidFill>
                  <a:srgbClr val="000000"/>
                </a:solidFill>
                <a:latin typeface="Courier New"/>
              </a:rPr>
              <a:t>(</a:t>
            </a:r>
            <a:r>
              <a:rPr lang="en-US" sz="1100" b="1" dirty="0" smtClean="0">
                <a:solidFill>
                  <a:srgbClr val="7F0055"/>
                </a:solidFill>
                <a:latin typeface="Courier New"/>
              </a:rPr>
              <a:t>false</a:t>
            </a:r>
            <a:r>
              <a:rPr lang="en-US" sz="1100" b="1" dirty="0" smtClean="0">
                <a:solidFill>
                  <a:srgbClr val="000000"/>
                </a:solidFill>
                <a:latin typeface="Courier New"/>
              </a:rPr>
              <a:t>);</a:t>
            </a:r>
          </a:p>
          <a:p>
            <a:pPr lvl="1"/>
            <a:r>
              <a:rPr lang="en-US" sz="1100" dirty="0" smtClean="0">
                <a:solidFill>
                  <a:srgbClr val="3F7F5F"/>
                </a:solidFill>
                <a:latin typeface="Courier New"/>
              </a:rPr>
              <a:t>//----------------------------------------------------------------------</a:t>
            </a:r>
          </a:p>
          <a:p>
            <a:pPr lvl="1"/>
            <a:r>
              <a:rPr lang="en-US" sz="1100" dirty="0" smtClean="0">
                <a:solidFill>
                  <a:srgbClr val="3F7F5F"/>
                </a:solidFill>
                <a:latin typeface="Courier New"/>
              </a:rPr>
              <a:t>// Create the authentication object</a:t>
            </a:r>
          </a:p>
          <a:p>
            <a:pPr lvl="1"/>
            <a:r>
              <a:rPr lang="en-US" sz="1100" dirty="0" smtClean="0">
                <a:solidFill>
                  <a:srgbClr val="3F7F5F"/>
                </a:solidFill>
                <a:latin typeface="Courier New"/>
              </a:rPr>
              <a:t>//----------------------------------------------------------------------</a:t>
            </a:r>
          </a:p>
          <a:p>
            <a:pPr lvl="1"/>
            <a:r>
              <a:rPr lang="en-US" sz="1100" dirty="0" smtClean="0">
                <a:solidFill>
                  <a:srgbClr val="000000"/>
                </a:solidFill>
                <a:latin typeface="Courier New"/>
              </a:rPr>
              <a:t>WPS </a:t>
            </a:r>
            <a:r>
              <a:rPr lang="en-US" sz="1100" dirty="0" err="1" smtClean="0">
                <a:solidFill>
                  <a:srgbClr val="000000"/>
                </a:solidFill>
                <a:latin typeface="Courier New"/>
              </a:rPr>
              <a:t>wps</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WPS(</a:t>
            </a:r>
            <a:r>
              <a:rPr lang="en-US" sz="1100" b="1" dirty="0" err="1" smtClean="0">
                <a:solidFill>
                  <a:srgbClr val="000000"/>
                </a:solidFill>
                <a:latin typeface="Courier New"/>
              </a:rPr>
              <a:t>getApplicationContext</a:t>
            </a:r>
            <a:r>
              <a:rPr lang="en-US" sz="1100" b="1" dirty="0" smtClean="0">
                <a:solidFill>
                  <a:srgbClr val="000000"/>
                </a:solidFill>
                <a:latin typeface="Courier New"/>
              </a:rPr>
              <a:t>()); </a:t>
            </a:r>
          </a:p>
          <a:p>
            <a:pPr lvl="1"/>
            <a:r>
              <a:rPr lang="en-US" sz="1100" dirty="0" err="1" smtClean="0">
                <a:solidFill>
                  <a:srgbClr val="000000"/>
                </a:solidFill>
                <a:latin typeface="Courier New"/>
              </a:rPr>
              <a:t>WPSAuthentication</a:t>
            </a:r>
            <a:r>
              <a:rPr lang="en-US" sz="1100" dirty="0" smtClean="0">
                <a:solidFill>
                  <a:srgbClr val="000000"/>
                </a:solidFill>
                <a:latin typeface="Courier New"/>
              </a:rPr>
              <a:t> auth = </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WPSAuthentication</a:t>
            </a:r>
            <a:r>
              <a:rPr lang="en-US" sz="1100" b="1" dirty="0" smtClean="0">
                <a:solidFill>
                  <a:srgbClr val="000000"/>
                </a:solidFill>
                <a:latin typeface="Courier New"/>
              </a:rPr>
              <a:t>(</a:t>
            </a:r>
            <a:r>
              <a:rPr lang="en-US" sz="1100" b="1" dirty="0" smtClean="0">
                <a:solidFill>
                  <a:srgbClr val="2A00FF"/>
                </a:solidFill>
                <a:latin typeface="Courier New"/>
              </a:rPr>
              <a:t>"</a:t>
            </a:r>
            <a:r>
              <a:rPr lang="en-US" sz="1100" b="1" dirty="0" err="1" smtClean="0">
                <a:solidFill>
                  <a:srgbClr val="2A00FF"/>
                </a:solidFill>
                <a:latin typeface="Courier New"/>
              </a:rPr>
              <a:t>v.matos</a:t>
            </a:r>
            <a:r>
              <a:rPr lang="en-US" sz="1100" b="1" dirty="0" smtClean="0">
                <a:solidFill>
                  <a:srgbClr val="2A00FF"/>
                </a:solidFill>
                <a:latin typeface="Courier New"/>
              </a:rPr>
              <a:t>"</a:t>
            </a:r>
            <a:r>
              <a:rPr lang="en-US" sz="1100" b="1" dirty="0" smtClean="0">
                <a:solidFill>
                  <a:srgbClr val="000000"/>
                </a:solidFill>
                <a:latin typeface="Courier New"/>
              </a:rPr>
              <a:t>, </a:t>
            </a:r>
            <a:r>
              <a:rPr lang="en-US" sz="1100" b="1" dirty="0" smtClean="0">
                <a:solidFill>
                  <a:srgbClr val="2A00FF"/>
                </a:solidFill>
                <a:latin typeface="Courier New"/>
              </a:rPr>
              <a:t>"</a:t>
            </a:r>
            <a:r>
              <a:rPr lang="en-US" sz="1100" b="1" dirty="0" err="1" smtClean="0">
                <a:solidFill>
                  <a:srgbClr val="2A00FF"/>
                </a:solidFill>
                <a:latin typeface="Courier New"/>
              </a:rPr>
              <a:t>csuohio</a:t>
            </a:r>
            <a:r>
              <a:rPr lang="en-US" sz="1100" b="1" dirty="0" smtClean="0">
                <a:solidFill>
                  <a:srgbClr val="2A00FF"/>
                </a:solidFill>
                <a:latin typeface="Courier New"/>
              </a:rPr>
              <a:t>"</a:t>
            </a:r>
            <a:r>
              <a:rPr lang="en-US" sz="1100" b="1" dirty="0" smtClean="0">
                <a:solidFill>
                  <a:srgbClr val="000000"/>
                </a:solidFill>
                <a:latin typeface="Courier New"/>
              </a:rPr>
              <a:t>);</a:t>
            </a:r>
          </a:p>
          <a:p>
            <a:pPr lvl="1"/>
            <a:r>
              <a:rPr lang="en-US" sz="1100" dirty="0" err="1" smtClean="0">
                <a:solidFill>
                  <a:srgbClr val="000000"/>
                </a:solidFill>
                <a:latin typeface="Courier New"/>
              </a:rPr>
              <a:t>Log.</a:t>
            </a:r>
            <a:r>
              <a:rPr lang="en-US" sz="1100" i="1" dirty="0" err="1" smtClean="0">
                <a:solidFill>
                  <a:srgbClr val="000000"/>
                </a:solidFill>
                <a:latin typeface="Courier New"/>
              </a:rPr>
              <a:t>e</a:t>
            </a:r>
            <a:r>
              <a:rPr lang="en-US" sz="1100" i="1" dirty="0" smtClean="0">
                <a:solidFill>
                  <a:srgbClr val="000000"/>
                </a:solidFill>
                <a:latin typeface="Courier New"/>
              </a:rPr>
              <a:t>(</a:t>
            </a:r>
            <a:r>
              <a:rPr lang="en-US" sz="1100" i="1" dirty="0" smtClean="0">
                <a:solidFill>
                  <a:srgbClr val="2A00FF"/>
                </a:solidFill>
                <a:latin typeface="Courier New"/>
              </a:rPr>
              <a:t>"&lt;&lt;AUTHENTICATION&gt;&gt;"</a:t>
            </a:r>
            <a:r>
              <a:rPr lang="en-US" sz="1100" i="1" dirty="0" smtClean="0">
                <a:solidFill>
                  <a:srgbClr val="000000"/>
                </a:solidFill>
                <a:latin typeface="Courier New"/>
              </a:rPr>
              <a:t>, </a:t>
            </a:r>
            <a:r>
              <a:rPr lang="en-US" sz="1100" i="1" dirty="0" smtClean="0">
                <a:solidFill>
                  <a:srgbClr val="2A00FF"/>
                </a:solidFill>
                <a:latin typeface="Courier New"/>
              </a:rPr>
              <a:t>"after authentication..."</a:t>
            </a:r>
            <a:r>
              <a:rPr lang="en-US" sz="1100" i="1" dirty="0" smtClean="0">
                <a:solidFill>
                  <a:srgbClr val="000000"/>
                </a:solidFill>
                <a:latin typeface="Courier New"/>
              </a:rPr>
              <a:t>);</a:t>
            </a:r>
          </a:p>
          <a:p>
            <a:pPr lvl="1"/>
            <a:endParaRPr lang="en-US" sz="1100" dirty="0" smtClean="0">
              <a:latin typeface="Courier New"/>
            </a:endParaRPr>
          </a:p>
          <a:p>
            <a:pPr lvl="1"/>
            <a:endParaRPr lang="en-US" sz="1100" dirty="0" smtClean="0">
              <a:latin typeface="Courier New"/>
            </a:endParaRPr>
          </a:p>
          <a:p>
            <a:pPr lvl="1"/>
            <a:r>
              <a:rPr lang="en-US" sz="1100" dirty="0" smtClean="0">
                <a:solidFill>
                  <a:srgbClr val="3F7F5F"/>
                </a:solidFill>
                <a:latin typeface="Courier New"/>
              </a:rPr>
              <a:t>//----------------------------------------------------------------------</a:t>
            </a:r>
          </a:p>
          <a:p>
            <a:pPr lvl="1"/>
            <a:r>
              <a:rPr lang="en-US" sz="1100" dirty="0" smtClean="0">
                <a:solidFill>
                  <a:srgbClr val="3F7F5F"/>
                </a:solidFill>
                <a:latin typeface="Courier New"/>
              </a:rPr>
              <a:t>// Call the location function with a callback</a:t>
            </a:r>
          </a:p>
          <a:p>
            <a:pPr lvl="1"/>
            <a:r>
              <a:rPr lang="en-US" sz="1100" dirty="0" smtClean="0">
                <a:solidFill>
                  <a:srgbClr val="3F7F5F"/>
                </a:solidFill>
                <a:latin typeface="Courier New"/>
              </a:rPr>
              <a:t>// When using device G1 change to: </a:t>
            </a:r>
            <a:r>
              <a:rPr lang="en-US" sz="1100" dirty="0" err="1" smtClean="0">
                <a:solidFill>
                  <a:srgbClr val="3F7F5F"/>
                </a:solidFill>
                <a:latin typeface="Courier New"/>
              </a:rPr>
              <a:t>getWPSLocation</a:t>
            </a:r>
            <a:r>
              <a:rPr lang="en-US" sz="1100" dirty="0" smtClean="0">
                <a:solidFill>
                  <a:srgbClr val="3F7F5F"/>
                </a:solidFill>
                <a:latin typeface="Courier New"/>
              </a:rPr>
              <a:t> (</a:t>
            </a:r>
            <a:r>
              <a:rPr lang="en-US" sz="1100" dirty="0" err="1" smtClean="0">
                <a:solidFill>
                  <a:srgbClr val="3F7F5F"/>
                </a:solidFill>
                <a:latin typeface="Courier New"/>
              </a:rPr>
              <a:t>usingEmulator</a:t>
            </a:r>
            <a:r>
              <a:rPr lang="en-US" sz="1100" dirty="0" smtClean="0">
                <a:solidFill>
                  <a:srgbClr val="3F7F5F"/>
                </a:solidFill>
                <a:latin typeface="Courier New"/>
              </a:rPr>
              <a:t> = false)</a:t>
            </a:r>
          </a:p>
          <a:p>
            <a:pPr lvl="1"/>
            <a:r>
              <a:rPr lang="en-US" sz="1100" dirty="0" smtClean="0">
                <a:solidFill>
                  <a:srgbClr val="3F7F5F"/>
                </a:solidFill>
                <a:latin typeface="Courier New"/>
              </a:rPr>
              <a:t>// when using Emulator try: </a:t>
            </a:r>
            <a:r>
              <a:rPr lang="en-US" sz="1100" dirty="0" err="1" smtClean="0">
                <a:solidFill>
                  <a:srgbClr val="3F7F5F"/>
                </a:solidFill>
                <a:latin typeface="Courier New"/>
              </a:rPr>
              <a:t>getIPLocation</a:t>
            </a:r>
            <a:r>
              <a:rPr lang="en-US" sz="1100" dirty="0" smtClean="0">
                <a:solidFill>
                  <a:srgbClr val="3F7F5F"/>
                </a:solidFill>
                <a:latin typeface="Courier New"/>
              </a:rPr>
              <a:t> (</a:t>
            </a:r>
            <a:r>
              <a:rPr lang="en-US" sz="1100" dirty="0" err="1" smtClean="0">
                <a:solidFill>
                  <a:srgbClr val="3F7F5F"/>
                </a:solidFill>
                <a:latin typeface="Courier New"/>
              </a:rPr>
              <a:t>usingEmulator</a:t>
            </a:r>
            <a:r>
              <a:rPr lang="en-US" sz="1100" dirty="0" smtClean="0">
                <a:solidFill>
                  <a:srgbClr val="3F7F5F"/>
                </a:solidFill>
                <a:latin typeface="Courier New"/>
              </a:rPr>
              <a:t> = true)</a:t>
            </a:r>
          </a:p>
          <a:p>
            <a:pPr lvl="1"/>
            <a:r>
              <a:rPr lang="en-US" sz="1100" dirty="0" smtClean="0">
                <a:solidFill>
                  <a:srgbClr val="3F7F5F"/>
                </a:solidFill>
                <a:latin typeface="Courier New"/>
              </a:rPr>
              <a:t>//----------------------------------------------------------------------</a:t>
            </a:r>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135723010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2970044"/>
          </a:xfrm>
          <a:prstGeom prst="rect">
            <a:avLst/>
          </a:prstGeom>
          <a:solidFill>
            <a:schemeClr val="bg1">
              <a:lumMod val="95000"/>
            </a:schemeClr>
          </a:solidFill>
          <a:ln>
            <a:solidFill>
              <a:schemeClr val="bg1">
                <a:lumMod val="85000"/>
              </a:schemeClr>
            </a:solidFill>
          </a:ln>
        </p:spPr>
        <p:txBody>
          <a:bodyPr wrap="square" rtlCol="0">
            <a:spAutoFit/>
          </a:bodyPr>
          <a:lstStyle/>
          <a:p>
            <a:pPr lvl="1"/>
            <a:r>
              <a:rPr lang="en-US" sz="1100" b="1" dirty="0" smtClean="0">
                <a:solidFill>
                  <a:srgbClr val="7F0055"/>
                </a:solidFill>
                <a:latin typeface="Courier New"/>
              </a:rPr>
              <a:t>if</a:t>
            </a:r>
            <a:r>
              <a:rPr lang="en-US" sz="1100" b="1" dirty="0" smtClean="0">
                <a:solidFill>
                  <a:srgbClr val="000000"/>
                </a:solidFill>
                <a:latin typeface="Courier New"/>
              </a:rPr>
              <a:t> (</a:t>
            </a:r>
            <a:r>
              <a:rPr lang="en-US" sz="1100" b="1" dirty="0" err="1" smtClean="0">
                <a:solidFill>
                  <a:srgbClr val="0000C0"/>
                </a:solidFill>
                <a:latin typeface="Courier New"/>
              </a:rPr>
              <a:t>usingEmulator</a:t>
            </a:r>
            <a:r>
              <a:rPr lang="en-US" sz="1100" b="1" dirty="0" smtClean="0">
                <a:solidFill>
                  <a:srgbClr val="000000"/>
                </a:solidFill>
                <a:latin typeface="Courier New"/>
              </a:rPr>
              <a:t>) {</a:t>
            </a:r>
          </a:p>
          <a:p>
            <a:pPr lvl="1"/>
            <a:r>
              <a:rPr lang="en-US" sz="1100" dirty="0" err="1" smtClean="0">
                <a:solidFill>
                  <a:srgbClr val="000000"/>
                </a:solidFill>
                <a:latin typeface="Courier New"/>
              </a:rPr>
              <a:t>Log.</a:t>
            </a:r>
            <a:r>
              <a:rPr lang="en-US" sz="1100" i="1" dirty="0" err="1" smtClean="0">
                <a:solidFill>
                  <a:srgbClr val="000000"/>
                </a:solidFill>
                <a:latin typeface="Courier New"/>
              </a:rPr>
              <a:t>e</a:t>
            </a:r>
            <a:r>
              <a:rPr lang="en-US" sz="1100" i="1" dirty="0" smtClean="0">
                <a:solidFill>
                  <a:srgbClr val="000000"/>
                </a:solidFill>
                <a:latin typeface="Courier New"/>
              </a:rPr>
              <a:t>(</a:t>
            </a:r>
            <a:r>
              <a:rPr lang="en-US" sz="1100" i="1" dirty="0" smtClean="0">
                <a:solidFill>
                  <a:srgbClr val="2A00FF"/>
                </a:solidFill>
                <a:latin typeface="Courier New"/>
              </a:rPr>
              <a:t>"&lt;&lt;MAIN GETLOCATION&gt;&gt;"</a:t>
            </a:r>
            <a:r>
              <a:rPr lang="en-US" sz="1100" i="1" dirty="0" smtClean="0">
                <a:solidFill>
                  <a:srgbClr val="000000"/>
                </a:solidFill>
                <a:latin typeface="Courier New"/>
              </a:rPr>
              <a:t>, </a:t>
            </a:r>
            <a:r>
              <a:rPr lang="en-US" sz="1100" i="1" dirty="0" smtClean="0">
                <a:solidFill>
                  <a:srgbClr val="2A00FF"/>
                </a:solidFill>
                <a:latin typeface="Courier New"/>
              </a:rPr>
              <a:t>"asking for IP services..."</a:t>
            </a:r>
            <a:r>
              <a:rPr lang="en-US" sz="1100" i="1" dirty="0" smtClean="0">
                <a:solidFill>
                  <a:srgbClr val="000000"/>
                </a:solidFill>
                <a:latin typeface="Courier New"/>
              </a:rPr>
              <a:t>);</a:t>
            </a:r>
          </a:p>
          <a:p>
            <a:pPr lvl="1"/>
            <a:r>
              <a:rPr lang="en-US" sz="1100" dirty="0" err="1" smtClean="0">
                <a:solidFill>
                  <a:srgbClr val="0000C0"/>
                </a:solidFill>
                <a:latin typeface="Courier New"/>
              </a:rPr>
              <a:t>ipCallback</a:t>
            </a:r>
            <a:r>
              <a:rPr lang="en-US" sz="1100" dirty="0" smtClean="0">
                <a:solidFill>
                  <a:srgbClr val="000000"/>
                </a:solidFill>
                <a:latin typeface="Courier New"/>
              </a:rPr>
              <a:t> = (</a:t>
            </a:r>
            <a:r>
              <a:rPr lang="en-US" sz="1100" dirty="0" err="1" smtClean="0">
                <a:solidFill>
                  <a:srgbClr val="000000"/>
                </a:solidFill>
                <a:latin typeface="Courier New"/>
              </a:rPr>
              <a:t>IPLocationCallback</a:t>
            </a:r>
            <a:r>
              <a:rPr lang="en-US" sz="1100" dirty="0" smtClean="0">
                <a:solidFill>
                  <a:srgbClr val="000000"/>
                </a:solidFill>
                <a:latin typeface="Courier New"/>
              </a:rPr>
              <a:t>) </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MyIPLocationCallback</a:t>
            </a:r>
            <a:r>
              <a:rPr lang="en-US" sz="1100" b="1" dirty="0" smtClean="0">
                <a:solidFill>
                  <a:srgbClr val="000000"/>
                </a:solidFill>
                <a:latin typeface="Courier New"/>
              </a:rPr>
              <a:t>(</a:t>
            </a:r>
            <a:r>
              <a:rPr lang="en-US" sz="1100" b="1" dirty="0" smtClean="0">
                <a:solidFill>
                  <a:srgbClr val="0000C0"/>
                </a:solidFill>
                <a:latin typeface="Courier New"/>
              </a:rPr>
              <a:t>handler</a:t>
            </a:r>
            <a:r>
              <a:rPr lang="en-US" sz="1100" b="1" dirty="0" smtClean="0">
                <a:solidFill>
                  <a:srgbClr val="000000"/>
                </a:solidFill>
                <a:latin typeface="Courier New"/>
              </a:rPr>
              <a:t>);</a:t>
            </a:r>
          </a:p>
          <a:p>
            <a:pPr lvl="1"/>
            <a:r>
              <a:rPr lang="en-US" sz="1100" dirty="0" err="1" smtClean="0">
                <a:solidFill>
                  <a:srgbClr val="000000"/>
                </a:solidFill>
                <a:latin typeface="Courier New"/>
              </a:rPr>
              <a:t>wps.getIPLocation</a:t>
            </a:r>
            <a:r>
              <a:rPr lang="en-US" sz="1100" dirty="0" smtClean="0">
                <a:solidFill>
                  <a:srgbClr val="000000"/>
                </a:solidFill>
                <a:latin typeface="Courier New"/>
              </a:rPr>
              <a:t>(auth,</a:t>
            </a:r>
          </a:p>
          <a:p>
            <a:pPr lvl="1"/>
            <a:r>
              <a:rPr lang="en-US" sz="1100" dirty="0" smtClean="0">
                <a:solidFill>
                  <a:srgbClr val="000000"/>
                </a:solidFill>
                <a:latin typeface="Courier New"/>
              </a:rPr>
              <a:t>                </a:t>
            </a:r>
            <a:r>
              <a:rPr lang="en-US" sz="1100" dirty="0" err="1" smtClean="0">
                <a:solidFill>
                  <a:srgbClr val="000000"/>
                </a:solidFill>
                <a:latin typeface="Courier New"/>
              </a:rPr>
              <a:t>WPSStreetAddressLookup.</a:t>
            </a:r>
            <a:r>
              <a:rPr lang="en-US" sz="1100" i="1" dirty="0" err="1" smtClean="0">
                <a:solidFill>
                  <a:srgbClr val="0000C0"/>
                </a:solidFill>
                <a:latin typeface="Courier New"/>
              </a:rPr>
              <a:t>WPS_NO_STREET_ADDRESS_LOOKUP</a:t>
            </a:r>
            <a:r>
              <a:rPr lang="en-US" sz="1100" i="1" dirty="0" smtClean="0">
                <a:solidFill>
                  <a:srgbClr val="000000"/>
                </a:solidFill>
                <a:latin typeface="Courier New"/>
              </a:rPr>
              <a:t>,                                 </a:t>
            </a:r>
          </a:p>
          <a:p>
            <a:pPr lvl="1"/>
            <a:r>
              <a:rPr lang="en-US" sz="1100" dirty="0" smtClean="0">
                <a:solidFill>
                  <a:srgbClr val="000000"/>
                </a:solidFill>
                <a:latin typeface="Courier New"/>
              </a:rPr>
              <a:t>                (</a:t>
            </a:r>
            <a:r>
              <a:rPr lang="en-US" sz="1100" dirty="0" err="1" smtClean="0">
                <a:solidFill>
                  <a:srgbClr val="000000"/>
                </a:solidFill>
                <a:latin typeface="Courier New"/>
              </a:rPr>
              <a:t>IPLocationCallback</a:t>
            </a:r>
            <a:r>
              <a:rPr lang="en-US" sz="1100" dirty="0" smtClean="0">
                <a:solidFill>
                  <a:srgbClr val="000000"/>
                </a:solidFill>
                <a:latin typeface="Courier New"/>
              </a:rPr>
              <a:t>) </a:t>
            </a:r>
            <a:r>
              <a:rPr lang="en-US" sz="1100" dirty="0" err="1" smtClean="0">
                <a:solidFill>
                  <a:srgbClr val="0000C0"/>
                </a:solidFill>
                <a:latin typeface="Courier New"/>
              </a:rPr>
              <a:t>ipCallback</a:t>
            </a:r>
            <a:r>
              <a:rPr lang="en-US" sz="1100" dirty="0" smtClean="0">
                <a:solidFill>
                  <a:srgbClr val="000000"/>
                </a:solidFill>
                <a:latin typeface="Courier New"/>
              </a:rPr>
              <a:t>);</a:t>
            </a:r>
          </a:p>
          <a:p>
            <a:pPr lvl="1"/>
            <a:r>
              <a:rPr lang="en-US" sz="1100" dirty="0" smtClean="0">
                <a:solidFill>
                  <a:srgbClr val="000000"/>
                </a:solidFill>
                <a:latin typeface="Courier New"/>
              </a:rPr>
              <a:t>}</a:t>
            </a:r>
          </a:p>
          <a:p>
            <a:pPr lvl="1"/>
            <a:r>
              <a:rPr lang="en-US" sz="1100" b="1" dirty="0" smtClean="0">
                <a:solidFill>
                  <a:srgbClr val="7F0055"/>
                </a:solidFill>
                <a:latin typeface="Courier New"/>
              </a:rPr>
              <a:t>else</a:t>
            </a:r>
            <a:r>
              <a:rPr lang="en-US" sz="1100" b="1" dirty="0" smtClean="0">
                <a:solidFill>
                  <a:srgbClr val="000000"/>
                </a:solidFill>
                <a:latin typeface="Courier New"/>
              </a:rPr>
              <a:t> {</a:t>
            </a:r>
          </a:p>
          <a:p>
            <a:pPr lvl="1"/>
            <a:r>
              <a:rPr lang="en-US" sz="1100" dirty="0" err="1" smtClean="0">
                <a:solidFill>
                  <a:srgbClr val="000000"/>
                </a:solidFill>
                <a:latin typeface="Courier New"/>
              </a:rPr>
              <a:t>Log.</a:t>
            </a:r>
            <a:r>
              <a:rPr lang="en-US" sz="1100" i="1" dirty="0" err="1" smtClean="0">
                <a:solidFill>
                  <a:srgbClr val="000000"/>
                </a:solidFill>
                <a:latin typeface="Courier New"/>
              </a:rPr>
              <a:t>e</a:t>
            </a:r>
            <a:r>
              <a:rPr lang="en-US" sz="1100" i="1" dirty="0" smtClean="0">
                <a:solidFill>
                  <a:srgbClr val="000000"/>
                </a:solidFill>
                <a:latin typeface="Courier New"/>
              </a:rPr>
              <a:t>(</a:t>
            </a:r>
            <a:r>
              <a:rPr lang="en-US" sz="1100" i="1" dirty="0" smtClean="0">
                <a:solidFill>
                  <a:srgbClr val="2A00FF"/>
                </a:solidFill>
                <a:latin typeface="Courier New"/>
              </a:rPr>
              <a:t>"&lt;&lt;MAIN GETLOCATION&gt;&gt;"</a:t>
            </a:r>
            <a:r>
              <a:rPr lang="en-US" sz="1100" i="1" dirty="0" smtClean="0">
                <a:solidFill>
                  <a:srgbClr val="000000"/>
                </a:solidFill>
                <a:latin typeface="Courier New"/>
              </a:rPr>
              <a:t>, </a:t>
            </a:r>
            <a:r>
              <a:rPr lang="en-US" sz="1100" i="1" dirty="0" smtClean="0">
                <a:solidFill>
                  <a:srgbClr val="2A00FF"/>
                </a:solidFill>
                <a:latin typeface="Courier New"/>
              </a:rPr>
              <a:t>"asking for WPS services..."</a:t>
            </a:r>
            <a:r>
              <a:rPr lang="en-US" sz="1100" i="1" dirty="0" smtClean="0">
                <a:solidFill>
                  <a:srgbClr val="000000"/>
                </a:solidFill>
                <a:latin typeface="Courier New"/>
              </a:rPr>
              <a:t>);</a:t>
            </a:r>
          </a:p>
          <a:p>
            <a:pPr lvl="1"/>
            <a:r>
              <a:rPr lang="en-US" sz="1100" dirty="0" err="1" smtClean="0">
                <a:solidFill>
                  <a:srgbClr val="0000C0"/>
                </a:solidFill>
                <a:latin typeface="Courier New"/>
              </a:rPr>
              <a:t>wpsCallback</a:t>
            </a:r>
            <a:r>
              <a:rPr lang="en-US" sz="1100" dirty="0" smtClean="0">
                <a:solidFill>
                  <a:srgbClr val="000000"/>
                </a:solidFill>
                <a:latin typeface="Courier New"/>
              </a:rPr>
              <a:t> = (</a:t>
            </a:r>
            <a:r>
              <a:rPr lang="en-US" sz="1100" dirty="0" err="1" smtClean="0">
                <a:solidFill>
                  <a:srgbClr val="000000"/>
                </a:solidFill>
                <a:latin typeface="Courier New"/>
              </a:rPr>
              <a:t>WPSLocationCallback</a:t>
            </a:r>
            <a:r>
              <a:rPr lang="en-US" sz="1100" dirty="0" smtClean="0">
                <a:solidFill>
                  <a:srgbClr val="000000"/>
                </a:solidFill>
                <a:latin typeface="Courier New"/>
              </a:rPr>
              <a:t>) </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MyWPSLocationCallback</a:t>
            </a:r>
            <a:r>
              <a:rPr lang="en-US" sz="1100" b="1" dirty="0" smtClean="0">
                <a:solidFill>
                  <a:srgbClr val="000000"/>
                </a:solidFill>
                <a:latin typeface="Courier New"/>
              </a:rPr>
              <a:t>(</a:t>
            </a:r>
            <a:r>
              <a:rPr lang="en-US" sz="1100" b="1" dirty="0" smtClean="0">
                <a:solidFill>
                  <a:srgbClr val="0000C0"/>
                </a:solidFill>
                <a:latin typeface="Courier New"/>
              </a:rPr>
              <a:t>handler</a:t>
            </a:r>
            <a:r>
              <a:rPr lang="en-US" sz="1100" b="1" dirty="0" smtClean="0">
                <a:solidFill>
                  <a:srgbClr val="000000"/>
                </a:solidFill>
                <a:latin typeface="Courier New"/>
              </a:rPr>
              <a:t>);</a:t>
            </a:r>
          </a:p>
          <a:p>
            <a:pPr lvl="1"/>
            <a:r>
              <a:rPr lang="en-US" sz="1100" dirty="0" err="1" smtClean="0">
                <a:solidFill>
                  <a:srgbClr val="000000"/>
                </a:solidFill>
                <a:latin typeface="Courier New"/>
              </a:rPr>
              <a:t>wps.getLocation</a:t>
            </a:r>
            <a:r>
              <a:rPr lang="en-US" sz="1100" dirty="0" smtClean="0">
                <a:solidFill>
                  <a:srgbClr val="000000"/>
                </a:solidFill>
                <a:latin typeface="Courier New"/>
              </a:rPr>
              <a:t>(auth,</a:t>
            </a:r>
          </a:p>
          <a:p>
            <a:pPr lvl="1"/>
            <a:r>
              <a:rPr lang="en-US" sz="1100" dirty="0" smtClean="0">
                <a:solidFill>
                  <a:srgbClr val="000000"/>
                </a:solidFill>
                <a:latin typeface="Courier New"/>
              </a:rPr>
              <a:t>                </a:t>
            </a:r>
            <a:r>
              <a:rPr lang="en-US" sz="1100" dirty="0" smtClean="0">
                <a:solidFill>
                  <a:srgbClr val="3F7F5F"/>
                </a:solidFill>
                <a:latin typeface="Courier New"/>
              </a:rPr>
              <a:t>//</a:t>
            </a:r>
            <a:r>
              <a:rPr lang="en-US" sz="1100" dirty="0" err="1" smtClean="0">
                <a:solidFill>
                  <a:srgbClr val="3F7F5F"/>
                </a:solidFill>
                <a:latin typeface="Courier New"/>
              </a:rPr>
              <a:t>WPSStreetAddressLookup.WPS_NO_STREET_ADDRESS_LOOKUP</a:t>
            </a:r>
            <a:r>
              <a:rPr lang="en-US" sz="1100" dirty="0" smtClean="0">
                <a:solidFill>
                  <a:srgbClr val="3F7F5F"/>
                </a:solidFill>
                <a:latin typeface="Courier New"/>
              </a:rPr>
              <a:t>,                                 </a:t>
            </a:r>
          </a:p>
          <a:p>
            <a:pPr lvl="1"/>
            <a:r>
              <a:rPr lang="en-US" sz="1100" dirty="0" err="1" smtClean="0">
                <a:solidFill>
                  <a:srgbClr val="000000"/>
                </a:solidFill>
                <a:latin typeface="Courier New"/>
              </a:rPr>
              <a:t>WPSStreetAddressLookup.</a:t>
            </a:r>
            <a:r>
              <a:rPr lang="en-US" sz="1100" i="1" dirty="0" err="1" smtClean="0">
                <a:solidFill>
                  <a:srgbClr val="0000C0"/>
                </a:solidFill>
                <a:latin typeface="Courier New"/>
              </a:rPr>
              <a:t>WPS_FULL_STREET_ADDRESS_LOOKUP</a:t>
            </a:r>
            <a:r>
              <a:rPr lang="en-US" sz="1100" i="1" dirty="0" smtClean="0">
                <a:solidFill>
                  <a:srgbClr val="000000"/>
                </a:solidFill>
                <a:latin typeface="Courier New"/>
              </a:rPr>
              <a:t>,</a:t>
            </a:r>
          </a:p>
          <a:p>
            <a:pPr lvl="1"/>
            <a:r>
              <a:rPr lang="en-US" sz="1100" dirty="0" smtClean="0">
                <a:solidFill>
                  <a:srgbClr val="000000"/>
                </a:solidFill>
                <a:latin typeface="Courier New"/>
              </a:rPr>
              <a:t>                (</a:t>
            </a:r>
            <a:r>
              <a:rPr lang="en-US" sz="1100" dirty="0" err="1" smtClean="0">
                <a:solidFill>
                  <a:srgbClr val="000000"/>
                </a:solidFill>
                <a:latin typeface="Courier New"/>
              </a:rPr>
              <a:t>WPSLocationCallback</a:t>
            </a:r>
            <a:r>
              <a:rPr lang="en-US" sz="1100" dirty="0" smtClean="0">
                <a:solidFill>
                  <a:srgbClr val="000000"/>
                </a:solidFill>
                <a:latin typeface="Courier New"/>
              </a:rPr>
              <a:t>) </a:t>
            </a:r>
            <a:r>
              <a:rPr lang="en-US" sz="1100" dirty="0" err="1" smtClean="0">
                <a:solidFill>
                  <a:srgbClr val="0000C0"/>
                </a:solidFill>
                <a:latin typeface="Courier New"/>
              </a:rPr>
              <a:t>wpsCallback</a:t>
            </a:r>
            <a:r>
              <a:rPr lang="en-US" sz="1100" dirty="0" smtClean="0">
                <a:solidFill>
                  <a:srgbClr val="000000"/>
                </a:solidFill>
                <a:latin typeface="Courier New"/>
              </a:rPr>
              <a:t>);</a:t>
            </a:r>
          </a:p>
          <a:p>
            <a:pPr lvl="1"/>
            <a:r>
              <a:rPr lang="en-US" sz="1100" dirty="0" smtClean="0">
                <a:solidFill>
                  <a:srgbClr val="000000"/>
                </a:solidFill>
                <a:latin typeface="Courier New"/>
              </a:rPr>
              <a:t>}        </a:t>
            </a:r>
          </a:p>
          <a:p>
            <a:pPr lvl="1"/>
            <a:r>
              <a:rPr lang="en-US" sz="1100" dirty="0" smtClean="0">
                <a:solidFill>
                  <a:srgbClr val="000000"/>
                </a:solidFill>
                <a:latin typeface="Courier New"/>
              </a:rPr>
              <a:t>}</a:t>
            </a:r>
            <a:r>
              <a:rPr lang="en-US" sz="1100" dirty="0" smtClean="0">
                <a:solidFill>
                  <a:srgbClr val="3F7F5F"/>
                </a:solidFill>
                <a:latin typeface="Courier New"/>
              </a:rPr>
              <a:t>//</a:t>
            </a:r>
            <a:r>
              <a:rPr lang="en-US" sz="1100" dirty="0" err="1" smtClean="0">
                <a:solidFill>
                  <a:srgbClr val="3F7F5F"/>
                </a:solidFill>
                <a:latin typeface="Courier New"/>
              </a:rPr>
              <a:t>onCreate</a:t>
            </a:r>
            <a:endParaRPr lang="en-US" sz="1100" dirty="0" smtClean="0">
              <a:solidFill>
                <a:srgbClr val="3F7F5F"/>
              </a:solidFill>
              <a:latin typeface="Courier New"/>
            </a:endParaRPr>
          </a:p>
          <a:p>
            <a:pPr lvl="1"/>
            <a:endParaRPr lang="en-US" sz="1100" dirty="0" smtClean="0">
              <a:solidFill>
                <a:srgbClr val="3F7F5F"/>
              </a:solidFill>
              <a:latin typeface="Courier New"/>
            </a:endParaRPr>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423363897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139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4154984"/>
          </a:xfrm>
          <a:prstGeom prst="rect">
            <a:avLst/>
          </a:prstGeom>
          <a:solidFill>
            <a:schemeClr val="bg1">
              <a:lumMod val="95000"/>
            </a:schemeClr>
          </a:solidFill>
          <a:ln>
            <a:solidFill>
              <a:schemeClr val="bg1">
                <a:lumMod val="85000"/>
              </a:schemeClr>
            </a:solidFill>
          </a:ln>
        </p:spPr>
        <p:txBody>
          <a:bodyPr wrap="square" rtlCol="0">
            <a:spAutoFit/>
          </a:bodyPr>
          <a:lstStyle/>
          <a:p>
            <a:pPr lvl="1"/>
            <a:endParaRPr lang="en-US" sz="1100" dirty="0" smtClean="0">
              <a:solidFill>
                <a:srgbClr val="3F7F5F"/>
              </a:solidFill>
              <a:latin typeface="Courier New"/>
            </a:endParaRPr>
          </a:p>
          <a:p>
            <a:pPr lvl="1"/>
            <a:r>
              <a:rPr lang="en-US" sz="1100" dirty="0" smtClean="0">
                <a:solidFill>
                  <a:srgbClr val="3F7F5F"/>
                </a:solidFill>
                <a:latin typeface="Courier New"/>
              </a:rPr>
              <a:t>// -----------------------------------------------------------------------------</a:t>
            </a:r>
          </a:p>
          <a:p>
            <a:pPr lvl="1"/>
            <a:r>
              <a:rPr lang="en-US" sz="1100" b="1" dirty="0" smtClean="0">
                <a:solidFill>
                  <a:srgbClr val="7F0055"/>
                </a:solidFill>
                <a:latin typeface="Courier New"/>
              </a:rPr>
              <a:t>private</a:t>
            </a:r>
            <a:r>
              <a:rPr lang="en-US" sz="1100" b="1" dirty="0" smtClean="0">
                <a:solidFill>
                  <a:srgbClr val="000000"/>
                </a:solidFill>
                <a:latin typeface="Courier New"/>
              </a:rPr>
              <a:t> String beautify (</a:t>
            </a:r>
            <a:r>
              <a:rPr lang="en-US" sz="1100" b="1" dirty="0" smtClean="0">
                <a:solidFill>
                  <a:srgbClr val="7F0055"/>
                </a:solidFill>
                <a:latin typeface="Courier New"/>
              </a:rPr>
              <a:t>double</a:t>
            </a:r>
            <a:r>
              <a:rPr lang="en-US" sz="1100" b="1" dirty="0" smtClean="0">
                <a:solidFill>
                  <a:srgbClr val="000000"/>
                </a:solidFill>
                <a:latin typeface="Courier New"/>
              </a:rPr>
              <a:t> </a:t>
            </a:r>
            <a:r>
              <a:rPr lang="en-US" sz="1100" b="1" dirty="0" err="1" smtClean="0">
                <a:solidFill>
                  <a:srgbClr val="000000"/>
                </a:solidFill>
                <a:latin typeface="Courier New"/>
              </a:rPr>
              <a:t>timeMillis</a:t>
            </a:r>
            <a:r>
              <a:rPr lang="en-US" sz="1100" b="1" dirty="0" smtClean="0">
                <a:solidFill>
                  <a:srgbClr val="000000"/>
                </a:solidFill>
                <a:latin typeface="Courier New"/>
              </a:rPr>
              <a:t>){</a:t>
            </a:r>
          </a:p>
          <a:p>
            <a:pPr lvl="2"/>
            <a:r>
              <a:rPr lang="en-US" sz="1100" dirty="0" smtClean="0">
                <a:solidFill>
                  <a:srgbClr val="000000"/>
                </a:solidFill>
                <a:latin typeface="Courier New"/>
              </a:rPr>
              <a:t>String result = </a:t>
            </a:r>
            <a:r>
              <a:rPr lang="en-US" sz="1100" dirty="0" smtClean="0">
                <a:solidFill>
                  <a:srgbClr val="2A00FF"/>
                </a:solidFill>
                <a:latin typeface="Courier New"/>
              </a:rPr>
              <a:t>""</a:t>
            </a:r>
            <a:r>
              <a:rPr lang="en-US" sz="1100" dirty="0" smtClean="0">
                <a:solidFill>
                  <a:srgbClr val="000000"/>
                </a:solidFill>
                <a:latin typeface="Courier New"/>
              </a:rPr>
              <a:t>;</a:t>
            </a:r>
          </a:p>
          <a:p>
            <a:pPr lvl="2"/>
            <a:r>
              <a:rPr lang="en-US" sz="1100" dirty="0" err="1" smtClean="0">
                <a:solidFill>
                  <a:srgbClr val="000000"/>
                </a:solidFill>
                <a:latin typeface="Courier New"/>
              </a:rPr>
              <a:t>DateFormat</a:t>
            </a:r>
            <a:r>
              <a:rPr lang="en-US" sz="1100" dirty="0" smtClean="0">
                <a:solidFill>
                  <a:srgbClr val="000000"/>
                </a:solidFill>
                <a:latin typeface="Courier New"/>
              </a:rPr>
              <a:t> </a:t>
            </a:r>
            <a:r>
              <a:rPr lang="en-US" sz="1100" dirty="0" err="1" smtClean="0">
                <a:solidFill>
                  <a:srgbClr val="000000"/>
                </a:solidFill>
                <a:latin typeface="Courier New"/>
              </a:rPr>
              <a:t>df</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a:t>
            </a:r>
            <a:r>
              <a:rPr lang="en-US" sz="1100" b="1" dirty="0" err="1" smtClean="0">
                <a:solidFill>
                  <a:srgbClr val="000000"/>
                </a:solidFill>
                <a:latin typeface="Courier New"/>
              </a:rPr>
              <a:t>SimpleDateFormat</a:t>
            </a:r>
            <a:r>
              <a:rPr lang="en-US" sz="1100" b="1" dirty="0" smtClean="0">
                <a:solidFill>
                  <a:srgbClr val="000000"/>
                </a:solidFill>
                <a:latin typeface="Courier New"/>
              </a:rPr>
              <a:t>(</a:t>
            </a:r>
            <a:r>
              <a:rPr lang="en-US" sz="1100" b="1" dirty="0" smtClean="0">
                <a:solidFill>
                  <a:srgbClr val="2A00FF"/>
                </a:solidFill>
                <a:latin typeface="Courier New"/>
              </a:rPr>
              <a:t>"HH ':' mm ':' </a:t>
            </a:r>
            <a:r>
              <a:rPr lang="en-US" sz="1100" b="1" dirty="0" err="1" smtClean="0">
                <a:solidFill>
                  <a:srgbClr val="2A00FF"/>
                </a:solidFill>
                <a:latin typeface="Courier New"/>
              </a:rPr>
              <a:t>ss</a:t>
            </a:r>
            <a:r>
              <a:rPr lang="en-US" sz="1100" b="1" dirty="0" smtClean="0">
                <a:solidFill>
                  <a:srgbClr val="2A00FF"/>
                </a:solidFill>
                <a:latin typeface="Courier New"/>
              </a:rPr>
              <a:t> "</a:t>
            </a:r>
            <a:r>
              <a:rPr lang="en-US" sz="1100" b="1" dirty="0" smtClean="0">
                <a:solidFill>
                  <a:srgbClr val="000000"/>
                </a:solidFill>
                <a:latin typeface="Courier New"/>
              </a:rPr>
              <a:t>);</a:t>
            </a:r>
          </a:p>
          <a:p>
            <a:pPr lvl="2"/>
            <a:r>
              <a:rPr lang="en-US" sz="1100" dirty="0" err="1" smtClean="0">
                <a:solidFill>
                  <a:srgbClr val="000000"/>
                </a:solidFill>
                <a:latin typeface="Courier New"/>
              </a:rPr>
              <a:t>df.setTimeZone</a:t>
            </a:r>
            <a:r>
              <a:rPr lang="en-US" sz="1100" dirty="0" smtClean="0">
                <a:solidFill>
                  <a:srgbClr val="000000"/>
                </a:solidFill>
                <a:latin typeface="Courier New"/>
              </a:rPr>
              <a:t>(</a:t>
            </a:r>
            <a:r>
              <a:rPr lang="en-US" sz="1100" dirty="0" err="1" smtClean="0">
                <a:solidFill>
                  <a:srgbClr val="000000"/>
                </a:solidFill>
                <a:latin typeface="Courier New"/>
              </a:rPr>
              <a:t>TimeZone.</a:t>
            </a:r>
            <a:r>
              <a:rPr lang="en-US" sz="1100" i="1" dirty="0" err="1" smtClean="0">
                <a:solidFill>
                  <a:srgbClr val="000000"/>
                </a:solidFill>
                <a:latin typeface="Courier New"/>
              </a:rPr>
              <a:t>getTimeZone</a:t>
            </a:r>
            <a:r>
              <a:rPr lang="en-US" sz="1100" i="1" dirty="0" smtClean="0">
                <a:solidFill>
                  <a:srgbClr val="000000"/>
                </a:solidFill>
                <a:latin typeface="Courier New"/>
              </a:rPr>
              <a:t>(</a:t>
            </a:r>
            <a:r>
              <a:rPr lang="en-US" sz="1100" i="1" dirty="0" smtClean="0">
                <a:solidFill>
                  <a:srgbClr val="2A00FF"/>
                </a:solidFill>
                <a:latin typeface="Courier New"/>
              </a:rPr>
              <a:t>"GMT-5"</a:t>
            </a:r>
            <a:r>
              <a:rPr lang="en-US" sz="1100" i="1" dirty="0" smtClean="0">
                <a:solidFill>
                  <a:srgbClr val="000000"/>
                </a:solidFill>
                <a:latin typeface="Courier New"/>
              </a:rPr>
              <a:t>));</a:t>
            </a:r>
          </a:p>
          <a:p>
            <a:pPr lvl="2"/>
            <a:r>
              <a:rPr lang="en-US" sz="1100" dirty="0" smtClean="0">
                <a:solidFill>
                  <a:srgbClr val="000000"/>
                </a:solidFill>
                <a:latin typeface="Courier New"/>
              </a:rPr>
              <a:t>result = </a:t>
            </a:r>
            <a:r>
              <a:rPr lang="en-US" sz="1100" dirty="0" err="1" smtClean="0">
                <a:solidFill>
                  <a:srgbClr val="000000"/>
                </a:solidFill>
                <a:latin typeface="Courier New"/>
              </a:rPr>
              <a:t>df.format</a:t>
            </a:r>
            <a:r>
              <a:rPr lang="en-US" sz="1100" dirty="0" smtClean="0">
                <a:solidFill>
                  <a:srgbClr val="000000"/>
                </a:solidFill>
                <a:latin typeface="Courier New"/>
              </a:rPr>
              <a:t>(</a:t>
            </a:r>
            <a:r>
              <a:rPr lang="en-US" sz="1100" b="1" dirty="0" smtClean="0">
                <a:solidFill>
                  <a:srgbClr val="7F0055"/>
                </a:solidFill>
                <a:latin typeface="Courier New"/>
              </a:rPr>
              <a:t>new</a:t>
            </a:r>
            <a:r>
              <a:rPr lang="en-US" sz="1100" b="1" dirty="0" smtClean="0">
                <a:solidFill>
                  <a:srgbClr val="000000"/>
                </a:solidFill>
                <a:latin typeface="Courier New"/>
              </a:rPr>
              <a:t> Date((</a:t>
            </a:r>
            <a:r>
              <a:rPr lang="en-US" sz="1100" b="1" dirty="0" smtClean="0">
                <a:solidFill>
                  <a:srgbClr val="7F0055"/>
                </a:solidFill>
                <a:latin typeface="Courier New"/>
              </a:rPr>
              <a:t>long</a:t>
            </a:r>
            <a:r>
              <a:rPr lang="en-US" sz="1100" b="1" dirty="0" smtClean="0">
                <a:solidFill>
                  <a:srgbClr val="000000"/>
                </a:solidFill>
                <a:latin typeface="Courier New"/>
              </a:rPr>
              <a:t>) </a:t>
            </a:r>
            <a:r>
              <a:rPr lang="en-US" sz="1100" b="1" dirty="0" err="1" smtClean="0">
                <a:solidFill>
                  <a:srgbClr val="000000"/>
                </a:solidFill>
                <a:latin typeface="Courier New"/>
              </a:rPr>
              <a:t>timeMillis</a:t>
            </a:r>
            <a:r>
              <a:rPr lang="en-US" sz="1100" b="1" dirty="0" smtClean="0">
                <a:solidFill>
                  <a:srgbClr val="000000"/>
                </a:solidFill>
                <a:latin typeface="Courier New"/>
              </a:rPr>
              <a:t>));</a:t>
            </a:r>
          </a:p>
          <a:p>
            <a:pPr lvl="2"/>
            <a:endParaRPr lang="en-US" sz="1100" dirty="0" smtClean="0">
              <a:latin typeface="Courier New"/>
            </a:endParaRPr>
          </a:p>
          <a:p>
            <a:pPr lvl="2"/>
            <a:r>
              <a:rPr lang="en-US" sz="1100" b="1" dirty="0" err="1" smtClean="0">
                <a:solidFill>
                  <a:srgbClr val="7F0055"/>
                </a:solidFill>
                <a:latin typeface="Courier New"/>
              </a:rPr>
              <a:t>int</a:t>
            </a:r>
            <a:r>
              <a:rPr lang="en-US" sz="1100" b="1" dirty="0" smtClean="0">
                <a:solidFill>
                  <a:srgbClr val="000000"/>
                </a:solidFill>
                <a:latin typeface="Courier New"/>
              </a:rPr>
              <a:t> elapsed = (</a:t>
            </a:r>
            <a:r>
              <a:rPr lang="en-US" sz="1100" b="1" dirty="0" err="1" smtClean="0">
                <a:solidFill>
                  <a:srgbClr val="7F0055"/>
                </a:solidFill>
                <a:latin typeface="Courier New"/>
              </a:rPr>
              <a:t>int</a:t>
            </a:r>
            <a:r>
              <a:rPr lang="en-US" sz="1100" b="1" dirty="0" smtClean="0">
                <a:solidFill>
                  <a:srgbClr val="000000"/>
                </a:solidFill>
                <a:latin typeface="Courier New"/>
              </a:rPr>
              <a:t>) (</a:t>
            </a:r>
            <a:r>
              <a:rPr lang="en-US" sz="1100" b="1" dirty="0" err="1" smtClean="0">
                <a:solidFill>
                  <a:srgbClr val="000000"/>
                </a:solidFill>
                <a:latin typeface="Courier New"/>
              </a:rPr>
              <a:t>System.</a:t>
            </a:r>
            <a:r>
              <a:rPr lang="en-US" sz="1100" b="1" i="1" dirty="0" err="1" smtClean="0">
                <a:solidFill>
                  <a:srgbClr val="000000"/>
                </a:solidFill>
                <a:latin typeface="Courier New"/>
              </a:rPr>
              <a:t>currentTimeMillis</a:t>
            </a:r>
            <a:r>
              <a:rPr lang="en-US" sz="1100" b="1" i="1" dirty="0" smtClean="0">
                <a:solidFill>
                  <a:srgbClr val="000000"/>
                </a:solidFill>
                <a:latin typeface="Courier New"/>
              </a:rPr>
              <a:t>() - </a:t>
            </a:r>
            <a:r>
              <a:rPr lang="en-US" sz="1100" b="1" i="1" dirty="0" err="1" smtClean="0">
                <a:solidFill>
                  <a:srgbClr val="000000"/>
                </a:solidFill>
                <a:latin typeface="Courier New"/>
              </a:rPr>
              <a:t>timeMillis</a:t>
            </a:r>
            <a:r>
              <a:rPr lang="en-US" sz="1100" b="1" i="1" dirty="0" smtClean="0">
                <a:solidFill>
                  <a:srgbClr val="000000"/>
                </a:solidFill>
                <a:latin typeface="Courier New"/>
              </a:rPr>
              <a:t>)/1000;</a:t>
            </a:r>
          </a:p>
          <a:p>
            <a:pPr lvl="2"/>
            <a:r>
              <a:rPr lang="en-US" sz="1100" dirty="0" smtClean="0">
                <a:solidFill>
                  <a:srgbClr val="000000"/>
                </a:solidFill>
                <a:latin typeface="Courier New"/>
              </a:rPr>
              <a:t>result += </a:t>
            </a:r>
            <a:r>
              <a:rPr lang="en-US" sz="1100" dirty="0" smtClean="0">
                <a:solidFill>
                  <a:srgbClr val="2A00FF"/>
                </a:solidFill>
                <a:latin typeface="Courier New"/>
              </a:rPr>
              <a:t>"\</a:t>
            </a:r>
            <a:r>
              <a:rPr lang="en-US" sz="1100" dirty="0" err="1" smtClean="0">
                <a:solidFill>
                  <a:srgbClr val="2A00FF"/>
                </a:solidFill>
                <a:latin typeface="Courier New"/>
              </a:rPr>
              <a:t>nElapsed</a:t>
            </a:r>
            <a:r>
              <a:rPr lang="en-US" sz="1100" dirty="0" smtClean="0">
                <a:solidFill>
                  <a:srgbClr val="2A00FF"/>
                </a:solidFill>
                <a:latin typeface="Courier New"/>
              </a:rPr>
              <a:t> Time: "</a:t>
            </a:r>
            <a:r>
              <a:rPr lang="en-US" sz="1100" dirty="0" smtClean="0">
                <a:solidFill>
                  <a:srgbClr val="000000"/>
                </a:solidFill>
                <a:latin typeface="Courier New"/>
              </a:rPr>
              <a:t> + elapsed + </a:t>
            </a:r>
            <a:r>
              <a:rPr lang="en-US" sz="1100" dirty="0" smtClean="0">
                <a:solidFill>
                  <a:srgbClr val="2A00FF"/>
                </a:solidFill>
                <a:latin typeface="Courier New"/>
              </a:rPr>
              <a:t>" sec."</a:t>
            </a:r>
            <a:r>
              <a:rPr lang="en-US" sz="1100" dirty="0" smtClean="0">
                <a:solidFill>
                  <a:srgbClr val="000000"/>
                </a:solidFill>
                <a:latin typeface="Courier New"/>
              </a:rPr>
              <a:t>;</a:t>
            </a:r>
          </a:p>
          <a:p>
            <a:pPr lvl="1"/>
            <a:r>
              <a:rPr lang="en-US" sz="1100" b="1" dirty="0" smtClean="0">
                <a:solidFill>
                  <a:srgbClr val="7F0055"/>
                </a:solidFill>
                <a:latin typeface="Courier New"/>
              </a:rPr>
              <a:t>return</a:t>
            </a:r>
            <a:r>
              <a:rPr lang="en-US" sz="1100" b="1" dirty="0" smtClean="0">
                <a:solidFill>
                  <a:srgbClr val="000000"/>
                </a:solidFill>
                <a:latin typeface="Courier New"/>
              </a:rPr>
              <a:t> (result);</a:t>
            </a:r>
          </a:p>
          <a:p>
            <a:pPr lvl="1"/>
            <a:r>
              <a:rPr lang="en-US" sz="1100" dirty="0" smtClean="0">
                <a:solidFill>
                  <a:srgbClr val="000000"/>
                </a:solidFill>
                <a:latin typeface="Courier New"/>
              </a:rPr>
              <a:t>}</a:t>
            </a:r>
          </a:p>
          <a:p>
            <a:pPr lvl="1"/>
            <a:r>
              <a:rPr lang="en-US" sz="1100" dirty="0" smtClean="0">
                <a:solidFill>
                  <a:srgbClr val="3F7F5F"/>
                </a:solidFill>
                <a:latin typeface="Courier New"/>
              </a:rPr>
              <a:t>// -----------------------------------------------------------------------------</a:t>
            </a:r>
          </a:p>
          <a:p>
            <a:pPr lvl="1"/>
            <a:r>
              <a:rPr lang="en-US" sz="1100" dirty="0" smtClean="0">
                <a:solidFill>
                  <a:srgbClr val="646464"/>
                </a:solidFill>
                <a:latin typeface="Courier New"/>
              </a:rPr>
              <a:t>@Override</a:t>
            </a:r>
          </a:p>
          <a:p>
            <a:pPr lvl="1"/>
            <a:r>
              <a:rPr lang="en-US" sz="1100" b="1" dirty="0" smtClean="0">
                <a:solidFill>
                  <a:srgbClr val="7F0055"/>
                </a:solidFill>
                <a:latin typeface="Courier New"/>
              </a:rPr>
              <a:t>public</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a:t>
            </a:r>
            <a:r>
              <a:rPr lang="en-US" sz="1100" b="1" dirty="0" err="1" smtClean="0">
                <a:solidFill>
                  <a:srgbClr val="000000"/>
                </a:solidFill>
                <a:latin typeface="Courier New"/>
              </a:rPr>
              <a:t>onConfigurationChanged</a:t>
            </a:r>
            <a:r>
              <a:rPr lang="en-US" sz="1100" b="1" dirty="0" smtClean="0">
                <a:solidFill>
                  <a:srgbClr val="000000"/>
                </a:solidFill>
                <a:latin typeface="Courier New"/>
              </a:rPr>
              <a:t>(Configuration </a:t>
            </a:r>
            <a:r>
              <a:rPr lang="en-US" sz="1100" b="1" dirty="0" err="1" smtClean="0">
                <a:solidFill>
                  <a:srgbClr val="000000"/>
                </a:solidFill>
                <a:latin typeface="Courier New"/>
              </a:rPr>
              <a:t>newConfig</a:t>
            </a:r>
            <a:r>
              <a:rPr lang="en-US" sz="1100" b="1" dirty="0" smtClean="0">
                <a:solidFill>
                  <a:srgbClr val="000000"/>
                </a:solidFill>
                <a:latin typeface="Courier New"/>
              </a:rPr>
              <a:t>) {</a:t>
            </a:r>
          </a:p>
          <a:p>
            <a:pPr lvl="1"/>
            <a:r>
              <a:rPr lang="en-US" sz="1100" b="1" dirty="0" err="1" smtClean="0">
                <a:solidFill>
                  <a:srgbClr val="7F0055"/>
                </a:solidFill>
                <a:latin typeface="Courier New"/>
              </a:rPr>
              <a:t>super</a:t>
            </a:r>
            <a:r>
              <a:rPr lang="en-US" sz="1100" b="1" dirty="0" err="1" smtClean="0">
                <a:solidFill>
                  <a:srgbClr val="000000"/>
                </a:solidFill>
                <a:latin typeface="Courier New"/>
              </a:rPr>
              <a:t>.onConfigurationChanged</a:t>
            </a:r>
            <a:r>
              <a:rPr lang="en-US" sz="1100" b="1" dirty="0" smtClean="0">
                <a:solidFill>
                  <a:srgbClr val="000000"/>
                </a:solidFill>
                <a:latin typeface="Courier New"/>
              </a:rPr>
              <a:t>(</a:t>
            </a:r>
            <a:r>
              <a:rPr lang="en-US" sz="1100" b="1" dirty="0" err="1" smtClean="0">
                <a:solidFill>
                  <a:srgbClr val="000000"/>
                </a:solidFill>
                <a:latin typeface="Courier New"/>
              </a:rPr>
              <a:t>newConfig</a:t>
            </a:r>
            <a:r>
              <a:rPr lang="en-US" sz="1100" b="1" dirty="0" smtClean="0">
                <a:solidFill>
                  <a:srgbClr val="000000"/>
                </a:solidFill>
                <a:latin typeface="Courier New"/>
              </a:rPr>
              <a:t>);</a:t>
            </a:r>
          </a:p>
          <a:p>
            <a:pPr lvl="2"/>
            <a:r>
              <a:rPr lang="en-US" sz="1100" dirty="0" smtClean="0">
                <a:solidFill>
                  <a:srgbClr val="3F7F5F"/>
                </a:solidFill>
                <a:latin typeface="Courier New"/>
              </a:rPr>
              <a:t>// needed to stop restarting application when orientation </a:t>
            </a:r>
          </a:p>
          <a:p>
            <a:pPr lvl="2"/>
            <a:r>
              <a:rPr lang="en-US" sz="1100" dirty="0" smtClean="0">
                <a:solidFill>
                  <a:srgbClr val="3F7F5F"/>
                </a:solidFill>
                <a:latin typeface="Courier New"/>
              </a:rPr>
              <a:t>// changes (see manifest)</a:t>
            </a:r>
          </a:p>
          <a:p>
            <a:pPr lvl="1"/>
            <a:r>
              <a:rPr lang="en-US" sz="1100" dirty="0" smtClean="0">
                <a:solidFill>
                  <a:srgbClr val="000000"/>
                </a:solidFill>
                <a:latin typeface="Courier New"/>
              </a:rPr>
              <a:t>}</a:t>
            </a:r>
          </a:p>
          <a:p>
            <a:pPr lvl="1"/>
            <a:r>
              <a:rPr lang="en-US" sz="1100" dirty="0" smtClean="0">
                <a:solidFill>
                  <a:srgbClr val="3F7F5F"/>
                </a:solidFill>
                <a:latin typeface="Courier New"/>
              </a:rPr>
              <a:t>// -----------------------------------------------------------------------------</a:t>
            </a:r>
          </a:p>
          <a:p>
            <a:endParaRPr lang="en-US" sz="1100" dirty="0" smtClean="0">
              <a:latin typeface="Courier New"/>
            </a:endParaRPr>
          </a:p>
          <a:p>
            <a:r>
              <a:rPr lang="en-US" sz="1100" dirty="0" smtClean="0">
                <a:solidFill>
                  <a:srgbClr val="000000"/>
                </a:solidFill>
                <a:latin typeface="Courier New"/>
              </a:rPr>
              <a:t>}</a:t>
            </a:r>
            <a:r>
              <a:rPr lang="en-US" sz="1100" dirty="0" smtClean="0">
                <a:solidFill>
                  <a:srgbClr val="3F7F5F"/>
                </a:solidFill>
                <a:latin typeface="Courier New"/>
              </a:rPr>
              <a:t>//SkyhooDemo2</a:t>
            </a:r>
          </a:p>
          <a:p>
            <a:endParaRPr lang="en-US" sz="1100" dirty="0" smtClean="0">
              <a:latin typeface="Courier New"/>
            </a:endParaRPr>
          </a:p>
          <a:p>
            <a:endParaRPr lang="en-US" sz="1100" dirty="0"/>
          </a:p>
        </p:txBody>
      </p:sp>
      <p:sp>
        <p:nvSpPr>
          <p:cNvPr id="9" name="TextBox 8"/>
          <p:cNvSpPr txBox="1"/>
          <p:nvPr/>
        </p:nvSpPr>
        <p:spPr>
          <a:xfrm>
            <a:off x="6359857" y="1391603"/>
            <a:ext cx="2368854" cy="400110"/>
          </a:xfrm>
          <a:prstGeom prst="rect">
            <a:avLst/>
          </a:prstGeom>
          <a:noFill/>
        </p:spPr>
        <p:txBody>
          <a:bodyPr wrap="square" rtlCol="0">
            <a:spAutoFit/>
          </a:bodyPr>
          <a:lstStyle/>
          <a:p>
            <a:pPr algn="r"/>
            <a:r>
              <a:rPr lang="en-US" sz="2000" b="1" dirty="0" err="1" smtClean="0">
                <a:solidFill>
                  <a:srgbClr val="0070C0"/>
                </a:solidFill>
              </a:rPr>
              <a:t>Skyhook_Location</a:t>
            </a:r>
            <a:endParaRPr lang="en-US" b="1" dirty="0">
              <a:solidFill>
                <a:srgbClr val="0070C0"/>
              </a:solidFill>
            </a:endParaRPr>
          </a:p>
        </p:txBody>
      </p:sp>
    </p:spTree>
    <p:extLst>
      <p:ext uri="{BB962C8B-B14F-4D97-AF65-F5344CB8AC3E}">
        <p14:creationId xmlns:p14="http://schemas.microsoft.com/office/powerpoint/2010/main" val="35630696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686800" cy="646331"/>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to accept a phone number and requests (built-in) Activity2 to make the call. </a:t>
            </a:r>
            <a:endParaRPr lang="en-US" dirty="0"/>
          </a:p>
        </p:txBody>
      </p:sp>
      <p:pic>
        <p:nvPicPr>
          <p:cNvPr id="9" name="Picture 8" descr="device1.png"/>
          <p:cNvPicPr>
            <a:picLocks noChangeAspect="1"/>
          </p:cNvPicPr>
          <p:nvPr/>
        </p:nvPicPr>
        <p:blipFill>
          <a:blip r:embed="rId4" cstate="print"/>
          <a:stretch>
            <a:fillRect/>
          </a:stretch>
        </p:blipFill>
        <p:spPr>
          <a:xfrm>
            <a:off x="609600" y="2209800"/>
            <a:ext cx="2438400" cy="3657600"/>
          </a:xfrm>
          <a:prstGeom prst="rect">
            <a:avLst/>
          </a:prstGeom>
          <a:ln>
            <a:solidFill>
              <a:schemeClr val="bg1">
                <a:lumMod val="85000"/>
              </a:schemeClr>
            </a:solidFill>
          </a:ln>
        </p:spPr>
      </p:pic>
      <p:pic>
        <p:nvPicPr>
          <p:cNvPr id="13" name="Picture 12" descr="device1b.png"/>
          <p:cNvPicPr>
            <a:picLocks noChangeAspect="1"/>
          </p:cNvPicPr>
          <p:nvPr/>
        </p:nvPicPr>
        <p:blipFill>
          <a:blip r:embed="rId5" cstate="print"/>
          <a:stretch>
            <a:fillRect/>
          </a:stretch>
        </p:blipFill>
        <p:spPr>
          <a:xfrm>
            <a:off x="3276600" y="2209800"/>
            <a:ext cx="2438400" cy="3657600"/>
          </a:xfrm>
          <a:prstGeom prst="rect">
            <a:avLst/>
          </a:prstGeom>
          <a:ln>
            <a:solidFill>
              <a:schemeClr val="bg1">
                <a:lumMod val="85000"/>
              </a:schemeClr>
            </a:solidFill>
          </a:ln>
        </p:spPr>
      </p:pic>
      <p:pic>
        <p:nvPicPr>
          <p:cNvPr id="1027" name="Picture 3"/>
          <p:cNvPicPr>
            <a:picLocks noChangeAspect="1" noChangeArrowheads="1"/>
          </p:cNvPicPr>
          <p:nvPr/>
        </p:nvPicPr>
        <p:blipFill>
          <a:blip r:embed="rId6" cstate="print"/>
          <a:srcRect/>
          <a:stretch>
            <a:fillRect/>
          </a:stretch>
        </p:blipFill>
        <p:spPr bwMode="auto">
          <a:xfrm>
            <a:off x="5943600" y="2209800"/>
            <a:ext cx="2446337" cy="3673475"/>
          </a:xfrm>
          <a:prstGeom prst="rect">
            <a:avLst/>
          </a:prstGeom>
          <a:noFill/>
          <a:ln w="9525">
            <a:solidFill>
              <a:schemeClr val="bg1">
                <a:lumMod val="85000"/>
              </a:schemeClr>
            </a:solid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5001369"/>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b="1" dirty="0" smtClean="0"/>
              <a:t>package cis493.skyhooklocation;</a:t>
            </a:r>
          </a:p>
          <a:p>
            <a:endParaRPr lang="en-US" sz="1100" dirty="0" smtClean="0"/>
          </a:p>
          <a:p>
            <a:r>
              <a:rPr lang="en-US" sz="1100" b="1" dirty="0" smtClean="0"/>
              <a:t>import </a:t>
            </a:r>
            <a:r>
              <a:rPr lang="en-US" sz="1100" b="1" dirty="0" err="1" smtClean="0"/>
              <a:t>android.os.Handler</a:t>
            </a:r>
            <a:r>
              <a:rPr lang="en-US" sz="1100" b="1" dirty="0" smtClean="0"/>
              <a:t>;</a:t>
            </a:r>
          </a:p>
          <a:p>
            <a:r>
              <a:rPr lang="en-US" sz="1100" b="1" dirty="0" smtClean="0"/>
              <a:t>import </a:t>
            </a:r>
            <a:r>
              <a:rPr lang="en-US" sz="1100" b="1" dirty="0" err="1" smtClean="0"/>
              <a:t>android.os.Message</a:t>
            </a:r>
            <a:r>
              <a:rPr lang="en-US" sz="1100" b="1" dirty="0" smtClean="0"/>
              <a:t>;</a:t>
            </a:r>
          </a:p>
          <a:p>
            <a:r>
              <a:rPr lang="en-US" sz="1100" b="1" dirty="0" smtClean="0"/>
              <a:t>import </a:t>
            </a:r>
            <a:r>
              <a:rPr lang="en-US" sz="1100" b="1" dirty="0" err="1" smtClean="0"/>
              <a:t>android.util.Log</a:t>
            </a:r>
            <a:r>
              <a:rPr lang="en-US" sz="1100" b="1" dirty="0" smtClean="0"/>
              <a:t>;</a:t>
            </a:r>
          </a:p>
          <a:p>
            <a:r>
              <a:rPr lang="en-US" sz="1100" b="1" dirty="0" smtClean="0"/>
              <a:t>import </a:t>
            </a:r>
            <a:r>
              <a:rPr lang="en-US" sz="1100" b="1" dirty="0" err="1" smtClean="0"/>
              <a:t>com.skyhookwireless.wps.WPSContinuation</a:t>
            </a:r>
            <a:r>
              <a:rPr lang="en-US" sz="1100" b="1" dirty="0" smtClean="0"/>
              <a:t>;</a:t>
            </a:r>
          </a:p>
          <a:p>
            <a:r>
              <a:rPr lang="en-US" sz="1100" b="1" dirty="0" smtClean="0"/>
              <a:t>import </a:t>
            </a:r>
            <a:r>
              <a:rPr lang="en-US" sz="1100" b="1" dirty="0" err="1" smtClean="0"/>
              <a:t>com.skyhookwireless.wps.WPSLocation</a:t>
            </a:r>
            <a:r>
              <a:rPr lang="en-US" sz="1100" b="1" dirty="0" smtClean="0"/>
              <a:t>;</a:t>
            </a:r>
          </a:p>
          <a:p>
            <a:r>
              <a:rPr lang="en-US" sz="1100" b="1" dirty="0" smtClean="0"/>
              <a:t>import </a:t>
            </a:r>
            <a:r>
              <a:rPr lang="en-US" sz="1100" b="1" dirty="0" err="1" smtClean="0"/>
              <a:t>com.skyhookwireless.wps.WPSReturnCode</a:t>
            </a:r>
            <a:r>
              <a:rPr lang="en-US" sz="1100" b="1" dirty="0" smtClean="0"/>
              <a:t>;</a:t>
            </a:r>
          </a:p>
          <a:p>
            <a:endParaRPr lang="en-US" sz="1100" dirty="0" smtClean="0"/>
          </a:p>
          <a:p>
            <a:r>
              <a:rPr lang="en-US" sz="1100" dirty="0" smtClean="0"/>
              <a:t>// working with a DEVICE such as G1 or NEXUS </a:t>
            </a:r>
          </a:p>
          <a:p>
            <a:r>
              <a:rPr lang="en-US" sz="1100" b="1" dirty="0" smtClean="0"/>
              <a:t>public class </a:t>
            </a:r>
            <a:r>
              <a:rPr lang="en-US" sz="1100" b="1" dirty="0" err="1" smtClean="0"/>
              <a:t>MyWPSLocationCallback</a:t>
            </a:r>
            <a:r>
              <a:rPr lang="en-US" sz="1100" b="1" dirty="0" smtClean="0"/>
              <a:t> implements </a:t>
            </a:r>
            <a:r>
              <a:rPr lang="en-US" sz="1100" b="1" dirty="0" err="1" smtClean="0"/>
              <a:t>com.skyhookwireless.wps.WPSLocationCallback</a:t>
            </a:r>
            <a:r>
              <a:rPr lang="en-US" sz="1100" b="1" dirty="0" smtClean="0"/>
              <a:t> </a:t>
            </a:r>
          </a:p>
          <a:p>
            <a:r>
              <a:rPr lang="en-US" sz="1100" dirty="0" smtClean="0"/>
              <a:t>{</a:t>
            </a:r>
          </a:p>
          <a:p>
            <a:pPr lvl="1"/>
            <a:r>
              <a:rPr lang="en-US" sz="1100" dirty="0" smtClean="0"/>
              <a:t>Handler </a:t>
            </a:r>
            <a:r>
              <a:rPr lang="en-US" sz="1100" dirty="0" err="1" smtClean="0"/>
              <a:t>handler</a:t>
            </a:r>
            <a:r>
              <a:rPr lang="en-US" sz="1100" dirty="0" smtClean="0"/>
              <a:t>;</a:t>
            </a:r>
          </a:p>
          <a:p>
            <a:pPr lvl="1"/>
            <a:r>
              <a:rPr lang="en-US" sz="1100" b="1" dirty="0" smtClean="0"/>
              <a:t>public  </a:t>
            </a:r>
            <a:r>
              <a:rPr lang="en-US" sz="1100" b="1" dirty="0" err="1" smtClean="0"/>
              <a:t>MyWPSLocationCallback</a:t>
            </a:r>
            <a:r>
              <a:rPr lang="en-US" sz="1100" b="1" dirty="0" smtClean="0"/>
              <a:t> (Handler </a:t>
            </a:r>
            <a:r>
              <a:rPr lang="en-US" sz="1100" b="1" dirty="0" err="1" smtClean="0"/>
              <a:t>handler</a:t>
            </a:r>
            <a:r>
              <a:rPr lang="en-US" sz="1100" b="1" dirty="0" smtClean="0"/>
              <a:t>){</a:t>
            </a:r>
          </a:p>
          <a:p>
            <a:pPr lvl="1"/>
            <a:r>
              <a:rPr lang="en-US" sz="1100" b="1" dirty="0" err="1" smtClean="0"/>
              <a:t>this.handler</a:t>
            </a:r>
            <a:r>
              <a:rPr lang="en-US" sz="1100" b="1" dirty="0" smtClean="0"/>
              <a:t> = handler;</a:t>
            </a:r>
          </a:p>
          <a:p>
            <a:r>
              <a:rPr lang="en-US" sz="1100" dirty="0" smtClean="0"/>
              <a:t>}</a:t>
            </a:r>
          </a:p>
          <a:p>
            <a:endParaRPr lang="en-US" sz="1100" dirty="0" smtClean="0"/>
          </a:p>
          <a:p>
            <a:r>
              <a:rPr lang="en-US" sz="1100" dirty="0" smtClean="0"/>
              <a:t>// What the application should do after it's done</a:t>
            </a:r>
          </a:p>
          <a:p>
            <a:r>
              <a:rPr lang="en-US" sz="1100" b="1" dirty="0" smtClean="0"/>
              <a:t>public void done()</a:t>
            </a:r>
          </a:p>
          <a:p>
            <a:r>
              <a:rPr lang="en-US" sz="1100" dirty="0" smtClean="0"/>
              <a:t>{</a:t>
            </a:r>
          </a:p>
          <a:p>
            <a:pPr lvl="1"/>
            <a:r>
              <a:rPr lang="en-US" sz="1100" dirty="0" smtClean="0"/>
              <a:t>// after done() returns, you can make more WPS calls.</a:t>
            </a:r>
          </a:p>
          <a:p>
            <a:pPr lvl="1"/>
            <a:r>
              <a:rPr lang="en-US" sz="1100" dirty="0" err="1" smtClean="0"/>
              <a:t>Log.</a:t>
            </a:r>
            <a:r>
              <a:rPr lang="en-US" sz="1100" i="1" dirty="0" err="1" smtClean="0"/>
              <a:t>e</a:t>
            </a:r>
            <a:r>
              <a:rPr lang="en-US" sz="1100" i="1" dirty="0" smtClean="0"/>
              <a:t>("&lt;&lt;DONE&gt;&gt;", "adios");</a:t>
            </a:r>
          </a:p>
          <a:p>
            <a:r>
              <a:rPr lang="en-US" sz="1100" dirty="0" smtClean="0"/>
              <a:t>}</a:t>
            </a:r>
          </a:p>
          <a:p>
            <a:endParaRPr lang="en-US" sz="1100" dirty="0" smtClean="0"/>
          </a:p>
          <a:p>
            <a:r>
              <a:rPr lang="en-US" sz="1100" dirty="0" smtClean="0"/>
              <a:t>// What the application should do if an error occurs</a:t>
            </a:r>
          </a:p>
          <a:p>
            <a:r>
              <a:rPr lang="en-US" sz="1100" b="1" dirty="0" smtClean="0"/>
              <a:t>public </a:t>
            </a:r>
            <a:r>
              <a:rPr lang="en-US" sz="1100" b="1" dirty="0" err="1" smtClean="0"/>
              <a:t>WPSContinuation</a:t>
            </a:r>
            <a:r>
              <a:rPr lang="en-US" sz="1100" b="1" dirty="0" smtClean="0"/>
              <a:t> </a:t>
            </a:r>
            <a:r>
              <a:rPr lang="en-US" sz="1100" b="1" dirty="0" err="1" smtClean="0"/>
              <a:t>handleError</a:t>
            </a:r>
            <a:r>
              <a:rPr lang="en-US" sz="1100" b="1" dirty="0" smtClean="0"/>
              <a:t>(</a:t>
            </a:r>
            <a:r>
              <a:rPr lang="en-US" sz="1100" b="1" dirty="0" err="1" smtClean="0"/>
              <a:t>WPSReturnCode</a:t>
            </a:r>
            <a:r>
              <a:rPr lang="en-US" sz="1100" b="1" dirty="0" smtClean="0"/>
              <a:t> error)</a:t>
            </a:r>
          </a:p>
          <a:p>
            <a:r>
              <a:rPr lang="en-US" sz="1100" dirty="0" smtClean="0"/>
              <a:t>{</a:t>
            </a:r>
          </a:p>
          <a:p>
            <a:pPr lvl="1"/>
            <a:r>
              <a:rPr lang="en-US" sz="1100" dirty="0" smtClean="0"/>
              <a:t>//</a:t>
            </a:r>
            <a:r>
              <a:rPr lang="en-US" sz="1100" dirty="0" err="1" smtClean="0"/>
              <a:t>handleWPSError</a:t>
            </a:r>
            <a:r>
              <a:rPr lang="en-US" sz="1100" dirty="0" smtClean="0"/>
              <a:t>(error); // you'll implement </a:t>
            </a:r>
            <a:r>
              <a:rPr lang="en-US" sz="1100" dirty="0" err="1" smtClean="0"/>
              <a:t>handleWPSError</a:t>
            </a:r>
            <a:r>
              <a:rPr lang="en-US" sz="1100" dirty="0" smtClean="0"/>
              <a:t>()</a:t>
            </a:r>
          </a:p>
          <a:p>
            <a:pPr lvl="1"/>
            <a:r>
              <a:rPr lang="en-US" sz="1100" dirty="0" err="1" smtClean="0"/>
              <a:t>Log.</a:t>
            </a:r>
            <a:r>
              <a:rPr lang="en-US" sz="1100" i="1" dirty="0" err="1" smtClean="0"/>
              <a:t>e</a:t>
            </a:r>
            <a:r>
              <a:rPr lang="en-US" sz="1100" i="1" dirty="0" smtClean="0"/>
              <a:t>("&lt;&lt;ERROR&gt;&gt;", "error in </a:t>
            </a:r>
            <a:r>
              <a:rPr lang="en-US" sz="1100" i="1" dirty="0" err="1" smtClean="0"/>
              <a:t>handleError</a:t>
            </a:r>
            <a:r>
              <a:rPr lang="en-US" sz="1100" i="1" dirty="0" smtClean="0"/>
              <a:t> " );</a:t>
            </a:r>
          </a:p>
        </p:txBody>
      </p:sp>
      <p:sp>
        <p:nvSpPr>
          <p:cNvPr id="10" name="TextBox 9"/>
          <p:cNvSpPr txBox="1"/>
          <p:nvPr/>
        </p:nvSpPr>
        <p:spPr>
          <a:xfrm>
            <a:off x="5614988" y="1557338"/>
            <a:ext cx="3157537" cy="400110"/>
          </a:xfrm>
          <a:prstGeom prst="rect">
            <a:avLst/>
          </a:prstGeom>
          <a:noFill/>
        </p:spPr>
        <p:txBody>
          <a:bodyPr wrap="square" rtlCol="0">
            <a:spAutoFit/>
          </a:bodyPr>
          <a:lstStyle/>
          <a:p>
            <a:r>
              <a:rPr lang="en-US" sz="2000" b="1" dirty="0" err="1" smtClean="0">
                <a:solidFill>
                  <a:srgbClr val="0070C0"/>
                </a:solidFill>
              </a:rPr>
              <a:t>MyWPSLocationCallback</a:t>
            </a:r>
            <a:endParaRPr lang="en-US" dirty="0">
              <a:solidFill>
                <a:srgbClr val="0070C0"/>
              </a:solidFill>
            </a:endParaRPr>
          </a:p>
        </p:txBody>
      </p:sp>
    </p:spTree>
    <p:extLst>
      <p:ext uri="{BB962C8B-B14F-4D97-AF65-F5344CB8AC3E}">
        <p14:creationId xmlns:p14="http://schemas.microsoft.com/office/powerpoint/2010/main" val="407902397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5001369"/>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dirty="0" smtClean="0"/>
              <a:t>                  Message </a:t>
            </a:r>
            <a:r>
              <a:rPr lang="en-US" sz="1100" dirty="0" err="1" smtClean="0"/>
              <a:t>msg</a:t>
            </a:r>
            <a:r>
              <a:rPr lang="en-US" sz="1100" dirty="0" smtClean="0"/>
              <a:t> = </a:t>
            </a:r>
            <a:r>
              <a:rPr lang="en-US" sz="1100" dirty="0" err="1" smtClean="0"/>
              <a:t>handler.obtainMessage</a:t>
            </a:r>
            <a:r>
              <a:rPr lang="en-US" sz="1100" dirty="0" smtClean="0"/>
              <a:t>();</a:t>
            </a:r>
          </a:p>
          <a:p>
            <a:pPr lvl="1"/>
            <a:r>
              <a:rPr lang="en-US" sz="1100" dirty="0" smtClean="0"/>
              <a:t>    msg.arg1 = 777; //out of the range 0..360</a:t>
            </a:r>
          </a:p>
          <a:p>
            <a:pPr lvl="1"/>
            <a:r>
              <a:rPr lang="en-US" sz="1100" dirty="0" smtClean="0"/>
              <a:t>    msg.arg2 = 888; //to be recognized as an error</a:t>
            </a:r>
          </a:p>
          <a:p>
            <a:pPr lvl="1"/>
            <a:r>
              <a:rPr lang="en-US" sz="1100" dirty="0" smtClean="0"/>
              <a:t>    </a:t>
            </a:r>
            <a:r>
              <a:rPr lang="en-US" sz="1100" dirty="0" err="1" smtClean="0"/>
              <a:t>handler.sendMessage</a:t>
            </a:r>
            <a:r>
              <a:rPr lang="en-US" sz="1100" dirty="0" smtClean="0"/>
              <a:t>(</a:t>
            </a:r>
            <a:r>
              <a:rPr lang="en-US" sz="1100" dirty="0" err="1" smtClean="0"/>
              <a:t>msg</a:t>
            </a:r>
            <a:r>
              <a:rPr lang="en-US" sz="1100" dirty="0" smtClean="0"/>
              <a:t>);</a:t>
            </a:r>
          </a:p>
          <a:p>
            <a:pPr lvl="1"/>
            <a:r>
              <a:rPr lang="en-US" sz="1100" dirty="0" smtClean="0"/>
              <a:t>    </a:t>
            </a:r>
          </a:p>
          <a:p>
            <a:pPr lvl="1"/>
            <a:r>
              <a:rPr lang="en-US" sz="1100" dirty="0" smtClean="0"/>
              <a:t>// To retry the location call on error use WPS_CONTINUE,</a:t>
            </a:r>
          </a:p>
          <a:p>
            <a:pPr lvl="1"/>
            <a:r>
              <a:rPr lang="en-US" sz="1100" dirty="0" smtClean="0"/>
              <a:t>// otherwise return WPS_STOP</a:t>
            </a:r>
          </a:p>
          <a:p>
            <a:pPr lvl="1"/>
            <a:r>
              <a:rPr lang="en-US" sz="1100" b="1" dirty="0" smtClean="0"/>
              <a:t>return </a:t>
            </a:r>
            <a:r>
              <a:rPr lang="en-US" sz="1100" b="1" dirty="0" err="1" smtClean="0"/>
              <a:t>WPSContinuation.</a:t>
            </a:r>
            <a:r>
              <a:rPr lang="en-US" sz="1100" b="1" i="1" dirty="0" err="1" smtClean="0"/>
              <a:t>WPS_STOP</a:t>
            </a:r>
            <a:r>
              <a:rPr lang="en-US" sz="1100" b="1" i="1" dirty="0" smtClean="0"/>
              <a:t>;</a:t>
            </a:r>
          </a:p>
          <a:p>
            <a:r>
              <a:rPr lang="en-US" sz="1100" dirty="0" smtClean="0"/>
              <a:t>}</a:t>
            </a:r>
          </a:p>
          <a:p>
            <a:endParaRPr lang="en-US" sz="1100" dirty="0" smtClean="0"/>
          </a:p>
          <a:p>
            <a:endParaRPr lang="en-US" sz="1100" dirty="0" smtClean="0"/>
          </a:p>
          <a:p>
            <a:r>
              <a:rPr lang="en-US" sz="1100" dirty="0" smtClean="0"/>
              <a:t>// ----------------------------------------------------------------------</a:t>
            </a:r>
          </a:p>
          <a:p>
            <a:r>
              <a:rPr lang="en-US" sz="1100" b="1" dirty="0" smtClean="0"/>
              <a:t>public void </a:t>
            </a:r>
            <a:r>
              <a:rPr lang="en-US" sz="1100" b="1" dirty="0" err="1" smtClean="0"/>
              <a:t>handleWPSLocation</a:t>
            </a:r>
            <a:r>
              <a:rPr lang="en-US" sz="1100" b="1" dirty="0" smtClean="0"/>
              <a:t>(</a:t>
            </a:r>
            <a:r>
              <a:rPr lang="en-US" sz="1100" b="1" dirty="0" err="1" smtClean="0"/>
              <a:t>WPSLocation</a:t>
            </a:r>
            <a:r>
              <a:rPr lang="en-US" sz="1100" b="1" dirty="0" smtClean="0"/>
              <a:t> location) {</a:t>
            </a:r>
          </a:p>
          <a:p>
            <a:endParaRPr lang="en-US" sz="1100" dirty="0" smtClean="0"/>
          </a:p>
          <a:p>
            <a:pPr lvl="1"/>
            <a:r>
              <a:rPr lang="en-US" sz="1100" dirty="0" err="1" smtClean="0"/>
              <a:t>Log.</a:t>
            </a:r>
            <a:r>
              <a:rPr lang="en-US" sz="1100" i="1" dirty="0" err="1" smtClean="0"/>
              <a:t>e</a:t>
            </a:r>
            <a:r>
              <a:rPr lang="en-US" sz="1100" i="1" dirty="0" smtClean="0"/>
              <a:t>("&lt;&lt;WPS-LOCATION&gt;&gt;", "latitude: " + </a:t>
            </a:r>
            <a:r>
              <a:rPr lang="en-US" sz="1100" i="1" dirty="0" err="1" smtClean="0"/>
              <a:t>location.getLatitude</a:t>
            </a:r>
            <a:r>
              <a:rPr lang="en-US" sz="1100" i="1" dirty="0" smtClean="0"/>
              <a:t>());</a:t>
            </a:r>
          </a:p>
          <a:p>
            <a:pPr lvl="1"/>
            <a:r>
              <a:rPr lang="en-US" sz="1100" dirty="0" err="1" smtClean="0"/>
              <a:t>Log.</a:t>
            </a:r>
            <a:r>
              <a:rPr lang="en-US" sz="1100" i="1" dirty="0" err="1" smtClean="0"/>
              <a:t>e</a:t>
            </a:r>
            <a:r>
              <a:rPr lang="en-US" sz="1100" i="1" dirty="0" smtClean="0"/>
              <a:t>("&lt;&lt;WPS-LOCATION&gt;&gt;", "longitude: " + </a:t>
            </a:r>
            <a:r>
              <a:rPr lang="en-US" sz="1100" i="1" dirty="0" err="1" smtClean="0"/>
              <a:t>location.getLongitude</a:t>
            </a:r>
            <a:r>
              <a:rPr lang="en-US" sz="1100" i="1" dirty="0" smtClean="0"/>
              <a:t>());</a:t>
            </a:r>
          </a:p>
          <a:p>
            <a:pPr lvl="1"/>
            <a:r>
              <a:rPr lang="en-US" sz="1100" dirty="0" err="1" smtClean="0"/>
              <a:t>Log.</a:t>
            </a:r>
            <a:r>
              <a:rPr lang="en-US" sz="1100" i="1" dirty="0" err="1" smtClean="0"/>
              <a:t>e</a:t>
            </a:r>
            <a:r>
              <a:rPr lang="en-US" sz="1100" i="1" dirty="0" smtClean="0"/>
              <a:t>("&lt;&lt;WPS-LOCATION&gt;&gt;", "address: " + </a:t>
            </a:r>
            <a:r>
              <a:rPr lang="en-US" sz="1100" i="1" dirty="0" err="1" smtClean="0"/>
              <a:t>location.getStreetAddress</a:t>
            </a:r>
            <a:r>
              <a:rPr lang="en-US" sz="1100" i="1" dirty="0" smtClean="0"/>
              <a:t>());</a:t>
            </a:r>
          </a:p>
          <a:p>
            <a:pPr lvl="1"/>
            <a:r>
              <a:rPr lang="en-US" sz="1100" dirty="0" err="1" smtClean="0"/>
              <a:t>Log.</a:t>
            </a:r>
            <a:r>
              <a:rPr lang="en-US" sz="1100" i="1" dirty="0" err="1" smtClean="0"/>
              <a:t>e</a:t>
            </a:r>
            <a:r>
              <a:rPr lang="en-US" sz="1100" i="1" dirty="0" smtClean="0"/>
              <a:t>("&lt;&lt;WPS-LOCATION&gt;&gt;", "time: " + </a:t>
            </a:r>
            <a:r>
              <a:rPr lang="en-US" sz="1100" i="1" dirty="0" err="1" smtClean="0"/>
              <a:t>location.getTime</a:t>
            </a:r>
            <a:r>
              <a:rPr lang="en-US" sz="1100" i="1" dirty="0" smtClean="0"/>
              <a:t>() );</a:t>
            </a:r>
          </a:p>
          <a:p>
            <a:pPr lvl="1"/>
            <a:r>
              <a:rPr lang="en-US" sz="1100" dirty="0" err="1" smtClean="0"/>
              <a:t>Log.</a:t>
            </a:r>
            <a:r>
              <a:rPr lang="en-US" sz="1100" i="1" dirty="0" err="1" smtClean="0"/>
              <a:t>e</a:t>
            </a:r>
            <a:r>
              <a:rPr lang="en-US" sz="1100" i="1" dirty="0" smtClean="0"/>
              <a:t>("&lt;&lt;WPS-LOCATION&gt;&gt;", "altitude: " + </a:t>
            </a:r>
            <a:r>
              <a:rPr lang="en-US" sz="1100" i="1" dirty="0" err="1" smtClean="0"/>
              <a:t>location.getAltitude</a:t>
            </a:r>
            <a:r>
              <a:rPr lang="en-US" sz="1100" i="1" dirty="0" smtClean="0"/>
              <a:t>());</a:t>
            </a:r>
          </a:p>
          <a:p>
            <a:pPr lvl="1"/>
            <a:r>
              <a:rPr lang="en-US" sz="1100" dirty="0" err="1" smtClean="0"/>
              <a:t>Log.</a:t>
            </a:r>
            <a:r>
              <a:rPr lang="en-US" sz="1100" i="1" dirty="0" err="1" smtClean="0"/>
              <a:t>e</a:t>
            </a:r>
            <a:r>
              <a:rPr lang="en-US" sz="1100" i="1" dirty="0" smtClean="0"/>
              <a:t>("&lt;&lt;WPS-LOCATION&gt;&gt;", "</a:t>
            </a:r>
            <a:r>
              <a:rPr lang="en-US" sz="1100" i="1" dirty="0" err="1" smtClean="0"/>
              <a:t>Ncell</a:t>
            </a:r>
            <a:r>
              <a:rPr lang="en-US" sz="1100" i="1" dirty="0" smtClean="0"/>
              <a:t>: " + </a:t>
            </a:r>
            <a:r>
              <a:rPr lang="en-US" sz="1100" i="1" dirty="0" err="1" smtClean="0"/>
              <a:t>location.getNCell</a:t>
            </a:r>
            <a:r>
              <a:rPr lang="en-US" sz="1100" i="1" dirty="0" smtClean="0"/>
              <a:t>());</a:t>
            </a:r>
          </a:p>
          <a:p>
            <a:pPr lvl="1"/>
            <a:r>
              <a:rPr lang="en-US" sz="1100" dirty="0" err="1" smtClean="0"/>
              <a:t>Log.</a:t>
            </a:r>
            <a:r>
              <a:rPr lang="en-US" sz="1100" i="1" dirty="0" err="1" smtClean="0"/>
              <a:t>e</a:t>
            </a:r>
            <a:r>
              <a:rPr lang="en-US" sz="1100" i="1" dirty="0" smtClean="0"/>
              <a:t>("&lt;&lt;WPS-LOCATION&gt;&gt;", "accuracy: " + </a:t>
            </a:r>
            <a:r>
              <a:rPr lang="en-US" sz="1100" i="1" dirty="0" err="1" smtClean="0"/>
              <a:t>location.getHPE</a:t>
            </a:r>
            <a:r>
              <a:rPr lang="en-US" sz="1100" i="1" dirty="0" smtClean="0"/>
              <a:t>());</a:t>
            </a:r>
          </a:p>
          <a:p>
            <a:pPr lvl="1"/>
            <a:endParaRPr lang="en-US" sz="1100" dirty="0" smtClean="0"/>
          </a:p>
          <a:p>
            <a:pPr lvl="1"/>
            <a:r>
              <a:rPr lang="en-US" sz="1100" dirty="0" smtClean="0"/>
              <a:t>Message </a:t>
            </a:r>
            <a:r>
              <a:rPr lang="en-US" sz="1100" dirty="0" err="1" smtClean="0"/>
              <a:t>msg</a:t>
            </a:r>
            <a:r>
              <a:rPr lang="en-US" sz="1100" dirty="0" smtClean="0"/>
              <a:t> = </a:t>
            </a:r>
            <a:r>
              <a:rPr lang="en-US" sz="1100" dirty="0" err="1" smtClean="0"/>
              <a:t>handler.obtainMessage</a:t>
            </a:r>
            <a:r>
              <a:rPr lang="en-US" sz="1100" dirty="0" smtClean="0"/>
              <a:t>();</a:t>
            </a:r>
          </a:p>
          <a:p>
            <a:pPr lvl="1"/>
            <a:r>
              <a:rPr lang="en-US" sz="1100" dirty="0" smtClean="0"/>
              <a:t>msg.obj = (</a:t>
            </a:r>
            <a:r>
              <a:rPr lang="en-US" sz="1100" dirty="0" err="1" smtClean="0"/>
              <a:t>WPSLocation</a:t>
            </a:r>
            <a:r>
              <a:rPr lang="en-US" sz="1100" dirty="0" smtClean="0"/>
              <a:t>)location;</a:t>
            </a:r>
          </a:p>
          <a:p>
            <a:pPr lvl="1"/>
            <a:r>
              <a:rPr lang="en-US" sz="1100" dirty="0" err="1" smtClean="0"/>
              <a:t>handler.sendMessage</a:t>
            </a:r>
            <a:r>
              <a:rPr lang="en-US" sz="1100" dirty="0" smtClean="0"/>
              <a:t>(</a:t>
            </a:r>
            <a:r>
              <a:rPr lang="en-US" sz="1100" dirty="0" err="1" smtClean="0"/>
              <a:t>msg</a:t>
            </a:r>
            <a:r>
              <a:rPr lang="en-US" sz="1100" dirty="0" smtClean="0"/>
              <a:t>);</a:t>
            </a:r>
          </a:p>
          <a:p>
            <a:pPr lvl="1"/>
            <a:r>
              <a:rPr lang="en-US" sz="1100" dirty="0" smtClean="0"/>
              <a:t>}</a:t>
            </a:r>
          </a:p>
          <a:p>
            <a:r>
              <a:rPr lang="en-US" sz="1100" dirty="0" smtClean="0"/>
              <a:t>};</a:t>
            </a:r>
          </a:p>
          <a:p>
            <a:endParaRPr lang="en-US" sz="1100" dirty="0" smtClean="0"/>
          </a:p>
          <a:p>
            <a:endParaRPr lang="en-US" sz="1100" dirty="0" smtClean="0">
              <a:solidFill>
                <a:srgbClr val="3F7F5F"/>
              </a:solidFill>
              <a:latin typeface="Courier New"/>
            </a:endParaRPr>
          </a:p>
        </p:txBody>
      </p:sp>
      <p:sp>
        <p:nvSpPr>
          <p:cNvPr id="10" name="TextBox 9"/>
          <p:cNvSpPr txBox="1"/>
          <p:nvPr/>
        </p:nvSpPr>
        <p:spPr>
          <a:xfrm>
            <a:off x="5614988" y="1557338"/>
            <a:ext cx="3157537" cy="400110"/>
          </a:xfrm>
          <a:prstGeom prst="rect">
            <a:avLst/>
          </a:prstGeom>
          <a:noFill/>
        </p:spPr>
        <p:txBody>
          <a:bodyPr wrap="square" rtlCol="0">
            <a:spAutoFit/>
          </a:bodyPr>
          <a:lstStyle/>
          <a:p>
            <a:r>
              <a:rPr lang="en-US" sz="2000" b="1" dirty="0" err="1" smtClean="0">
                <a:solidFill>
                  <a:srgbClr val="0070C0"/>
                </a:solidFill>
              </a:rPr>
              <a:t>MyWPSLocationCallback</a:t>
            </a:r>
            <a:endParaRPr lang="en-US" dirty="0">
              <a:solidFill>
                <a:srgbClr val="0070C0"/>
              </a:solidFill>
            </a:endParaRPr>
          </a:p>
        </p:txBody>
      </p:sp>
    </p:spTree>
    <p:extLst>
      <p:ext uri="{BB962C8B-B14F-4D97-AF65-F5344CB8AC3E}">
        <p14:creationId xmlns:p14="http://schemas.microsoft.com/office/powerpoint/2010/main" val="162550868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5170646"/>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b="1" dirty="0" smtClean="0"/>
              <a:t>package cis493.skyhooklocation;</a:t>
            </a:r>
          </a:p>
          <a:p>
            <a:endParaRPr lang="en-US" sz="1100" dirty="0" smtClean="0"/>
          </a:p>
          <a:p>
            <a:r>
              <a:rPr lang="en-US" sz="1100" b="1" dirty="0" smtClean="0"/>
              <a:t>import </a:t>
            </a:r>
            <a:r>
              <a:rPr lang="en-US" sz="1100" b="1" dirty="0" err="1" smtClean="0"/>
              <a:t>android.os.Handler</a:t>
            </a:r>
            <a:r>
              <a:rPr lang="en-US" sz="1100" b="1" dirty="0" smtClean="0"/>
              <a:t>;</a:t>
            </a:r>
          </a:p>
          <a:p>
            <a:r>
              <a:rPr lang="en-US" sz="1100" b="1" dirty="0" smtClean="0"/>
              <a:t>import </a:t>
            </a:r>
            <a:r>
              <a:rPr lang="en-US" sz="1100" b="1" dirty="0" err="1" smtClean="0"/>
              <a:t>android.os.Message</a:t>
            </a:r>
            <a:r>
              <a:rPr lang="en-US" sz="1100" b="1" dirty="0" smtClean="0"/>
              <a:t>;</a:t>
            </a:r>
          </a:p>
          <a:p>
            <a:r>
              <a:rPr lang="en-US" sz="1100" b="1" dirty="0" smtClean="0"/>
              <a:t>import </a:t>
            </a:r>
            <a:r>
              <a:rPr lang="en-US" sz="1100" b="1" dirty="0" err="1" smtClean="0"/>
              <a:t>android.util.Log</a:t>
            </a:r>
            <a:r>
              <a:rPr lang="en-US" sz="1100" b="1" dirty="0" smtClean="0"/>
              <a:t>;</a:t>
            </a:r>
          </a:p>
          <a:p>
            <a:r>
              <a:rPr lang="en-US" sz="1100" b="1" dirty="0" smtClean="0"/>
              <a:t>import </a:t>
            </a:r>
            <a:r>
              <a:rPr lang="en-US" sz="1100" b="1" dirty="0" err="1" smtClean="0"/>
              <a:t>com.skyhookwireless.wps.IPLocation</a:t>
            </a:r>
            <a:r>
              <a:rPr lang="en-US" sz="1100" b="1" dirty="0" smtClean="0"/>
              <a:t>;</a:t>
            </a:r>
          </a:p>
          <a:p>
            <a:r>
              <a:rPr lang="en-US" sz="1100" b="1" dirty="0" smtClean="0"/>
              <a:t>import </a:t>
            </a:r>
            <a:r>
              <a:rPr lang="en-US" sz="1100" b="1" dirty="0" err="1" smtClean="0"/>
              <a:t>com.skyhookwireless.wps.WPSContinuation</a:t>
            </a:r>
            <a:r>
              <a:rPr lang="en-US" sz="1100" b="1" dirty="0" smtClean="0"/>
              <a:t>;</a:t>
            </a:r>
          </a:p>
          <a:p>
            <a:r>
              <a:rPr lang="en-US" sz="1100" b="1" dirty="0" smtClean="0"/>
              <a:t>import </a:t>
            </a:r>
            <a:r>
              <a:rPr lang="en-US" sz="1100" b="1" dirty="0" err="1" smtClean="0"/>
              <a:t>com.skyhookwireless.wps.WPSReturnCode</a:t>
            </a:r>
            <a:r>
              <a:rPr lang="en-US" sz="1100" b="1" dirty="0" smtClean="0"/>
              <a:t>;</a:t>
            </a:r>
          </a:p>
          <a:p>
            <a:endParaRPr lang="en-US" sz="1100" dirty="0" smtClean="0"/>
          </a:p>
          <a:p>
            <a:r>
              <a:rPr lang="en-US" sz="1100" dirty="0" smtClean="0"/>
              <a:t>// working with EMULATOR</a:t>
            </a:r>
          </a:p>
          <a:p>
            <a:r>
              <a:rPr lang="en-US" sz="1100" b="1" dirty="0" smtClean="0"/>
              <a:t>public class </a:t>
            </a:r>
            <a:r>
              <a:rPr lang="en-US" sz="1100" b="1" dirty="0" err="1" smtClean="0"/>
              <a:t>MyIPLocationCallback</a:t>
            </a:r>
            <a:r>
              <a:rPr lang="en-US" sz="1100" b="1" dirty="0" smtClean="0"/>
              <a:t> implements </a:t>
            </a:r>
            <a:r>
              <a:rPr lang="en-US" sz="1100" b="1" dirty="0" err="1" smtClean="0"/>
              <a:t>com.skyhookwireless.wps.IPLocationCallback</a:t>
            </a:r>
            <a:endParaRPr lang="en-US" sz="1100" b="1" dirty="0" smtClean="0"/>
          </a:p>
          <a:p>
            <a:r>
              <a:rPr lang="en-US" sz="1100" dirty="0" smtClean="0"/>
              <a:t>{</a:t>
            </a:r>
          </a:p>
          <a:p>
            <a:pPr lvl="1"/>
            <a:r>
              <a:rPr lang="en-US" sz="1100" dirty="0" smtClean="0"/>
              <a:t>Handler </a:t>
            </a:r>
            <a:r>
              <a:rPr lang="en-US" sz="1100" dirty="0" err="1" smtClean="0"/>
              <a:t>handler</a:t>
            </a:r>
            <a:r>
              <a:rPr lang="en-US" sz="1100" dirty="0" smtClean="0"/>
              <a:t>;</a:t>
            </a:r>
          </a:p>
          <a:p>
            <a:pPr lvl="1"/>
            <a:r>
              <a:rPr lang="en-US" sz="1100" b="1" dirty="0" smtClean="0"/>
              <a:t>public  </a:t>
            </a:r>
            <a:r>
              <a:rPr lang="en-US" sz="1100" b="1" dirty="0" err="1" smtClean="0"/>
              <a:t>MyIPLocationCallback</a:t>
            </a:r>
            <a:r>
              <a:rPr lang="en-US" sz="1100" b="1" dirty="0" smtClean="0"/>
              <a:t> (Handler </a:t>
            </a:r>
            <a:r>
              <a:rPr lang="en-US" sz="1100" b="1" dirty="0" err="1" smtClean="0"/>
              <a:t>handler</a:t>
            </a:r>
            <a:r>
              <a:rPr lang="en-US" sz="1100" b="1" dirty="0" smtClean="0"/>
              <a:t>){</a:t>
            </a:r>
          </a:p>
          <a:p>
            <a:pPr lvl="1"/>
            <a:r>
              <a:rPr lang="en-US" sz="1100" b="1" dirty="0" err="1" smtClean="0"/>
              <a:t>this.handler</a:t>
            </a:r>
            <a:r>
              <a:rPr lang="en-US" sz="1100" b="1" dirty="0" smtClean="0"/>
              <a:t> = handler;</a:t>
            </a:r>
          </a:p>
          <a:p>
            <a:r>
              <a:rPr lang="en-US" sz="1100" dirty="0" smtClean="0"/>
              <a:t>}</a:t>
            </a:r>
          </a:p>
          <a:p>
            <a:endParaRPr lang="en-US" sz="1100" dirty="0" smtClean="0"/>
          </a:p>
          <a:p>
            <a:r>
              <a:rPr lang="en-US" sz="1100" dirty="0" smtClean="0"/>
              <a:t>// What the application should do after it's done</a:t>
            </a:r>
          </a:p>
          <a:p>
            <a:r>
              <a:rPr lang="en-US" sz="1100" b="1" dirty="0" smtClean="0"/>
              <a:t>public void done()</a:t>
            </a:r>
          </a:p>
          <a:p>
            <a:r>
              <a:rPr lang="en-US" sz="1100" dirty="0" smtClean="0"/>
              <a:t>{</a:t>
            </a:r>
          </a:p>
          <a:p>
            <a:pPr lvl="1"/>
            <a:r>
              <a:rPr lang="en-US" sz="1100" dirty="0" smtClean="0"/>
              <a:t>// after done() returns, you can make more WPS calls.</a:t>
            </a:r>
          </a:p>
          <a:p>
            <a:pPr lvl="1"/>
            <a:r>
              <a:rPr lang="en-US" sz="1100" dirty="0" err="1" smtClean="0"/>
              <a:t>Log.</a:t>
            </a:r>
            <a:r>
              <a:rPr lang="en-US" sz="1100" i="1" dirty="0" err="1" smtClean="0"/>
              <a:t>e</a:t>
            </a:r>
            <a:r>
              <a:rPr lang="en-US" sz="1100" i="1" dirty="0" smtClean="0"/>
              <a:t>("&lt;&lt;DONE&gt;&gt;", "adios");</a:t>
            </a:r>
          </a:p>
          <a:p>
            <a:r>
              <a:rPr lang="en-US" sz="1100" dirty="0" smtClean="0"/>
              <a:t>}</a:t>
            </a:r>
          </a:p>
          <a:p>
            <a:endParaRPr lang="en-US" sz="1100" dirty="0" smtClean="0"/>
          </a:p>
          <a:p>
            <a:r>
              <a:rPr lang="en-US" sz="1100" dirty="0" smtClean="0"/>
              <a:t>// What the application should do if an error occurs</a:t>
            </a:r>
          </a:p>
          <a:p>
            <a:r>
              <a:rPr lang="en-US" sz="1100" b="1" dirty="0" smtClean="0"/>
              <a:t>public </a:t>
            </a:r>
            <a:r>
              <a:rPr lang="en-US" sz="1100" b="1" dirty="0" err="1" smtClean="0"/>
              <a:t>WPSContinuation</a:t>
            </a:r>
            <a:r>
              <a:rPr lang="en-US" sz="1100" b="1" dirty="0" smtClean="0"/>
              <a:t> </a:t>
            </a:r>
            <a:r>
              <a:rPr lang="en-US" sz="1100" b="1" dirty="0" err="1" smtClean="0"/>
              <a:t>handleError</a:t>
            </a:r>
            <a:r>
              <a:rPr lang="en-US" sz="1100" b="1" dirty="0" smtClean="0"/>
              <a:t>(</a:t>
            </a:r>
            <a:r>
              <a:rPr lang="en-US" sz="1100" b="1" dirty="0" err="1" smtClean="0"/>
              <a:t>WPSReturnCode</a:t>
            </a:r>
            <a:r>
              <a:rPr lang="en-US" sz="1100" b="1" dirty="0" smtClean="0"/>
              <a:t> error)</a:t>
            </a:r>
          </a:p>
          <a:p>
            <a:r>
              <a:rPr lang="en-US" sz="1100" dirty="0" smtClean="0"/>
              <a:t>{</a:t>
            </a:r>
          </a:p>
          <a:p>
            <a:pPr lvl="1"/>
            <a:r>
              <a:rPr lang="en-US" sz="1100" dirty="0" smtClean="0"/>
              <a:t>//</a:t>
            </a:r>
            <a:r>
              <a:rPr lang="en-US" sz="1100" dirty="0" err="1" smtClean="0"/>
              <a:t>handleWPSError</a:t>
            </a:r>
            <a:r>
              <a:rPr lang="en-US" sz="1100" dirty="0" smtClean="0"/>
              <a:t>(error); // you'll implement </a:t>
            </a:r>
            <a:r>
              <a:rPr lang="en-US" sz="1100" dirty="0" err="1" smtClean="0"/>
              <a:t>handleWPSError</a:t>
            </a:r>
            <a:r>
              <a:rPr lang="en-US" sz="1100" dirty="0" smtClean="0"/>
              <a:t>()</a:t>
            </a:r>
          </a:p>
          <a:p>
            <a:pPr lvl="1"/>
            <a:r>
              <a:rPr lang="en-US" sz="1100" dirty="0" err="1" smtClean="0"/>
              <a:t>Log.</a:t>
            </a:r>
            <a:r>
              <a:rPr lang="en-US" sz="1100" i="1" dirty="0" err="1" smtClean="0"/>
              <a:t>e</a:t>
            </a:r>
            <a:r>
              <a:rPr lang="en-US" sz="1100" i="1" dirty="0" smtClean="0"/>
              <a:t>("&lt;&lt;ERROR&gt;&gt;", "error in </a:t>
            </a:r>
            <a:r>
              <a:rPr lang="en-US" sz="1100" i="1" dirty="0" err="1" smtClean="0"/>
              <a:t>handleError</a:t>
            </a:r>
            <a:r>
              <a:rPr lang="en-US" sz="1100" i="1" dirty="0" smtClean="0"/>
              <a:t> " );</a:t>
            </a:r>
          </a:p>
          <a:p>
            <a:pPr lvl="1"/>
            <a:r>
              <a:rPr lang="en-US" sz="1100" dirty="0" smtClean="0"/>
              <a:t>    Message </a:t>
            </a:r>
            <a:r>
              <a:rPr lang="en-US" sz="1100" dirty="0" err="1" smtClean="0"/>
              <a:t>msg</a:t>
            </a:r>
            <a:r>
              <a:rPr lang="en-US" sz="1100" dirty="0" smtClean="0"/>
              <a:t> = </a:t>
            </a:r>
            <a:r>
              <a:rPr lang="en-US" sz="1100" dirty="0" err="1" smtClean="0"/>
              <a:t>handler.obtainMessage</a:t>
            </a:r>
            <a:r>
              <a:rPr lang="en-US" sz="1100" dirty="0" smtClean="0"/>
              <a:t>();</a:t>
            </a:r>
          </a:p>
        </p:txBody>
      </p:sp>
      <p:sp>
        <p:nvSpPr>
          <p:cNvPr id="10" name="TextBox 9"/>
          <p:cNvSpPr txBox="1"/>
          <p:nvPr/>
        </p:nvSpPr>
        <p:spPr>
          <a:xfrm>
            <a:off x="5614988" y="1557338"/>
            <a:ext cx="3157537" cy="400110"/>
          </a:xfrm>
          <a:prstGeom prst="rect">
            <a:avLst/>
          </a:prstGeom>
          <a:noFill/>
        </p:spPr>
        <p:txBody>
          <a:bodyPr wrap="square" rtlCol="0">
            <a:spAutoFit/>
          </a:bodyPr>
          <a:lstStyle/>
          <a:p>
            <a:r>
              <a:rPr lang="en-US" sz="2000" b="1" dirty="0" err="1" smtClean="0">
                <a:solidFill>
                  <a:srgbClr val="0070C0"/>
                </a:solidFill>
              </a:rPr>
              <a:t>MyIPLocationCallback</a:t>
            </a:r>
            <a:endParaRPr lang="en-US" dirty="0">
              <a:solidFill>
                <a:srgbClr val="0070C0"/>
              </a:solidFill>
            </a:endParaRPr>
          </a:p>
        </p:txBody>
      </p:sp>
    </p:spTree>
    <p:extLst>
      <p:ext uri="{BB962C8B-B14F-4D97-AF65-F5344CB8AC3E}">
        <p14:creationId xmlns:p14="http://schemas.microsoft.com/office/powerpoint/2010/main" val="23798130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24. Android - Location Services</a:t>
            </a: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761985"/>
            <a:ext cx="8534400" cy="738664"/>
          </a:xfrm>
          <a:prstGeom prst="rect">
            <a:avLst/>
          </a:prstGeom>
          <a:noFill/>
        </p:spPr>
        <p:txBody>
          <a:bodyPr wrap="square" rtlCol="0">
            <a:spAutoFit/>
          </a:bodyPr>
          <a:lstStyle/>
          <a:p>
            <a:pPr marL="457200" indent="-457200"/>
            <a:r>
              <a:rPr lang="en-US" sz="2400" b="1" dirty="0" smtClean="0"/>
              <a:t>Appendix:  Skyhook Location Services</a:t>
            </a:r>
          </a:p>
          <a:p>
            <a:pPr marL="457200" indent="-457200"/>
            <a:r>
              <a:rPr lang="en-US" b="1" dirty="0" smtClean="0"/>
              <a:t>Example</a:t>
            </a:r>
            <a:r>
              <a:rPr lang="en-US" dirty="0" smtClean="0"/>
              <a:t>: Get coordinates and display a map showing current location.</a:t>
            </a:r>
          </a:p>
        </p:txBody>
      </p:sp>
      <p:sp>
        <p:nvSpPr>
          <p:cNvPr id="8" name="TextBox 7"/>
          <p:cNvSpPr txBox="1"/>
          <p:nvPr/>
        </p:nvSpPr>
        <p:spPr>
          <a:xfrm>
            <a:off x="242888" y="1585913"/>
            <a:ext cx="8643937" cy="5001369"/>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100" dirty="0" smtClean="0"/>
              <a:t>                  Message </a:t>
            </a:r>
            <a:r>
              <a:rPr lang="en-US" sz="1100" dirty="0" err="1" smtClean="0"/>
              <a:t>msg</a:t>
            </a:r>
            <a:r>
              <a:rPr lang="en-US" sz="1100" dirty="0" smtClean="0"/>
              <a:t> = </a:t>
            </a:r>
            <a:r>
              <a:rPr lang="en-US" sz="1100" dirty="0" err="1" smtClean="0"/>
              <a:t>handler.obtainMessage</a:t>
            </a:r>
            <a:r>
              <a:rPr lang="en-US" sz="1100" dirty="0" smtClean="0"/>
              <a:t>();</a:t>
            </a:r>
          </a:p>
          <a:p>
            <a:pPr lvl="1"/>
            <a:r>
              <a:rPr lang="en-US" sz="1100" dirty="0" smtClean="0"/>
              <a:t>    msg.arg1 = 777; //out of the range 0..360</a:t>
            </a:r>
          </a:p>
          <a:p>
            <a:pPr lvl="1"/>
            <a:r>
              <a:rPr lang="en-US" sz="1100" dirty="0" smtClean="0"/>
              <a:t>    msg.arg2 = 888; //to be recognized as an error</a:t>
            </a:r>
          </a:p>
          <a:p>
            <a:pPr lvl="1"/>
            <a:r>
              <a:rPr lang="en-US" sz="1100" dirty="0" smtClean="0"/>
              <a:t>    </a:t>
            </a:r>
            <a:r>
              <a:rPr lang="en-US" sz="1100" dirty="0" err="1" smtClean="0"/>
              <a:t>handler.sendMessage</a:t>
            </a:r>
            <a:r>
              <a:rPr lang="en-US" sz="1100" dirty="0" smtClean="0"/>
              <a:t>(</a:t>
            </a:r>
            <a:r>
              <a:rPr lang="en-US" sz="1100" dirty="0" err="1" smtClean="0"/>
              <a:t>msg</a:t>
            </a:r>
            <a:r>
              <a:rPr lang="en-US" sz="1100" dirty="0" smtClean="0"/>
              <a:t>);</a:t>
            </a:r>
          </a:p>
          <a:p>
            <a:pPr lvl="1"/>
            <a:endParaRPr lang="en-US" sz="1100" dirty="0" smtClean="0"/>
          </a:p>
          <a:p>
            <a:pPr lvl="1"/>
            <a:r>
              <a:rPr lang="en-US" sz="1100" dirty="0" smtClean="0"/>
              <a:t>// To retry the location call on error use WPS_CONTINUE,</a:t>
            </a:r>
          </a:p>
          <a:p>
            <a:pPr lvl="1"/>
            <a:r>
              <a:rPr lang="en-US" sz="1100" dirty="0" smtClean="0"/>
              <a:t>// otherwise return WPS_STOP</a:t>
            </a:r>
          </a:p>
          <a:p>
            <a:pPr lvl="1"/>
            <a:r>
              <a:rPr lang="en-US" sz="1100" b="1" dirty="0" smtClean="0"/>
              <a:t>return </a:t>
            </a:r>
            <a:r>
              <a:rPr lang="en-US" sz="1100" b="1" dirty="0" err="1" smtClean="0"/>
              <a:t>WPSContinuation.</a:t>
            </a:r>
            <a:r>
              <a:rPr lang="en-US" sz="1100" b="1" i="1" dirty="0" err="1" smtClean="0"/>
              <a:t>WPS_STOP</a:t>
            </a:r>
            <a:r>
              <a:rPr lang="en-US" sz="1100" b="1" i="1" dirty="0" smtClean="0"/>
              <a:t>;</a:t>
            </a:r>
          </a:p>
          <a:p>
            <a:r>
              <a:rPr lang="en-US" sz="1100" dirty="0" smtClean="0"/>
              <a:t>}</a:t>
            </a:r>
          </a:p>
          <a:p>
            <a:endParaRPr lang="en-US" sz="1100" dirty="0" smtClean="0"/>
          </a:p>
          <a:p>
            <a:r>
              <a:rPr lang="en-US" sz="1100" dirty="0" smtClean="0"/>
              <a:t>// ----------------------------------------------------------------------</a:t>
            </a:r>
          </a:p>
          <a:p>
            <a:r>
              <a:rPr lang="en-US" sz="1100" b="1" dirty="0" smtClean="0"/>
              <a:t>public void </a:t>
            </a:r>
            <a:r>
              <a:rPr lang="en-US" sz="1100" b="1" dirty="0" err="1" smtClean="0"/>
              <a:t>handleIPLocation</a:t>
            </a:r>
            <a:r>
              <a:rPr lang="en-US" sz="1100" b="1" dirty="0" smtClean="0"/>
              <a:t>(</a:t>
            </a:r>
            <a:r>
              <a:rPr lang="en-US" sz="1100" b="1" dirty="0" err="1" smtClean="0"/>
              <a:t>IPLocation</a:t>
            </a:r>
            <a:r>
              <a:rPr lang="en-US" sz="1100" b="1" dirty="0" smtClean="0"/>
              <a:t> location) {</a:t>
            </a:r>
          </a:p>
          <a:p>
            <a:endParaRPr lang="en-US" sz="1100" dirty="0" smtClean="0"/>
          </a:p>
          <a:p>
            <a:pPr lvl="1"/>
            <a:r>
              <a:rPr lang="en-US" sz="1100" dirty="0" err="1" smtClean="0"/>
              <a:t>Log.</a:t>
            </a:r>
            <a:r>
              <a:rPr lang="en-US" sz="1100" i="1" dirty="0" err="1" smtClean="0"/>
              <a:t>e</a:t>
            </a:r>
            <a:r>
              <a:rPr lang="en-US" sz="1100" i="1" dirty="0" smtClean="0"/>
              <a:t>("&lt;&lt;IP-LOCATION&gt;&gt;", "latitude: " + </a:t>
            </a:r>
            <a:r>
              <a:rPr lang="en-US" sz="1100" i="1" dirty="0" err="1" smtClean="0"/>
              <a:t>location.getLatitude</a:t>
            </a:r>
            <a:r>
              <a:rPr lang="en-US" sz="1100" i="1" dirty="0" smtClean="0"/>
              <a:t>());</a:t>
            </a:r>
          </a:p>
          <a:p>
            <a:pPr lvl="1"/>
            <a:r>
              <a:rPr lang="en-US" sz="1100" dirty="0" err="1" smtClean="0"/>
              <a:t>Log.</a:t>
            </a:r>
            <a:r>
              <a:rPr lang="en-US" sz="1100" i="1" dirty="0" err="1" smtClean="0"/>
              <a:t>e</a:t>
            </a:r>
            <a:r>
              <a:rPr lang="en-US" sz="1100" i="1" dirty="0" smtClean="0"/>
              <a:t>("&lt;&lt;IP-LOCATION&gt;&gt;", "longitude: " + </a:t>
            </a:r>
            <a:r>
              <a:rPr lang="en-US" sz="1100" i="1" dirty="0" err="1" smtClean="0"/>
              <a:t>location.getLongitude</a:t>
            </a:r>
            <a:r>
              <a:rPr lang="en-US" sz="1100" i="1" dirty="0" smtClean="0"/>
              <a:t>());</a:t>
            </a:r>
          </a:p>
          <a:p>
            <a:pPr lvl="1"/>
            <a:r>
              <a:rPr lang="en-US" sz="1100" dirty="0" err="1" smtClean="0"/>
              <a:t>Log.</a:t>
            </a:r>
            <a:r>
              <a:rPr lang="en-US" sz="1100" i="1" dirty="0" err="1" smtClean="0"/>
              <a:t>e</a:t>
            </a:r>
            <a:r>
              <a:rPr lang="en-US" sz="1100" i="1" dirty="0" smtClean="0"/>
              <a:t>("&lt;&lt;IP-LOCATION&gt;&gt;", "address: " + </a:t>
            </a:r>
            <a:r>
              <a:rPr lang="en-US" sz="1100" i="1" dirty="0" err="1" smtClean="0"/>
              <a:t>location.getStreetAddress</a:t>
            </a:r>
            <a:r>
              <a:rPr lang="en-US" sz="1100" i="1" dirty="0" smtClean="0"/>
              <a:t>());</a:t>
            </a:r>
          </a:p>
          <a:p>
            <a:pPr lvl="1"/>
            <a:r>
              <a:rPr lang="en-US" sz="1100" dirty="0" err="1" smtClean="0"/>
              <a:t>Log.</a:t>
            </a:r>
            <a:r>
              <a:rPr lang="en-US" sz="1100" i="1" dirty="0" err="1" smtClean="0"/>
              <a:t>e</a:t>
            </a:r>
            <a:r>
              <a:rPr lang="en-US" sz="1100" i="1" dirty="0" smtClean="0"/>
              <a:t>("&lt;&lt;IP-LOCATION&gt;&gt;", "time: " + </a:t>
            </a:r>
            <a:r>
              <a:rPr lang="en-US" sz="1100" i="1" dirty="0" err="1" smtClean="0"/>
              <a:t>location.getTime</a:t>
            </a:r>
            <a:r>
              <a:rPr lang="en-US" sz="1100" i="1" dirty="0" smtClean="0"/>
              <a:t>() );</a:t>
            </a:r>
          </a:p>
          <a:p>
            <a:pPr lvl="1"/>
            <a:r>
              <a:rPr lang="en-US" sz="1100" dirty="0" err="1" smtClean="0"/>
              <a:t>Log.</a:t>
            </a:r>
            <a:r>
              <a:rPr lang="en-US" sz="1100" i="1" dirty="0" err="1" smtClean="0"/>
              <a:t>e</a:t>
            </a:r>
            <a:r>
              <a:rPr lang="en-US" sz="1100" i="1" dirty="0" smtClean="0"/>
              <a:t>("&lt;&lt;IP-LOCATION&gt;&gt;", "altitude: " + </a:t>
            </a:r>
            <a:r>
              <a:rPr lang="en-US" sz="1100" i="1" dirty="0" err="1" smtClean="0"/>
              <a:t>location.getAltitude</a:t>
            </a:r>
            <a:r>
              <a:rPr lang="en-US" sz="1100" i="1" dirty="0" smtClean="0"/>
              <a:t>());</a:t>
            </a:r>
          </a:p>
          <a:p>
            <a:pPr lvl="1"/>
            <a:r>
              <a:rPr lang="en-US" sz="1100" dirty="0" err="1" smtClean="0"/>
              <a:t>Log.</a:t>
            </a:r>
            <a:r>
              <a:rPr lang="en-US" sz="1100" i="1" dirty="0" err="1" smtClean="0"/>
              <a:t>e</a:t>
            </a:r>
            <a:r>
              <a:rPr lang="en-US" sz="1100" i="1" dirty="0" smtClean="0"/>
              <a:t>("&lt;&lt;IP-LOCATION&gt;&gt;", "IP: " + </a:t>
            </a:r>
            <a:r>
              <a:rPr lang="en-US" sz="1100" i="1" dirty="0" err="1" smtClean="0"/>
              <a:t>location.getIP</a:t>
            </a:r>
            <a:r>
              <a:rPr lang="en-US" sz="1100" i="1" dirty="0" smtClean="0"/>
              <a:t>() );</a:t>
            </a:r>
          </a:p>
          <a:p>
            <a:pPr lvl="1"/>
            <a:endParaRPr lang="en-US" sz="1100" dirty="0" smtClean="0"/>
          </a:p>
          <a:p>
            <a:pPr lvl="1"/>
            <a:r>
              <a:rPr lang="en-US" sz="1100" dirty="0" smtClean="0"/>
              <a:t>Message </a:t>
            </a:r>
            <a:r>
              <a:rPr lang="en-US" sz="1100" dirty="0" err="1" smtClean="0"/>
              <a:t>msg</a:t>
            </a:r>
            <a:r>
              <a:rPr lang="en-US" sz="1100" dirty="0" smtClean="0"/>
              <a:t> = </a:t>
            </a:r>
            <a:r>
              <a:rPr lang="en-US" sz="1100" dirty="0" err="1" smtClean="0"/>
              <a:t>handler.obtainMessage</a:t>
            </a:r>
            <a:r>
              <a:rPr lang="en-US" sz="1100" dirty="0" smtClean="0"/>
              <a:t>();</a:t>
            </a:r>
          </a:p>
          <a:p>
            <a:pPr lvl="1"/>
            <a:r>
              <a:rPr lang="en-US" sz="1100" dirty="0" smtClean="0"/>
              <a:t>msg.obj = (</a:t>
            </a:r>
            <a:r>
              <a:rPr lang="en-US" sz="1100" dirty="0" err="1" smtClean="0"/>
              <a:t>IPLocation</a:t>
            </a:r>
            <a:r>
              <a:rPr lang="en-US" sz="1100" dirty="0" smtClean="0"/>
              <a:t>)location;</a:t>
            </a:r>
          </a:p>
          <a:p>
            <a:pPr lvl="1"/>
            <a:r>
              <a:rPr lang="en-US" sz="1100" dirty="0" err="1" smtClean="0"/>
              <a:t>handler.sendMessage</a:t>
            </a:r>
            <a:r>
              <a:rPr lang="en-US" sz="1100" dirty="0" smtClean="0"/>
              <a:t>(</a:t>
            </a:r>
            <a:r>
              <a:rPr lang="en-US" sz="1100" dirty="0" err="1" smtClean="0"/>
              <a:t>msg</a:t>
            </a:r>
            <a:r>
              <a:rPr lang="en-US" sz="1100" dirty="0" smtClean="0"/>
              <a:t>);</a:t>
            </a:r>
          </a:p>
          <a:p>
            <a:pPr lvl="1"/>
            <a:r>
              <a:rPr lang="en-US" sz="1100" dirty="0" smtClean="0"/>
              <a:t>}</a:t>
            </a:r>
          </a:p>
          <a:p>
            <a:endParaRPr lang="en-US" sz="1100" dirty="0" smtClean="0"/>
          </a:p>
          <a:p>
            <a:r>
              <a:rPr lang="en-US" sz="1100" dirty="0" smtClean="0"/>
              <a:t>};</a:t>
            </a:r>
          </a:p>
          <a:p>
            <a:endParaRPr lang="en-US" sz="1100" dirty="0" smtClean="0"/>
          </a:p>
          <a:p>
            <a:endParaRPr lang="en-US" sz="1100" dirty="0" smtClean="0"/>
          </a:p>
          <a:p>
            <a:endParaRPr lang="en-US" sz="1100" dirty="0" smtClean="0">
              <a:solidFill>
                <a:srgbClr val="3F7F5F"/>
              </a:solidFill>
              <a:latin typeface="Courier New"/>
            </a:endParaRPr>
          </a:p>
        </p:txBody>
      </p:sp>
      <p:sp>
        <p:nvSpPr>
          <p:cNvPr id="10" name="TextBox 9"/>
          <p:cNvSpPr txBox="1"/>
          <p:nvPr/>
        </p:nvSpPr>
        <p:spPr>
          <a:xfrm>
            <a:off x="5614988" y="1557338"/>
            <a:ext cx="3157537" cy="400110"/>
          </a:xfrm>
          <a:prstGeom prst="rect">
            <a:avLst/>
          </a:prstGeom>
          <a:noFill/>
        </p:spPr>
        <p:txBody>
          <a:bodyPr wrap="square" rtlCol="0">
            <a:spAutoFit/>
          </a:bodyPr>
          <a:lstStyle/>
          <a:p>
            <a:r>
              <a:rPr lang="en-US" sz="2000" b="1" dirty="0" err="1" smtClean="0">
                <a:solidFill>
                  <a:srgbClr val="0070C0"/>
                </a:solidFill>
              </a:rPr>
              <a:t>MyIPLocationCallback</a:t>
            </a:r>
            <a:endParaRPr lang="en-US" dirty="0">
              <a:solidFill>
                <a:srgbClr val="0070C0"/>
              </a:solidFill>
            </a:endParaRPr>
          </a:p>
        </p:txBody>
      </p:sp>
    </p:spTree>
    <p:extLst>
      <p:ext uri="{BB962C8B-B14F-4D97-AF65-F5344CB8AC3E}">
        <p14:creationId xmlns:p14="http://schemas.microsoft.com/office/powerpoint/2010/main" val="15553678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130425"/>
            <a:ext cx="6477000" cy="1470025"/>
          </a:xfrm>
        </p:spPr>
        <p:txBody>
          <a:bodyPr>
            <a:normAutofit/>
          </a:bodyPr>
          <a:lstStyle/>
          <a:p>
            <a:r>
              <a:rPr lang="en-US" dirty="0" smtClean="0">
                <a:solidFill>
                  <a:srgbClr val="0070C0"/>
                </a:solidFill>
                <a:effectLst>
                  <a:outerShdw blurRad="38100" dist="38100" dir="2700000" algn="tl">
                    <a:srgbClr val="000000">
                      <a:alpha val="43137"/>
                    </a:srgbClr>
                  </a:outerShdw>
                </a:effectLst>
              </a:rPr>
              <a:t>Android </a:t>
            </a:r>
            <a:br>
              <a:rPr lang="en-US" dirty="0" smtClean="0">
                <a:solidFill>
                  <a:srgbClr val="0070C0"/>
                </a:solidFill>
                <a:effectLst>
                  <a:outerShdw blurRad="38100" dist="38100" dir="2700000" algn="tl">
                    <a:srgbClr val="000000">
                      <a:alpha val="43137"/>
                    </a:srgbClr>
                  </a:outerShdw>
                </a:effectLst>
              </a:rPr>
            </a:br>
            <a:r>
              <a:rPr lang="en-US" dirty="0" smtClean="0">
                <a:solidFill>
                  <a:srgbClr val="0070C0"/>
                </a:solidFill>
                <a:effectLst>
                  <a:outerShdw blurRad="38100" dist="38100" dir="2700000" algn="tl">
                    <a:srgbClr val="000000">
                      <a:alpha val="43137"/>
                    </a:srgbClr>
                  </a:outerShdw>
                </a:effectLst>
              </a:rPr>
              <a:t>Working with </a:t>
            </a:r>
            <a:r>
              <a:rPr lang="en-US" dirty="0" err="1" smtClean="0">
                <a:solidFill>
                  <a:srgbClr val="0070C0"/>
                </a:solidFill>
                <a:effectLst>
                  <a:outerShdw blurRad="38100" dist="38100" dir="2700000" algn="tl">
                    <a:srgbClr val="000000">
                      <a:alpha val="43137"/>
                    </a:srgbClr>
                  </a:outerShdw>
                </a:effectLst>
              </a:rPr>
              <a:t>MapViews</a:t>
            </a:r>
            <a:endParaRPr lang="en-US" dirty="0">
              <a:solidFill>
                <a:srgbClr val="0070C0"/>
              </a:solidFill>
              <a:effectLst>
                <a:outerShdw blurRad="38100" dist="38100" dir="2700000" algn="tl">
                  <a:srgbClr val="000000">
                    <a:alpha val="43137"/>
                  </a:srgbClr>
                </a:outerShdw>
              </a:effectLst>
            </a:endParaRPr>
          </a:p>
        </p:txBody>
      </p:sp>
      <p:pic>
        <p:nvPicPr>
          <p:cNvPr id="1030" name="Picture 6"/>
          <p:cNvPicPr>
            <a:picLocks noChangeAspect="1" noChangeArrowheads="1"/>
          </p:cNvPicPr>
          <p:nvPr/>
        </p:nvPicPr>
        <p:blipFill>
          <a:blip r:embed="rId2" cstate="print"/>
          <a:srcRect/>
          <a:stretch>
            <a:fillRect/>
          </a:stretch>
        </p:blipFill>
        <p:spPr bwMode="auto">
          <a:xfrm>
            <a:off x="1" y="0"/>
            <a:ext cx="860627" cy="2924175"/>
          </a:xfrm>
          <a:prstGeom prst="rect">
            <a:avLst/>
          </a:prstGeom>
          <a:noFill/>
          <a:ln w="9525">
            <a:noFill/>
            <a:miter lim="800000"/>
            <a:headEnd/>
            <a:tailEnd/>
          </a:ln>
        </p:spPr>
      </p:pic>
      <p:pic>
        <p:nvPicPr>
          <p:cNvPr id="9" name="Picture 6"/>
          <p:cNvPicPr>
            <a:picLocks noChangeAspect="1" noChangeArrowheads="1"/>
          </p:cNvPicPr>
          <p:nvPr/>
        </p:nvPicPr>
        <p:blipFill>
          <a:blip r:embed="rId2" cstate="print"/>
          <a:srcRect/>
          <a:stretch>
            <a:fillRect/>
          </a:stretch>
        </p:blipFill>
        <p:spPr bwMode="auto">
          <a:xfrm>
            <a:off x="0" y="2667000"/>
            <a:ext cx="860627" cy="2924175"/>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0" y="5562600"/>
            <a:ext cx="1727200" cy="1295400"/>
          </a:xfrm>
          <a:prstGeom prst="rect">
            <a:avLst/>
          </a:prstGeom>
          <a:noFill/>
          <a:ln w="9525">
            <a:noFill/>
            <a:miter lim="800000"/>
            <a:headEnd/>
            <a:tailEnd/>
          </a:ln>
        </p:spPr>
      </p:pic>
      <p:sp>
        <p:nvSpPr>
          <p:cNvPr id="8" name="TextBox 7"/>
          <p:cNvSpPr txBox="1"/>
          <p:nvPr/>
        </p:nvSpPr>
        <p:spPr>
          <a:xfrm>
            <a:off x="6629400" y="228600"/>
            <a:ext cx="2209800" cy="1015663"/>
          </a:xfrm>
          <a:prstGeom prst="rect">
            <a:avLst/>
          </a:prstGeom>
          <a:noFill/>
        </p:spPr>
        <p:txBody>
          <a:bodyPr wrap="square" rtlCol="0">
            <a:spAutoFit/>
          </a:bodyPr>
          <a:lstStyle/>
          <a:p>
            <a:pPr algn="r"/>
            <a:r>
              <a:rPr lang="en-US" sz="6000" i="1" dirty="0" smtClean="0">
                <a:solidFill>
                  <a:srgbClr val="0070C0"/>
                </a:solidFill>
                <a:latin typeface="Bookman Old Style" pitchFamily="18" charset="0"/>
              </a:rPr>
              <a:t>25</a:t>
            </a:r>
            <a:endParaRPr lang="en-US" sz="6000" i="1" dirty="0">
              <a:solidFill>
                <a:srgbClr val="0070C0"/>
              </a:solidFill>
              <a:latin typeface="Bookman Old Style" pitchFamily="18" charset="0"/>
            </a:endParaRPr>
          </a:p>
        </p:txBody>
      </p:sp>
      <p:sp>
        <p:nvSpPr>
          <p:cNvPr id="11" name="Subtitle 2"/>
          <p:cNvSpPr>
            <a:spLocks noGrp="1"/>
          </p:cNvSpPr>
          <p:nvPr/>
        </p:nvSpPr>
        <p:spPr>
          <a:xfrm>
            <a:off x="1524000" y="3962400"/>
            <a:ext cx="6400800" cy="175260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Victor Matos</a:t>
            </a:r>
          </a:p>
          <a:p>
            <a:r>
              <a:rPr lang="en-US" sz="2000" dirty="0" smtClean="0"/>
              <a:t>Cleveland State University</a:t>
            </a:r>
          </a:p>
          <a:p>
            <a:endParaRPr lang="en-US" sz="2000" dirty="0"/>
          </a:p>
          <a:p>
            <a:pPr algn="l"/>
            <a:r>
              <a:rPr lang="en-US" sz="1200" dirty="0" smtClean="0"/>
              <a:t>Notes are based on: </a:t>
            </a:r>
          </a:p>
          <a:p>
            <a:pPr lvl="1" algn="l"/>
            <a:r>
              <a:rPr lang="en-US" sz="1050" dirty="0" smtClean="0"/>
              <a:t>Android Developers </a:t>
            </a:r>
          </a:p>
          <a:p>
            <a:pPr lvl="1" algn="l"/>
            <a:r>
              <a:rPr lang="en-US" sz="1050" dirty="0" smtClean="0"/>
              <a:t>http://developer.android.com/index.html</a:t>
            </a:r>
            <a:endParaRPr lang="en-US" sz="1300" dirty="0"/>
          </a:p>
        </p:txBody>
      </p:sp>
    </p:spTree>
    <p:extLst>
      <p:ext uri="{BB962C8B-B14F-4D97-AF65-F5344CB8AC3E}">
        <p14:creationId xmlns:p14="http://schemas.microsoft.com/office/powerpoint/2010/main" val="31262218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4191000" y="990600"/>
            <a:ext cx="609600" cy="609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7967A042-E02F-4D13-9079-28240E5E6B49}" type="slidenum">
              <a:rPr lang="en-US" smtClean="0"/>
              <a:pPr/>
              <a:t>145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181600"/>
          </a:xfrm>
          <a:prstGeom prst="rect">
            <a:avLst/>
          </a:prstGeom>
        </p:spPr>
        <p:txBody>
          <a:bodyPr>
            <a:noAutofit/>
          </a:bodyPr>
          <a:lstStyle/>
          <a:p>
            <a:r>
              <a:rPr lang="en-US" sz="2400" b="1" dirty="0" smtClean="0">
                <a:solidFill>
                  <a:srgbClr val="0070C0"/>
                </a:solidFill>
              </a:rPr>
              <a:t>Google Maps External Library </a:t>
            </a:r>
          </a:p>
          <a:p>
            <a:pPr lvl="1"/>
            <a:r>
              <a:rPr lang="en-US" dirty="0" smtClean="0"/>
              <a:t>Android uses the </a:t>
            </a:r>
            <a:r>
              <a:rPr lang="en-US" i="1" dirty="0" smtClean="0"/>
              <a:t>Google Maps External Library</a:t>
            </a:r>
            <a:r>
              <a:rPr lang="en-US" dirty="0" smtClean="0"/>
              <a:t> to add mapping capabilities to your applications.</a:t>
            </a:r>
          </a:p>
          <a:p>
            <a:pPr lvl="1"/>
            <a:endParaRPr lang="en-US" dirty="0" smtClean="0"/>
          </a:p>
          <a:p>
            <a:pPr lvl="1"/>
            <a:r>
              <a:rPr lang="en-US" i="1" dirty="0" smtClean="0"/>
              <a:t>Google Maps External Library </a:t>
            </a:r>
            <a:r>
              <a:rPr lang="en-US" dirty="0" smtClean="0"/>
              <a:t>includes the </a:t>
            </a:r>
            <a:r>
              <a:rPr lang="en-US" b="1" dirty="0" err="1" smtClean="0">
                <a:solidFill>
                  <a:srgbClr val="C00000"/>
                </a:solidFill>
              </a:rPr>
              <a:t>com.google.android.maps</a:t>
            </a:r>
            <a:r>
              <a:rPr lang="en-US" b="1" dirty="0" smtClean="0">
                <a:solidFill>
                  <a:srgbClr val="C00000"/>
                </a:solidFill>
              </a:rPr>
              <a:t> package</a:t>
            </a:r>
            <a:r>
              <a:rPr lang="en-US" dirty="0" smtClean="0">
                <a:solidFill>
                  <a:srgbClr val="C00000"/>
                </a:solidFill>
              </a:rPr>
              <a:t>.</a:t>
            </a:r>
            <a:r>
              <a:rPr lang="en-US" dirty="0" smtClean="0"/>
              <a:t> The classes of this package offer built-in </a:t>
            </a:r>
            <a:r>
              <a:rPr lang="en-US" i="1" dirty="0" smtClean="0"/>
              <a:t>downloading</a:t>
            </a:r>
            <a:r>
              <a:rPr lang="en-US" dirty="0" smtClean="0"/>
              <a:t>, </a:t>
            </a:r>
            <a:r>
              <a:rPr lang="en-US" i="1" dirty="0" smtClean="0"/>
              <a:t>rendering</a:t>
            </a:r>
            <a:r>
              <a:rPr lang="en-US" dirty="0" smtClean="0"/>
              <a:t>, and </a:t>
            </a:r>
            <a:r>
              <a:rPr lang="en-US" i="1" dirty="0" smtClean="0"/>
              <a:t>caching</a:t>
            </a:r>
            <a:r>
              <a:rPr lang="en-US" dirty="0" smtClean="0"/>
              <a:t> of Maps tiles, as well as a variety of </a:t>
            </a:r>
            <a:r>
              <a:rPr lang="en-US" i="1" dirty="0" smtClean="0"/>
              <a:t>display option</a:t>
            </a:r>
            <a:r>
              <a:rPr lang="en-US" dirty="0" smtClean="0"/>
              <a:t>s and </a:t>
            </a:r>
            <a:r>
              <a:rPr lang="en-US" i="1" dirty="0" smtClean="0"/>
              <a:t>controls</a:t>
            </a:r>
            <a:r>
              <a:rPr lang="en-US" dirty="0" smtClean="0"/>
              <a:t>. </a:t>
            </a:r>
          </a:p>
          <a:p>
            <a:pPr lvl="1"/>
            <a:endParaRPr lang="en-US" dirty="0" smtClean="0"/>
          </a:p>
          <a:p>
            <a:pPr lvl="1"/>
            <a:r>
              <a:rPr lang="en-US" dirty="0" smtClean="0"/>
              <a:t>The key class in the Maps package is </a:t>
            </a:r>
            <a:r>
              <a:rPr lang="en-US" b="1" dirty="0" err="1" smtClean="0">
                <a:solidFill>
                  <a:srgbClr val="C00000"/>
                </a:solidFill>
              </a:rPr>
              <a:t>com.google.android.maps.MapView</a:t>
            </a:r>
            <a:r>
              <a:rPr lang="en-US" dirty="0" smtClean="0"/>
              <a:t>, a subclass of </a:t>
            </a:r>
            <a:r>
              <a:rPr lang="en-US" i="1" dirty="0" err="1" smtClean="0"/>
              <a:t>ViewGroup</a:t>
            </a:r>
            <a:r>
              <a:rPr lang="en-US" dirty="0" smtClean="0"/>
              <a:t>. </a:t>
            </a:r>
          </a:p>
          <a:p>
            <a:pPr lvl="1"/>
            <a:endParaRPr lang="en-US" dirty="0" smtClean="0"/>
          </a:p>
          <a:p>
            <a:pPr lvl="1"/>
            <a:r>
              <a:rPr lang="en-US" dirty="0" smtClean="0"/>
              <a:t>A </a:t>
            </a:r>
            <a:r>
              <a:rPr lang="en-US" b="1" dirty="0" err="1" smtClean="0">
                <a:solidFill>
                  <a:srgbClr val="C00000"/>
                </a:solidFill>
              </a:rPr>
              <a:t>MapView</a:t>
            </a:r>
            <a:r>
              <a:rPr lang="en-US" dirty="0" smtClean="0"/>
              <a:t> displays a map with data obtained from the Google Maps service. </a:t>
            </a:r>
          </a:p>
          <a:p>
            <a:pPr lvl="1"/>
            <a:endParaRPr lang="en-US" dirty="0" smtClean="0"/>
          </a:p>
          <a:p>
            <a:pPr lvl="1"/>
            <a:r>
              <a:rPr lang="en-US" dirty="0" smtClean="0"/>
              <a:t>When the </a:t>
            </a:r>
            <a:r>
              <a:rPr lang="en-US" b="1" dirty="0" err="1" smtClean="0"/>
              <a:t>MapView</a:t>
            </a:r>
            <a:r>
              <a:rPr lang="en-US" dirty="0" smtClean="0"/>
              <a:t> has focus, it will capture </a:t>
            </a:r>
            <a:r>
              <a:rPr lang="en-US" i="1" dirty="0" err="1" smtClean="0"/>
              <a:t>keypresses</a:t>
            </a:r>
            <a:r>
              <a:rPr lang="en-US" dirty="0" smtClean="0"/>
              <a:t> and </a:t>
            </a:r>
            <a:r>
              <a:rPr lang="en-US" i="1" dirty="0" smtClean="0"/>
              <a:t>touch gestures </a:t>
            </a:r>
            <a:r>
              <a:rPr lang="en-US" dirty="0" smtClean="0"/>
              <a:t>to </a:t>
            </a:r>
            <a:r>
              <a:rPr lang="en-US" i="1" dirty="0" smtClean="0"/>
              <a:t>pan</a:t>
            </a:r>
            <a:r>
              <a:rPr lang="en-US" dirty="0" smtClean="0"/>
              <a:t> and </a:t>
            </a:r>
            <a:r>
              <a:rPr lang="en-US" i="1" dirty="0" smtClean="0"/>
              <a:t>zoom</a:t>
            </a:r>
            <a:r>
              <a:rPr lang="en-US" dirty="0" smtClean="0"/>
              <a:t> the map automatically, including handling network requests for additional maps tiles. It also provides all of the UI elements necessary for users to control the map. </a:t>
            </a:r>
          </a:p>
          <a:p>
            <a:endParaRPr lang="en-US" dirty="0" smtClean="0"/>
          </a:p>
        </p:txBody>
      </p:sp>
    </p:spTree>
    <p:extLst>
      <p:ext uri="{BB962C8B-B14F-4D97-AF65-F5344CB8AC3E}">
        <p14:creationId xmlns:p14="http://schemas.microsoft.com/office/powerpoint/2010/main" val="41852693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Google Maps External Library </a:t>
            </a:r>
          </a:p>
          <a:p>
            <a:endParaRPr lang="en-US" dirty="0" smtClean="0"/>
          </a:p>
        </p:txBody>
      </p:sp>
      <p:pic>
        <p:nvPicPr>
          <p:cNvPr id="10" name="Picture 9" descr="device.png"/>
          <p:cNvPicPr>
            <a:picLocks noChangeAspect="1"/>
          </p:cNvPicPr>
          <p:nvPr/>
        </p:nvPicPr>
        <p:blipFill>
          <a:blip r:embed="rId3" cstate="print"/>
          <a:stretch>
            <a:fillRect/>
          </a:stretch>
        </p:blipFill>
        <p:spPr>
          <a:xfrm>
            <a:off x="1676400" y="1676400"/>
            <a:ext cx="2438400" cy="3657600"/>
          </a:xfrm>
          <a:prstGeom prst="rect">
            <a:avLst/>
          </a:prstGeom>
          <a:ln w="3175">
            <a:solidFill>
              <a:schemeClr val="bg1">
                <a:lumMod val="65000"/>
              </a:schemeClr>
            </a:solidFill>
          </a:ln>
        </p:spPr>
      </p:pic>
      <p:pic>
        <p:nvPicPr>
          <p:cNvPr id="11" name="Picture 10" descr="device1.png"/>
          <p:cNvPicPr>
            <a:picLocks noChangeAspect="1"/>
          </p:cNvPicPr>
          <p:nvPr/>
        </p:nvPicPr>
        <p:blipFill>
          <a:blip r:embed="rId4" cstate="print"/>
          <a:stretch>
            <a:fillRect/>
          </a:stretch>
        </p:blipFill>
        <p:spPr>
          <a:xfrm>
            <a:off x="4876800" y="1676400"/>
            <a:ext cx="2438400" cy="3657600"/>
          </a:xfrm>
          <a:prstGeom prst="rect">
            <a:avLst/>
          </a:prstGeom>
          <a:solidFill>
            <a:schemeClr val="bg1">
              <a:lumMod val="95000"/>
            </a:schemeClr>
          </a:solidFill>
          <a:ln>
            <a:solidFill>
              <a:schemeClr val="bg1">
                <a:lumMod val="65000"/>
              </a:schemeClr>
            </a:solidFill>
          </a:ln>
        </p:spPr>
      </p:pic>
      <p:sp>
        <p:nvSpPr>
          <p:cNvPr id="12" name="TextBox 11"/>
          <p:cNvSpPr txBox="1"/>
          <p:nvPr/>
        </p:nvSpPr>
        <p:spPr>
          <a:xfrm>
            <a:off x="1676400" y="5410200"/>
            <a:ext cx="2438400" cy="369332"/>
          </a:xfrm>
          <a:prstGeom prst="rect">
            <a:avLst/>
          </a:prstGeom>
          <a:noFill/>
        </p:spPr>
        <p:txBody>
          <a:bodyPr wrap="square" rtlCol="0">
            <a:spAutoFit/>
          </a:bodyPr>
          <a:lstStyle/>
          <a:p>
            <a:r>
              <a:rPr lang="en-US" dirty="0" smtClean="0"/>
              <a:t>Road View</a:t>
            </a:r>
            <a:endParaRPr lang="en-US" dirty="0"/>
          </a:p>
        </p:txBody>
      </p:sp>
      <p:sp>
        <p:nvSpPr>
          <p:cNvPr id="13" name="TextBox 12"/>
          <p:cNvSpPr txBox="1"/>
          <p:nvPr/>
        </p:nvSpPr>
        <p:spPr>
          <a:xfrm>
            <a:off x="4800600" y="5421868"/>
            <a:ext cx="2438400" cy="369332"/>
          </a:xfrm>
          <a:prstGeom prst="rect">
            <a:avLst/>
          </a:prstGeom>
          <a:noFill/>
        </p:spPr>
        <p:txBody>
          <a:bodyPr wrap="square" rtlCol="0">
            <a:spAutoFit/>
          </a:bodyPr>
          <a:lstStyle/>
          <a:p>
            <a:r>
              <a:rPr lang="en-US" dirty="0" smtClean="0"/>
              <a:t>Aerial View</a:t>
            </a:r>
            <a:endParaRPr lang="en-US" dirty="0"/>
          </a:p>
        </p:txBody>
      </p:sp>
    </p:spTree>
    <p:extLst>
      <p:ext uri="{BB962C8B-B14F-4D97-AF65-F5344CB8AC3E}">
        <p14:creationId xmlns:p14="http://schemas.microsoft.com/office/powerpoint/2010/main" val="28740732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181600"/>
          </a:xfrm>
          <a:prstGeom prst="rect">
            <a:avLst/>
          </a:prstGeom>
        </p:spPr>
        <p:txBody>
          <a:bodyPr>
            <a:noAutofit/>
          </a:bodyPr>
          <a:lstStyle/>
          <a:p>
            <a:r>
              <a:rPr lang="en-US" sz="2400" b="1" dirty="0" smtClean="0">
                <a:solidFill>
                  <a:srgbClr val="0070C0"/>
                </a:solidFill>
              </a:rPr>
              <a:t>Google Maps External Library</a:t>
            </a:r>
          </a:p>
          <a:p>
            <a:endParaRPr lang="en-US" b="1" dirty="0" smtClean="0"/>
          </a:p>
          <a:p>
            <a:pPr lvl="1"/>
            <a:r>
              <a:rPr lang="en-US" dirty="0" smtClean="0"/>
              <a:t>Your application can also use </a:t>
            </a:r>
            <a:r>
              <a:rPr lang="en-US" dirty="0" err="1" smtClean="0">
                <a:solidFill>
                  <a:srgbClr val="C00000"/>
                </a:solidFill>
              </a:rPr>
              <a:t>MapView</a:t>
            </a:r>
            <a:r>
              <a:rPr lang="en-US" dirty="0" smtClean="0"/>
              <a:t> class methods to control the </a:t>
            </a:r>
            <a:r>
              <a:rPr lang="en-US" dirty="0" err="1" smtClean="0"/>
              <a:t>MapView</a:t>
            </a:r>
            <a:r>
              <a:rPr lang="en-US" dirty="0" smtClean="0"/>
              <a:t> programmatically and draw a number of </a:t>
            </a:r>
            <a:r>
              <a:rPr lang="en-US" b="1" dirty="0" smtClean="0">
                <a:solidFill>
                  <a:srgbClr val="C00000"/>
                </a:solidFill>
              </a:rPr>
              <a:t>Overlay</a:t>
            </a:r>
            <a:r>
              <a:rPr lang="en-US" dirty="0" smtClean="0"/>
              <a:t> types on top of the map. </a:t>
            </a:r>
          </a:p>
          <a:p>
            <a:pPr lvl="1"/>
            <a:endParaRPr lang="en-US" dirty="0" smtClean="0"/>
          </a:p>
          <a:p>
            <a:pPr lvl="1"/>
            <a:r>
              <a:rPr lang="en-US" dirty="0" smtClean="0"/>
              <a:t>In general, the </a:t>
            </a:r>
            <a:r>
              <a:rPr lang="en-US" b="1" dirty="0" err="1" smtClean="0">
                <a:solidFill>
                  <a:srgbClr val="C00000"/>
                </a:solidFill>
              </a:rPr>
              <a:t>MapView</a:t>
            </a:r>
            <a:r>
              <a:rPr lang="en-US" dirty="0" smtClean="0"/>
              <a:t> class provides a wrapper around the Google Maps API that lets your application manipulate Google Maps data through class methods, and it lets you work with Maps data as you would other types of Views.</a:t>
            </a:r>
          </a:p>
          <a:p>
            <a:pPr lvl="1"/>
            <a:endParaRPr lang="en-US" dirty="0" smtClean="0"/>
          </a:p>
          <a:p>
            <a:pPr lvl="1"/>
            <a:r>
              <a:rPr lang="en-US" dirty="0" smtClean="0"/>
              <a:t>The Maps external library </a:t>
            </a:r>
            <a:r>
              <a:rPr lang="en-US" i="1" dirty="0" smtClean="0"/>
              <a:t>is not </a:t>
            </a:r>
            <a:r>
              <a:rPr lang="en-US" dirty="0" smtClean="0"/>
              <a:t>part of the standard Android library, so it may not be present on some compliant Android-powered devices. </a:t>
            </a:r>
          </a:p>
          <a:p>
            <a:pPr lvl="1"/>
            <a:endParaRPr lang="en-US" dirty="0" smtClean="0"/>
          </a:p>
          <a:p>
            <a:pPr lvl="1"/>
            <a:r>
              <a:rPr lang="en-US" dirty="0" smtClean="0"/>
              <a:t>By default the Android SDK includes the </a:t>
            </a:r>
            <a:r>
              <a:rPr lang="en-US" i="1" dirty="0" smtClean="0"/>
              <a:t>Google APIs add-on</a:t>
            </a:r>
            <a:r>
              <a:rPr lang="en-US" dirty="0" smtClean="0"/>
              <a:t>, which in turn includes the </a:t>
            </a:r>
            <a:r>
              <a:rPr lang="en-US" i="1" dirty="0" smtClean="0"/>
              <a:t>Maps external library</a:t>
            </a:r>
            <a:r>
              <a:rPr lang="en-US" dirty="0" smtClean="0"/>
              <a:t>.</a:t>
            </a:r>
          </a:p>
          <a:p>
            <a:endParaRPr lang="en-US" dirty="0" smtClean="0"/>
          </a:p>
          <a:p>
            <a:r>
              <a:rPr lang="en-US" dirty="0" smtClean="0"/>
              <a:t/>
            </a:r>
            <a:br>
              <a:rPr lang="en-US" dirty="0" smtClean="0"/>
            </a:br>
            <a:endParaRPr lang="en-US" dirty="0" smtClean="0"/>
          </a:p>
          <a:p>
            <a:endParaRPr lang="en-US" dirty="0" smtClean="0"/>
          </a:p>
          <a:p>
            <a:r>
              <a:rPr lang="en-US" dirty="0" smtClean="0"/>
              <a:t> </a:t>
            </a:r>
          </a:p>
        </p:txBody>
      </p:sp>
      <p:pic>
        <p:nvPicPr>
          <p:cNvPr id="2050" name="Picture 2"/>
          <p:cNvPicPr>
            <a:picLocks noChangeAspect="1" noChangeArrowheads="1"/>
          </p:cNvPicPr>
          <p:nvPr/>
        </p:nvPicPr>
        <p:blipFill>
          <a:blip r:embed="rId3" cstate="print"/>
          <a:srcRect/>
          <a:stretch>
            <a:fillRect/>
          </a:stretch>
        </p:blipFill>
        <p:spPr bwMode="auto">
          <a:xfrm>
            <a:off x="4191000" y="1066800"/>
            <a:ext cx="609600" cy="609600"/>
          </a:xfrm>
          <a:prstGeom prst="rect">
            <a:avLst/>
          </a:prstGeom>
          <a:noFill/>
          <a:ln w="9525">
            <a:noFill/>
            <a:miter lim="800000"/>
            <a:headEnd/>
            <a:tailEnd/>
          </a:ln>
        </p:spPr>
      </p:pic>
    </p:spTree>
    <p:extLst>
      <p:ext uri="{BB962C8B-B14F-4D97-AF65-F5344CB8AC3E}">
        <p14:creationId xmlns:p14="http://schemas.microsoft.com/office/powerpoint/2010/main" val="113171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148</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5791200" cy="5181600"/>
          </a:xfrm>
          <a:prstGeom prst="rect">
            <a:avLst/>
          </a:prstGeom>
        </p:spPr>
        <p:txBody>
          <a:bodyPr>
            <a:noAutofit/>
          </a:bodyPr>
          <a:lstStyle/>
          <a:p>
            <a:r>
              <a:rPr lang="en-US" sz="2000" b="1" dirty="0" smtClean="0">
                <a:solidFill>
                  <a:srgbClr val="0070C0"/>
                </a:solidFill>
              </a:rPr>
              <a:t>Google Maps External Library</a:t>
            </a:r>
          </a:p>
          <a:p>
            <a:endParaRPr lang="en-US" sz="2000" b="1" dirty="0" smtClean="0"/>
          </a:p>
          <a:p>
            <a:r>
              <a:rPr lang="en-US" sz="3200" b="1" dirty="0" smtClean="0">
                <a:solidFill>
                  <a:srgbClr val="FF0000"/>
                </a:solidFill>
              </a:rPr>
              <a:t>Warning !!!</a:t>
            </a:r>
            <a:endParaRPr lang="en-US" sz="2000" b="1" dirty="0" smtClean="0">
              <a:solidFill>
                <a:srgbClr val="FF0000"/>
              </a:solidFill>
            </a:endParaRPr>
          </a:p>
          <a:p>
            <a:pPr algn="just"/>
            <a:r>
              <a:rPr lang="en-US" sz="2800" dirty="0" smtClean="0"/>
              <a:t>In order to display Google Maps data in a </a:t>
            </a:r>
            <a:r>
              <a:rPr lang="en-US" sz="2800" dirty="0" err="1" smtClean="0"/>
              <a:t>MapView</a:t>
            </a:r>
            <a:r>
              <a:rPr lang="en-US" sz="2800" dirty="0" smtClean="0"/>
              <a:t>, </a:t>
            </a:r>
            <a:r>
              <a:rPr lang="en-US" sz="2800" i="1" dirty="0" smtClean="0"/>
              <a:t>you </a:t>
            </a:r>
            <a:r>
              <a:rPr lang="en-US" sz="2800" i="1" dirty="0" smtClean="0">
                <a:solidFill>
                  <a:srgbClr val="C00000"/>
                </a:solidFill>
              </a:rPr>
              <a:t>must register </a:t>
            </a:r>
            <a:r>
              <a:rPr lang="en-US" sz="2800" i="1" dirty="0" smtClean="0"/>
              <a:t>with the Google Maps service</a:t>
            </a:r>
            <a:r>
              <a:rPr lang="en-US" sz="2800" dirty="0" smtClean="0"/>
              <a:t> and obtain a</a:t>
            </a:r>
            <a:r>
              <a:rPr lang="en-US" sz="2800" b="1" dirty="0" smtClean="0"/>
              <a:t> </a:t>
            </a:r>
            <a:r>
              <a:rPr lang="en-US" sz="2800" b="1" i="1" dirty="0" smtClean="0">
                <a:solidFill>
                  <a:srgbClr val="C00000"/>
                </a:solidFill>
              </a:rPr>
              <a:t>Maps API Key</a:t>
            </a:r>
            <a:r>
              <a:rPr lang="en-US" sz="2800" dirty="0" smtClean="0">
                <a:solidFill>
                  <a:srgbClr val="C00000"/>
                </a:solidFill>
              </a:rPr>
              <a:t> </a:t>
            </a:r>
          </a:p>
          <a:p>
            <a:pPr algn="just"/>
            <a:endParaRPr lang="en-US" sz="2800" dirty="0" smtClean="0"/>
          </a:p>
          <a:p>
            <a:pPr algn="just"/>
            <a:r>
              <a:rPr lang="en-US" sz="2000" dirty="0" smtClean="0"/>
              <a:t>(</a:t>
            </a:r>
            <a:r>
              <a:rPr lang="en-US" sz="2000" i="1" dirty="0" smtClean="0"/>
              <a:t>see Appendix A</a:t>
            </a:r>
            <a:r>
              <a:rPr lang="en-US" sz="2000" dirty="0" smtClean="0"/>
              <a:t>)</a:t>
            </a:r>
          </a:p>
          <a:p>
            <a:pPr algn="just"/>
            <a:endParaRPr lang="en-US" sz="2000" i="1" dirty="0" smtClean="0"/>
          </a:p>
          <a:p>
            <a:pPr algn="just"/>
            <a:endParaRPr lang="en-US" sz="2000" i="1" dirty="0" smtClean="0"/>
          </a:p>
          <a:p>
            <a:r>
              <a:rPr lang="en-US" dirty="0" smtClean="0"/>
              <a:t/>
            </a:r>
            <a:br>
              <a:rPr lang="en-US" dirty="0" smtClean="0"/>
            </a:br>
            <a:endParaRPr lang="en-US" dirty="0" smtClean="0"/>
          </a:p>
          <a:p>
            <a:endParaRPr lang="en-US" dirty="0" smtClean="0"/>
          </a:p>
          <a:p>
            <a:r>
              <a:rPr lang="en-US" dirty="0" smtClean="0"/>
              <a:t> </a:t>
            </a:r>
          </a:p>
        </p:txBody>
      </p:sp>
      <p:pic>
        <p:nvPicPr>
          <p:cNvPr id="1027" name="Picture 3" descr="C:\Documents and Settings\Administrator\Local Settings\Temporary Internet Files\Content.IE5\5Z2DQ75W\MCj04348050000[1].png"/>
          <p:cNvPicPr>
            <a:picLocks noChangeAspect="1" noChangeArrowheads="1"/>
          </p:cNvPicPr>
          <p:nvPr/>
        </p:nvPicPr>
        <p:blipFill>
          <a:blip r:embed="rId3" cstate="print"/>
          <a:srcRect/>
          <a:stretch>
            <a:fillRect/>
          </a:stretch>
        </p:blipFill>
        <p:spPr bwMode="auto">
          <a:xfrm>
            <a:off x="5943600" y="2209800"/>
            <a:ext cx="1828800" cy="1828800"/>
          </a:xfrm>
          <a:prstGeom prst="rect">
            <a:avLst/>
          </a:prstGeom>
          <a:noFill/>
        </p:spPr>
      </p:pic>
    </p:spTree>
    <p:extLst>
      <p:ext uri="{BB962C8B-B14F-4D97-AF65-F5344CB8AC3E}">
        <p14:creationId xmlns:p14="http://schemas.microsoft.com/office/powerpoint/2010/main" val="229485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149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5410200" cy="5181600"/>
          </a:xfrm>
          <a:prstGeom prst="rect">
            <a:avLst/>
          </a:prstGeom>
        </p:spPr>
        <p:txBody>
          <a:bodyPr>
            <a:noAutofit/>
          </a:bodyPr>
          <a:lstStyle/>
          <a:p>
            <a:r>
              <a:rPr lang="en-US" sz="3200" b="1" dirty="0" smtClean="0">
                <a:solidFill>
                  <a:srgbClr val="0070C0"/>
                </a:solidFill>
              </a:rPr>
              <a:t>Tutorial 1 – Hello, </a:t>
            </a:r>
            <a:r>
              <a:rPr lang="en-US" sz="3200" b="1" dirty="0" err="1" smtClean="0">
                <a:solidFill>
                  <a:srgbClr val="0070C0"/>
                </a:solidFill>
              </a:rPr>
              <a:t>MapView</a:t>
            </a:r>
            <a:endParaRPr lang="en-US" sz="3200" b="1" dirty="0" smtClean="0">
              <a:solidFill>
                <a:srgbClr val="0070C0"/>
              </a:solidFill>
            </a:endParaRPr>
          </a:p>
          <a:p>
            <a:r>
              <a:rPr lang="en-US" sz="1200" dirty="0" smtClean="0">
                <a:solidFill>
                  <a:srgbClr val="0070C0"/>
                </a:solidFill>
              </a:rPr>
              <a:t>Reference: </a:t>
            </a:r>
            <a:r>
              <a:rPr lang="en-US" sz="1200" dirty="0" smtClean="0">
                <a:solidFill>
                  <a:srgbClr val="0070C0"/>
                </a:solidFill>
                <a:hlinkClick r:id="rId3"/>
              </a:rPr>
              <a:t>http://developer.android.com/guide/tutorials/views/hello-mapview.html</a:t>
            </a:r>
            <a:endParaRPr lang="en-US" sz="1200" dirty="0" smtClean="0">
              <a:solidFill>
                <a:srgbClr val="0070C0"/>
              </a:solidFill>
            </a:endParaRPr>
          </a:p>
          <a:p>
            <a:endParaRPr lang="en-US" sz="2400" dirty="0" smtClean="0"/>
          </a:p>
          <a:p>
            <a:r>
              <a:rPr lang="en-US" sz="2400" dirty="0" smtClean="0"/>
              <a:t>We'll create a simple Activity that can view and navigate a map. Then we will add some overlay items.</a:t>
            </a:r>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10" name="Picture 9" descr="device.png"/>
          <p:cNvPicPr>
            <a:picLocks noChangeAspect="1"/>
          </p:cNvPicPr>
          <p:nvPr/>
        </p:nvPicPr>
        <p:blipFill>
          <a:blip r:embed="rId4" cstate="print"/>
          <a:stretch>
            <a:fillRect/>
          </a:stretch>
        </p:blipFill>
        <p:spPr>
          <a:xfrm>
            <a:off x="5486400" y="2133600"/>
            <a:ext cx="243840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2402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458200" cy="646331"/>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to accept a phone number and requests (built-in) Activity2 to make the call. </a:t>
            </a:r>
            <a:endParaRPr lang="en-US" dirty="0"/>
          </a:p>
        </p:txBody>
      </p:sp>
      <p:sp>
        <p:nvSpPr>
          <p:cNvPr id="7" name="TextBox 6"/>
          <p:cNvSpPr txBox="1"/>
          <p:nvPr/>
        </p:nvSpPr>
        <p:spPr>
          <a:xfrm>
            <a:off x="381000" y="2099370"/>
            <a:ext cx="8001000" cy="3539430"/>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400" dirty="0" smtClean="0">
                <a:solidFill>
                  <a:srgbClr val="004000"/>
                </a:solidFill>
                <a:latin typeface="Courier New"/>
              </a:rPr>
              <a:t>//IntentDemo1_Intent: making a phone call</a:t>
            </a:r>
          </a:p>
          <a:p>
            <a:r>
              <a:rPr lang="en-US" sz="1400" b="1" dirty="0" smtClean="0">
                <a:solidFill>
                  <a:srgbClr val="7F0055"/>
                </a:solidFill>
                <a:latin typeface="Courier New"/>
              </a:rPr>
              <a:t>package</a:t>
            </a:r>
            <a:r>
              <a:rPr lang="en-US" sz="1400" b="1" dirty="0" smtClean="0">
                <a:solidFill>
                  <a:srgbClr val="000000"/>
                </a:solidFill>
                <a:latin typeface="Courier New"/>
              </a:rPr>
              <a:t> cis493.intents;</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android.app.Activity</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android.content.Intent</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android.net.Uri</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android.os.Bundle</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android.view.View.OnClickListener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a:t>
            </a:r>
            <a:r>
              <a:rPr lang="en-US" sz="1400" b="1"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IntentDemo1 </a:t>
            </a:r>
            <a:r>
              <a:rPr lang="en-US" sz="1400" b="1" dirty="0" smtClean="0">
                <a:solidFill>
                  <a:srgbClr val="7F0055"/>
                </a:solidFill>
                <a:latin typeface="Courier New"/>
              </a:rPr>
              <a:t>extends</a:t>
            </a:r>
            <a:r>
              <a:rPr lang="en-US" sz="1400" b="1" dirty="0" smtClean="0">
                <a:solidFill>
                  <a:srgbClr val="000000"/>
                </a:solidFill>
                <a:latin typeface="Courier New"/>
              </a:rPr>
              <a:t> Activity {</a:t>
            </a:r>
          </a:p>
          <a:p>
            <a:r>
              <a:rPr lang="en-US" sz="1400" dirty="0" smtClean="0">
                <a:solidFill>
                  <a:srgbClr val="000000"/>
                </a:solidFill>
                <a:latin typeface="Courier New"/>
              </a:rPr>
              <a:t>    </a:t>
            </a:r>
            <a:r>
              <a:rPr lang="en-US" sz="1400" dirty="0" err="1" smtClean="0">
                <a:solidFill>
                  <a:srgbClr val="000000"/>
                </a:solidFill>
                <a:latin typeface="Courier New"/>
              </a:rPr>
              <a:t>TextView</a:t>
            </a:r>
            <a:r>
              <a:rPr lang="en-US" sz="1400" dirty="0" smtClean="0">
                <a:solidFill>
                  <a:srgbClr val="000000"/>
                </a:solidFill>
                <a:latin typeface="Courier New"/>
              </a:rPr>
              <a:t> </a:t>
            </a:r>
            <a:r>
              <a:rPr lang="en-US" sz="1400" dirty="0" smtClean="0">
                <a:solidFill>
                  <a:srgbClr val="0000C0"/>
                </a:solidFill>
                <a:latin typeface="Courier New"/>
              </a:rPr>
              <a:t>label1</a:t>
            </a:r>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EditText</a:t>
            </a:r>
            <a:r>
              <a:rPr lang="en-US" sz="1400" dirty="0" smtClean="0">
                <a:solidFill>
                  <a:srgbClr val="000000"/>
                </a:solidFill>
                <a:latin typeface="Courier New"/>
              </a:rPr>
              <a:t> </a:t>
            </a:r>
            <a:r>
              <a:rPr lang="en-US" sz="1400" dirty="0" smtClean="0">
                <a:solidFill>
                  <a:srgbClr val="0000C0"/>
                </a:solidFill>
                <a:latin typeface="Courier New"/>
              </a:rPr>
              <a:t>text1</a:t>
            </a:r>
            <a:r>
              <a:rPr lang="en-US" sz="1400" dirty="0" smtClean="0">
                <a:solidFill>
                  <a:srgbClr val="000000"/>
                </a:solidFill>
                <a:latin typeface="Courier New"/>
              </a:rPr>
              <a:t>;</a:t>
            </a:r>
          </a:p>
          <a:p>
            <a:r>
              <a:rPr lang="en-US" sz="1400" dirty="0" smtClean="0">
                <a:solidFill>
                  <a:srgbClr val="000000"/>
                </a:solidFill>
                <a:latin typeface="Courier New"/>
              </a:rPr>
              <a:t>    Button   </a:t>
            </a:r>
            <a:r>
              <a:rPr lang="en-US" sz="1400" dirty="0" smtClean="0">
                <a:solidFill>
                  <a:srgbClr val="0000C0"/>
                </a:solidFill>
                <a:latin typeface="Courier New"/>
              </a:rPr>
              <a:t>btnCallActivity2</a:t>
            </a:r>
            <a:r>
              <a:rPr lang="en-US" sz="1400" dirty="0" smtClean="0">
                <a:solidFill>
                  <a:srgbClr val="000000"/>
                </a:solidFill>
                <a:latin typeface="Courier New"/>
              </a:rPr>
              <a:t>;</a:t>
            </a:r>
          </a:p>
          <a:p>
            <a:r>
              <a:rPr lang="en-US" sz="1400" dirty="0" smtClean="0">
                <a:solidFill>
                  <a:srgbClr val="000000"/>
                </a:solidFill>
                <a:latin typeface="Courier New"/>
              </a:rPr>
              <a:t>    </a:t>
            </a:r>
          </a:p>
          <a:p>
            <a:endParaRPr lang="en-US" sz="1400"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2000" y="5562600"/>
            <a:ext cx="7543800" cy="533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0" y="3962400"/>
            <a:ext cx="7543800" cy="533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150</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7848600" cy="51816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r>
              <a:rPr lang="en-US" b="1" dirty="0" smtClean="0"/>
              <a:t>Part 1. Basic Map</a:t>
            </a:r>
          </a:p>
          <a:p>
            <a:pPr marL="457200" indent="-457200">
              <a:buFont typeface="+mj-lt"/>
              <a:buAutoNum type="arabicPeriod"/>
            </a:pPr>
            <a:r>
              <a:rPr lang="en-US" dirty="0" smtClean="0"/>
              <a:t>Start a new project/Activity called </a:t>
            </a:r>
            <a:r>
              <a:rPr lang="en-US" b="1" dirty="0" err="1" smtClean="0"/>
              <a:t>HelloMapView</a:t>
            </a:r>
            <a:r>
              <a:rPr lang="en-US" dirty="0" smtClean="0"/>
              <a:t>. </a:t>
            </a:r>
          </a:p>
          <a:p>
            <a:pPr marL="457200" indent="-457200">
              <a:buAutoNum type="arabicPeriod"/>
            </a:pPr>
            <a:endParaRPr lang="en-US" dirty="0" smtClean="0"/>
          </a:p>
          <a:p>
            <a:pPr marL="457200" indent="-457200">
              <a:buFont typeface="+mj-lt"/>
              <a:buAutoNum type="arabicPeriod"/>
            </a:pPr>
            <a:r>
              <a:rPr lang="en-US" dirty="0" smtClean="0"/>
              <a:t>Because we're using the Google Maps library, which is not a part of the standard Android library, we need to declare it in the </a:t>
            </a:r>
            <a:r>
              <a:rPr lang="en-US" b="1" dirty="0" smtClean="0"/>
              <a:t>Android Manifest</a:t>
            </a:r>
            <a:r>
              <a:rPr lang="en-US" dirty="0" smtClean="0"/>
              <a:t>. Open the AndroidManifest.xml file and add the following as a child of the &lt;application&gt; element: </a:t>
            </a:r>
          </a:p>
          <a:p>
            <a:endParaRPr lang="en-US" dirty="0" smtClean="0"/>
          </a:p>
          <a:p>
            <a:r>
              <a:rPr lang="en-US" dirty="0" smtClean="0"/>
              <a:t>	&lt;uses-library </a:t>
            </a:r>
            <a:r>
              <a:rPr lang="en-US" dirty="0" err="1" smtClean="0"/>
              <a:t>android:name</a:t>
            </a:r>
            <a:r>
              <a:rPr lang="en-US" dirty="0" smtClean="0"/>
              <a:t>="</a:t>
            </a:r>
            <a:r>
              <a:rPr lang="en-US" dirty="0" err="1" smtClean="0"/>
              <a:t>com.google.android.maps</a:t>
            </a:r>
            <a:r>
              <a:rPr lang="en-US" dirty="0" smtClean="0"/>
              <a:t>" /&gt;</a:t>
            </a:r>
          </a:p>
          <a:p>
            <a:endParaRPr lang="en-US" dirty="0" smtClean="0"/>
          </a:p>
          <a:p>
            <a:pPr marL="457200" indent="-457200">
              <a:buAutoNum type="arabicPeriod" startAt="3"/>
            </a:pPr>
            <a:r>
              <a:rPr lang="en-US" dirty="0" smtClean="0"/>
              <a:t>We also need access to the internet in order to retrieve the Google Maps tiles, so the application must request the </a:t>
            </a:r>
            <a:r>
              <a:rPr lang="en-US" dirty="0" smtClean="0">
                <a:hlinkClick r:id="rId4" action="ppaction://hlinkfile"/>
              </a:rPr>
              <a:t>INTERNET</a:t>
            </a:r>
            <a:r>
              <a:rPr lang="en-US" dirty="0" smtClean="0"/>
              <a:t> permissions. In the manifest file, add the following as a child of the &lt;manifest&gt; element: </a:t>
            </a:r>
          </a:p>
          <a:p>
            <a:pPr marL="457200" indent="-457200"/>
            <a:endParaRPr lang="en-US" dirty="0" smtClean="0"/>
          </a:p>
          <a:p>
            <a:pPr marL="457200" indent="-457200"/>
            <a:r>
              <a:rPr lang="en-US" dirty="0" smtClean="0"/>
              <a:t>  	     &lt;uses-permission </a:t>
            </a:r>
            <a:r>
              <a:rPr lang="en-US" dirty="0" err="1" smtClean="0"/>
              <a:t>android:name</a:t>
            </a:r>
            <a:r>
              <a:rPr lang="en-US" dirty="0" smtClean="0"/>
              <a:t>="</a:t>
            </a:r>
            <a:r>
              <a:rPr lang="en-US" dirty="0" err="1" smtClean="0"/>
              <a:t>android.permission.INTERNET</a:t>
            </a:r>
            <a:r>
              <a:rPr lang="en-US" dirty="0" smtClean="0"/>
              <a:t>" /&gt;</a:t>
            </a:r>
          </a:p>
          <a:p>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5"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391824429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9600" y="2514600"/>
            <a:ext cx="8001000" cy="41148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151</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7848600" cy="51816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r>
              <a:rPr lang="en-US" dirty="0" smtClean="0"/>
              <a:t>4.	Now open the main layout file for your project. Define a layout with a </a:t>
            </a:r>
            <a:r>
              <a:rPr lang="en-US" dirty="0" err="1" smtClean="0"/>
              <a:t>com.google.android.maps.MapView</a:t>
            </a:r>
            <a:r>
              <a:rPr lang="en-US" dirty="0" smtClean="0"/>
              <a:t> inside a </a:t>
            </a:r>
            <a:r>
              <a:rPr lang="en-US" dirty="0" err="1" smtClean="0"/>
              <a:t>RelativeLayout</a:t>
            </a:r>
            <a:r>
              <a:rPr lang="en-US" dirty="0" smtClean="0"/>
              <a:t>: </a:t>
            </a:r>
          </a:p>
          <a:p>
            <a:pPr marL="457200" indent="-457200">
              <a:buFont typeface="+mj-lt"/>
              <a:buAutoNum type="arabicPeriod"/>
            </a:pPr>
            <a:endParaRPr lang="en-US" dirty="0" smtClean="0"/>
          </a:p>
          <a:p>
            <a:pPr marL="457200" indent="-457200"/>
            <a:r>
              <a:rPr lang="en-US" dirty="0" smtClean="0"/>
              <a:t>	&lt;?xml version="1.0" encoding="utf-8"?&gt; </a:t>
            </a:r>
          </a:p>
          <a:p>
            <a:pPr marL="457200" indent="-457200"/>
            <a:r>
              <a:rPr lang="en-US" dirty="0" smtClean="0"/>
              <a:t>	&lt;</a:t>
            </a:r>
            <a:r>
              <a:rPr lang="en-US" dirty="0" err="1" smtClean="0"/>
              <a:t>RelativeLayout</a:t>
            </a:r>
            <a:r>
              <a:rPr lang="en-US" dirty="0" smtClean="0"/>
              <a:t> 	</a:t>
            </a:r>
            <a:r>
              <a:rPr lang="en-US" dirty="0" err="1" smtClean="0"/>
              <a:t>xmlns:android</a:t>
            </a:r>
            <a:r>
              <a:rPr lang="en-US" dirty="0" smtClean="0"/>
              <a:t>="http://schemas.android.com/apk/res/android" 	</a:t>
            </a:r>
            <a:r>
              <a:rPr lang="en-US" dirty="0" err="1" smtClean="0"/>
              <a:t>android:id</a:t>
            </a:r>
            <a:r>
              <a:rPr lang="en-US" dirty="0" smtClean="0"/>
              <a:t>="@+id/</a:t>
            </a:r>
            <a:r>
              <a:rPr lang="en-US" dirty="0" err="1" smtClean="0"/>
              <a:t>mainlayout</a:t>
            </a:r>
            <a:r>
              <a:rPr lang="en-US" dirty="0" smtClean="0"/>
              <a:t>" </a:t>
            </a:r>
            <a:r>
              <a:rPr lang="en-US" dirty="0" err="1" smtClean="0"/>
              <a:t>android:orientation</a:t>
            </a:r>
            <a:r>
              <a:rPr lang="en-US" dirty="0" smtClean="0"/>
              <a:t>="vertical" 	</a:t>
            </a:r>
            <a:r>
              <a:rPr lang="en-US" dirty="0" err="1" smtClean="0"/>
              <a:t>android:layout_width</a:t>
            </a:r>
            <a:r>
              <a:rPr lang="en-US" dirty="0" smtClean="0"/>
              <a:t>="</a:t>
            </a:r>
            <a:r>
              <a:rPr lang="en-US" dirty="0" err="1" smtClean="0"/>
              <a:t>fill_parent</a:t>
            </a:r>
            <a:r>
              <a:rPr lang="en-US" dirty="0" smtClean="0"/>
              <a:t>" </a:t>
            </a:r>
            <a:r>
              <a:rPr lang="en-US" dirty="0" err="1" smtClean="0"/>
              <a:t>android:layout_height</a:t>
            </a:r>
            <a:r>
              <a:rPr lang="en-US" dirty="0" smtClean="0"/>
              <a:t>="</a:t>
            </a:r>
            <a:r>
              <a:rPr lang="en-US" dirty="0" err="1" smtClean="0"/>
              <a:t>fill_parent</a:t>
            </a:r>
            <a:r>
              <a:rPr lang="en-US" dirty="0" smtClean="0"/>
              <a:t>"&gt; </a:t>
            </a:r>
          </a:p>
          <a:p>
            <a:pPr marL="457200" indent="-457200"/>
            <a:endParaRPr lang="en-US" dirty="0" smtClean="0"/>
          </a:p>
          <a:p>
            <a:pPr marL="457200" indent="-457200"/>
            <a:r>
              <a:rPr lang="en-US" dirty="0" smtClean="0"/>
              <a:t>	&lt;</a:t>
            </a:r>
            <a:r>
              <a:rPr lang="en-US" dirty="0" err="1" smtClean="0"/>
              <a:t>c</a:t>
            </a:r>
            <a:r>
              <a:rPr lang="en-US" b="1" dirty="0" err="1" smtClean="0"/>
              <a:t>om.google.android.maps.MapView</a:t>
            </a:r>
            <a:r>
              <a:rPr lang="en-US" b="1" dirty="0" smtClean="0"/>
              <a:t> </a:t>
            </a:r>
          </a:p>
          <a:p>
            <a:pPr marL="457200" indent="-457200"/>
            <a:r>
              <a:rPr lang="en-US" dirty="0" smtClean="0"/>
              <a:t>		</a:t>
            </a:r>
            <a:r>
              <a:rPr lang="en-US" dirty="0" err="1" smtClean="0"/>
              <a:t>android:id</a:t>
            </a:r>
            <a:r>
              <a:rPr lang="en-US" dirty="0" smtClean="0"/>
              <a:t>="@+id/</a:t>
            </a:r>
            <a:r>
              <a:rPr lang="en-US" dirty="0" err="1" smtClean="0"/>
              <a:t>mapview</a:t>
            </a:r>
            <a:r>
              <a:rPr lang="en-US" dirty="0" smtClean="0"/>
              <a:t>" </a:t>
            </a:r>
          </a:p>
          <a:p>
            <a:pPr marL="457200" indent="-457200"/>
            <a:r>
              <a:rPr lang="en-US" dirty="0" smtClean="0"/>
              <a:t>		</a:t>
            </a:r>
            <a:r>
              <a:rPr lang="en-US" dirty="0" err="1" smtClean="0"/>
              <a:t>android:layout_width</a:t>
            </a:r>
            <a:r>
              <a:rPr lang="en-US" dirty="0" smtClean="0"/>
              <a:t>="</a:t>
            </a:r>
            <a:r>
              <a:rPr lang="en-US" dirty="0" err="1" smtClean="0"/>
              <a:t>fill_parent</a:t>
            </a:r>
            <a:r>
              <a:rPr lang="en-US" dirty="0" smtClean="0"/>
              <a:t>" </a:t>
            </a:r>
          </a:p>
          <a:p>
            <a:pPr marL="457200" indent="-457200"/>
            <a:r>
              <a:rPr lang="en-US" dirty="0" smtClean="0"/>
              <a:t>		</a:t>
            </a:r>
            <a:r>
              <a:rPr lang="en-US" dirty="0" err="1" smtClean="0"/>
              <a:t>android:layout_height</a:t>
            </a:r>
            <a:r>
              <a:rPr lang="en-US" dirty="0" smtClean="0"/>
              <a:t>="</a:t>
            </a:r>
            <a:r>
              <a:rPr lang="en-US" dirty="0" err="1" smtClean="0"/>
              <a:t>fill_parent</a:t>
            </a:r>
            <a:r>
              <a:rPr lang="en-US" dirty="0" smtClean="0"/>
              <a:t>" </a:t>
            </a:r>
          </a:p>
          <a:p>
            <a:pPr marL="457200" indent="-457200"/>
            <a:r>
              <a:rPr lang="en-US" dirty="0" smtClean="0"/>
              <a:t>		</a:t>
            </a:r>
            <a:r>
              <a:rPr lang="en-US" dirty="0" err="1" smtClean="0"/>
              <a:t>android:clickable</a:t>
            </a:r>
            <a:r>
              <a:rPr lang="en-US" dirty="0" smtClean="0"/>
              <a:t>="true" </a:t>
            </a:r>
          </a:p>
          <a:p>
            <a:pPr marL="457200" indent="-457200"/>
            <a:r>
              <a:rPr lang="en-US" dirty="0" smtClean="0"/>
              <a:t>		</a:t>
            </a:r>
            <a:r>
              <a:rPr lang="en-US" dirty="0" err="1" smtClean="0"/>
              <a:t>android:apiKey</a:t>
            </a:r>
            <a:r>
              <a:rPr lang="en-US" dirty="0" smtClean="0"/>
              <a:t>="</a:t>
            </a:r>
            <a:r>
              <a:rPr lang="en-US" i="1" dirty="0" smtClean="0">
                <a:solidFill>
                  <a:srgbClr val="C00000"/>
                </a:solidFill>
              </a:rPr>
              <a:t>Your Maps API Key</a:t>
            </a:r>
            <a:r>
              <a:rPr lang="en-US" dirty="0" smtClean="0"/>
              <a:t>" /&gt; </a:t>
            </a:r>
          </a:p>
          <a:p>
            <a:pPr marL="457200" indent="-457200"/>
            <a:endParaRPr lang="en-US" dirty="0" smtClean="0"/>
          </a:p>
          <a:p>
            <a:pPr marL="457200" indent="-457200"/>
            <a:r>
              <a:rPr lang="en-US" dirty="0" smtClean="0"/>
              <a:t>	&lt;/</a:t>
            </a:r>
            <a:r>
              <a:rPr lang="en-US" dirty="0" err="1" smtClean="0"/>
              <a:t>RelativeLayout</a:t>
            </a:r>
            <a:r>
              <a:rPr lang="en-US" dirty="0" smtClean="0"/>
              <a:t>&gt;</a:t>
            </a:r>
          </a:p>
          <a:p>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318023900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152</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7848600" cy="51816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342900" indent="-342900"/>
            <a:r>
              <a:rPr lang="en-US" dirty="0" smtClean="0"/>
              <a:t>4.	c</a:t>
            </a:r>
            <a:r>
              <a:rPr lang="en-US" i="1" dirty="0" smtClean="0"/>
              <a:t>ont</a:t>
            </a:r>
            <a:r>
              <a:rPr lang="en-US" dirty="0" smtClean="0"/>
              <a:t>.</a:t>
            </a:r>
          </a:p>
          <a:p>
            <a:pPr marL="342900" indent="-342900"/>
            <a:r>
              <a:rPr lang="en-US" dirty="0" smtClean="0"/>
              <a:t>	The </a:t>
            </a:r>
            <a:r>
              <a:rPr lang="en-US" dirty="0" smtClean="0">
                <a:solidFill>
                  <a:srgbClr val="C00000"/>
                </a:solidFill>
              </a:rPr>
              <a:t>clickable</a:t>
            </a:r>
            <a:r>
              <a:rPr lang="en-US" dirty="0" smtClean="0"/>
              <a:t> attribute defines whether you want to allow user-interaction with the map. In this case, we set it "true" so that the user can </a:t>
            </a:r>
            <a:r>
              <a:rPr lang="en-US" i="1" dirty="0" smtClean="0"/>
              <a:t>navigate</a:t>
            </a:r>
            <a:r>
              <a:rPr lang="en-US" dirty="0" smtClean="0"/>
              <a:t>.</a:t>
            </a:r>
          </a:p>
          <a:p>
            <a:pPr marL="342900" indent="-342900"/>
            <a:r>
              <a:rPr lang="en-US" dirty="0" smtClean="0"/>
              <a:t>	</a:t>
            </a:r>
          </a:p>
          <a:p>
            <a:pPr marL="342900" indent="-342900"/>
            <a:r>
              <a:rPr lang="en-US" dirty="0" smtClean="0"/>
              <a:t>	The </a:t>
            </a:r>
            <a:r>
              <a:rPr lang="en-US" dirty="0" err="1" smtClean="0">
                <a:solidFill>
                  <a:srgbClr val="C00000"/>
                </a:solidFill>
              </a:rPr>
              <a:t>apiKey</a:t>
            </a:r>
            <a:r>
              <a:rPr lang="en-US" dirty="0" smtClean="0"/>
              <a:t> attribute holds the Google Maps API Key that proves your application and signer certificate has been registered with the Google Maps service. </a:t>
            </a:r>
          </a:p>
          <a:p>
            <a:pPr marL="342900" indent="-342900"/>
            <a:r>
              <a:rPr lang="en-US" dirty="0" smtClean="0"/>
              <a:t>	</a:t>
            </a:r>
          </a:p>
          <a:p>
            <a:pPr marL="342900" indent="-342900"/>
            <a:r>
              <a:rPr lang="en-US" dirty="0" smtClean="0"/>
              <a:t>	Because </a:t>
            </a:r>
            <a:r>
              <a:rPr lang="en-US" dirty="0" err="1" smtClean="0"/>
              <a:t>MapView</a:t>
            </a:r>
            <a:r>
              <a:rPr lang="en-US" dirty="0" smtClean="0"/>
              <a:t> uses Google Maps data, this key is required in order to receive the map data, even while you are developing (see appendix A). </a:t>
            </a:r>
          </a:p>
          <a:p>
            <a:pPr marL="342900" indent="-342900"/>
            <a:endParaRPr lang="en-US" dirty="0" smtClean="0"/>
          </a:p>
          <a:p>
            <a:pPr marL="342900" indent="-342900"/>
            <a:r>
              <a:rPr lang="en-US" dirty="0" smtClean="0"/>
              <a:t>	For the purpose of this tutorial, you should register with the </a:t>
            </a:r>
            <a:r>
              <a:rPr lang="en-US" i="1" dirty="0" smtClean="0"/>
              <a:t>fingerprint</a:t>
            </a:r>
            <a:r>
              <a:rPr lang="en-US" dirty="0" smtClean="0"/>
              <a:t> of the SDK debug certificate. Once you've acquired the </a:t>
            </a:r>
            <a:r>
              <a:rPr lang="en-US" i="1" dirty="0" smtClean="0"/>
              <a:t>Maps API Key</a:t>
            </a:r>
            <a:r>
              <a:rPr lang="en-US" dirty="0" smtClean="0"/>
              <a:t>, insert it for the </a:t>
            </a:r>
            <a:r>
              <a:rPr lang="en-US" dirty="0" err="1" smtClean="0">
                <a:solidFill>
                  <a:srgbClr val="C00000"/>
                </a:solidFill>
              </a:rPr>
              <a:t>apiKey</a:t>
            </a:r>
            <a:r>
              <a:rPr lang="en-US" dirty="0" smtClean="0"/>
              <a:t> value.</a:t>
            </a:r>
          </a:p>
          <a:p>
            <a:pPr marL="457200" indent="-457200">
              <a:buFont typeface="+mj-lt"/>
              <a:buAutoNum type="arabicPeriod"/>
            </a:pPr>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236317262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0" y="6019800"/>
            <a:ext cx="7620000" cy="6096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 y="3810000"/>
            <a:ext cx="7543800" cy="1143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2000" y="2819400"/>
            <a:ext cx="7543800" cy="533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153</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7848600" cy="58674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buAutoNum type="arabicPeriod" startAt="5"/>
            </a:pPr>
            <a:r>
              <a:rPr lang="en-US" dirty="0" smtClean="0"/>
              <a:t>Now open the HelloMapView.java file. For this Activity, we're going to extend the special sub-class of Activity called </a:t>
            </a:r>
            <a:r>
              <a:rPr lang="en-US" b="1" dirty="0" err="1" smtClean="0">
                <a:solidFill>
                  <a:srgbClr val="C00000"/>
                </a:solidFill>
              </a:rPr>
              <a:t>MapActivity</a:t>
            </a:r>
            <a:r>
              <a:rPr lang="en-US" dirty="0" smtClean="0"/>
              <a:t>, so change the class declaration to extend </a:t>
            </a:r>
            <a:r>
              <a:rPr lang="en-US" b="1" dirty="0" err="1" smtClean="0"/>
              <a:t>MapActicity</a:t>
            </a:r>
            <a:r>
              <a:rPr lang="en-US" dirty="0" smtClean="0"/>
              <a:t>, </a:t>
            </a:r>
            <a:r>
              <a:rPr lang="en-US" i="1" dirty="0" smtClean="0"/>
              <a:t>instead of</a:t>
            </a:r>
            <a:r>
              <a:rPr lang="en-US" dirty="0" smtClean="0"/>
              <a:t> </a:t>
            </a:r>
            <a:r>
              <a:rPr lang="en-US" b="1" dirty="0" smtClean="0"/>
              <a:t>Activity</a:t>
            </a:r>
            <a:r>
              <a:rPr lang="en-US" dirty="0" smtClean="0"/>
              <a:t>: </a:t>
            </a:r>
          </a:p>
          <a:p>
            <a:pPr marL="457200" indent="-457200"/>
            <a:r>
              <a:rPr lang="en-US" dirty="0" smtClean="0"/>
              <a:t>		</a:t>
            </a:r>
          </a:p>
          <a:p>
            <a:pPr marL="457200" indent="-457200"/>
            <a:r>
              <a:rPr lang="en-US" dirty="0" smtClean="0"/>
              <a:t>		public class </a:t>
            </a:r>
            <a:r>
              <a:rPr lang="en-US" dirty="0" err="1" smtClean="0"/>
              <a:t>HelloMapView</a:t>
            </a:r>
            <a:r>
              <a:rPr lang="en-US" dirty="0" smtClean="0"/>
              <a:t> extends </a:t>
            </a:r>
            <a:r>
              <a:rPr lang="en-US" dirty="0" err="1" smtClean="0"/>
              <a:t>MapActivity</a:t>
            </a:r>
            <a:r>
              <a:rPr lang="en-US" dirty="0" smtClean="0"/>
              <a:t> { </a:t>
            </a:r>
          </a:p>
          <a:p>
            <a:pPr marL="457200" indent="-457200"/>
            <a:endParaRPr lang="en-US" dirty="0" smtClean="0"/>
          </a:p>
          <a:p>
            <a:pPr marL="457200" indent="-457200">
              <a:buAutoNum type="arabicPeriod" startAt="6"/>
            </a:pPr>
            <a:r>
              <a:rPr lang="en-US" dirty="0" smtClean="0"/>
              <a:t>The </a:t>
            </a:r>
            <a:r>
              <a:rPr lang="en-US" dirty="0" err="1" smtClean="0">
                <a:solidFill>
                  <a:srgbClr val="C00000"/>
                </a:solidFill>
              </a:rPr>
              <a:t>isRouteDisplayed</a:t>
            </a:r>
            <a:r>
              <a:rPr lang="en-US" dirty="0" smtClean="0">
                <a:solidFill>
                  <a:srgbClr val="C00000"/>
                </a:solidFill>
              </a:rPr>
              <a:t>() </a:t>
            </a:r>
            <a:r>
              <a:rPr lang="en-US" dirty="0" smtClean="0"/>
              <a:t>method is required, so add it inside the class:        </a:t>
            </a:r>
          </a:p>
          <a:p>
            <a:pPr marL="457200" indent="-457200"/>
            <a:r>
              <a:rPr lang="en-US" dirty="0" smtClean="0"/>
              <a:t>		@Override </a:t>
            </a:r>
          </a:p>
          <a:p>
            <a:pPr marL="914400" lvl="1" indent="-457200"/>
            <a:r>
              <a:rPr lang="en-US" dirty="0" smtClean="0"/>
              <a:t>	protected </a:t>
            </a:r>
            <a:r>
              <a:rPr lang="en-US" dirty="0" err="1" smtClean="0"/>
              <a:t>boolean</a:t>
            </a:r>
            <a:r>
              <a:rPr lang="en-US" dirty="0" smtClean="0"/>
              <a:t> </a:t>
            </a:r>
            <a:r>
              <a:rPr lang="en-US" dirty="0" err="1" smtClean="0"/>
              <a:t>isRouteDisplayed</a:t>
            </a:r>
            <a:r>
              <a:rPr lang="en-US" dirty="0" smtClean="0"/>
              <a:t>() { </a:t>
            </a:r>
          </a:p>
          <a:p>
            <a:pPr marL="914400" lvl="1" indent="-457200"/>
            <a:r>
              <a:rPr lang="en-US" dirty="0" smtClean="0"/>
              <a:t>		return false;</a:t>
            </a:r>
          </a:p>
          <a:p>
            <a:pPr marL="914400" lvl="1" indent="-457200"/>
            <a:r>
              <a:rPr lang="en-US" dirty="0" smtClean="0"/>
              <a:t>	} </a:t>
            </a:r>
          </a:p>
          <a:p>
            <a:pPr marL="457200" indent="-457200"/>
            <a:r>
              <a:rPr lang="en-US" dirty="0" smtClean="0"/>
              <a:t>	</a:t>
            </a:r>
          </a:p>
          <a:p>
            <a:pPr marL="457200" indent="-457200"/>
            <a:r>
              <a:rPr lang="en-US" dirty="0" smtClean="0"/>
              <a:t>7. 	 Now go back to the </a:t>
            </a:r>
            <a:r>
              <a:rPr lang="en-US" b="1" dirty="0" err="1" smtClean="0"/>
              <a:t>HelloMapView</a:t>
            </a:r>
            <a:r>
              <a:rPr lang="en-US" dirty="0" smtClean="0"/>
              <a:t> class. At the top of </a:t>
            </a:r>
            <a:r>
              <a:rPr lang="en-US" dirty="0" err="1" smtClean="0"/>
              <a:t>HelloMapView</a:t>
            </a:r>
            <a:r>
              <a:rPr lang="en-US" dirty="0" smtClean="0"/>
              <a:t>, instantiate a handles for the </a:t>
            </a:r>
            <a:r>
              <a:rPr lang="en-US" dirty="0" err="1" smtClean="0"/>
              <a:t>MapView</a:t>
            </a:r>
            <a:r>
              <a:rPr lang="en-US" dirty="0" smtClean="0"/>
              <a:t> and the Map controller. </a:t>
            </a:r>
          </a:p>
          <a:p>
            <a:pPr marL="457200" indent="-457200"/>
            <a:endParaRPr lang="en-US" dirty="0" smtClean="0"/>
          </a:p>
          <a:p>
            <a:pPr marL="914400" lvl="1" indent="-457200"/>
            <a:r>
              <a:rPr lang="en-US" dirty="0" smtClean="0"/>
              <a:t>	</a:t>
            </a:r>
            <a:r>
              <a:rPr lang="en-US" dirty="0" err="1" smtClean="0"/>
              <a:t>MapView</a:t>
            </a:r>
            <a:r>
              <a:rPr lang="en-US" dirty="0" smtClean="0"/>
              <a:t>   </a:t>
            </a:r>
            <a:r>
              <a:rPr lang="en-US" dirty="0" err="1" smtClean="0"/>
              <a:t>mapView</a:t>
            </a:r>
            <a:r>
              <a:rPr lang="en-US" dirty="0" smtClean="0"/>
              <a:t>; </a:t>
            </a:r>
          </a:p>
          <a:p>
            <a:pPr marL="914400" lvl="1" indent="-457200"/>
            <a:r>
              <a:rPr lang="en-US" dirty="0" smtClean="0"/>
              <a:t>	</a:t>
            </a:r>
            <a:r>
              <a:rPr lang="en-US" dirty="0" err="1" smtClean="0"/>
              <a:t>MapController</a:t>
            </a:r>
            <a:r>
              <a:rPr lang="en-US" dirty="0" smtClean="0"/>
              <a:t> controller;</a:t>
            </a:r>
          </a:p>
          <a:p>
            <a:pPr marL="457200" indent="-457200"/>
            <a:endParaRPr lang="en-US" dirty="0" smtClean="0"/>
          </a:p>
          <a:p>
            <a:pPr marL="457200" indent="-457200"/>
            <a:endParaRPr lang="en-US" dirty="0" smtClean="0"/>
          </a:p>
          <a:p>
            <a:pPr marL="457200" indent="-457200"/>
            <a:endParaRPr lang="en-US" dirty="0" smtClean="0"/>
          </a:p>
          <a:p>
            <a:pPr marL="457200" indent="-457200">
              <a:buFont typeface="+mj-lt"/>
              <a:buAutoNum type="arabicPeriod"/>
            </a:pPr>
            <a:endParaRPr lang="en-US" dirty="0" smtClean="0"/>
          </a:p>
          <a:p>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1076687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2000" y="2438400"/>
            <a:ext cx="7543800" cy="36576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154</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952500"/>
            <a:ext cx="8001000" cy="57531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buAutoNum type="arabicPeriod" startAt="8"/>
            </a:pPr>
            <a:r>
              <a:rPr lang="en-US" dirty="0" smtClean="0"/>
              <a:t>Wire-up the XML layout widget and the Java controls. </a:t>
            </a:r>
          </a:p>
          <a:p>
            <a:pPr marL="457200" indent="-457200">
              <a:buAutoNum type="arabicPeriod" startAt="8"/>
            </a:pPr>
            <a:endParaRPr lang="en-US" dirty="0" smtClean="0"/>
          </a:p>
          <a:p>
            <a:pPr marL="914400" lvl="1" indent="-457200"/>
            <a:r>
              <a:rPr lang="en-US" sz="1600" b="1" dirty="0" smtClean="0"/>
              <a:t>	public void </a:t>
            </a:r>
            <a:r>
              <a:rPr lang="en-US" sz="1600" dirty="0" err="1" smtClean="0"/>
              <a:t>onCreate</a:t>
            </a:r>
            <a:r>
              <a:rPr lang="en-US" sz="1600" b="1" dirty="0" smtClean="0"/>
              <a:t>(Bundle </a:t>
            </a:r>
            <a:r>
              <a:rPr lang="en-US" sz="1600" dirty="0" err="1" smtClean="0"/>
              <a:t>savedInstanceState</a:t>
            </a:r>
            <a:r>
              <a:rPr lang="en-US" sz="1600" b="1" dirty="0" smtClean="0"/>
              <a:t>) {</a:t>
            </a:r>
          </a:p>
          <a:p>
            <a:r>
              <a:rPr lang="en-US" sz="1600" dirty="0" smtClean="0"/>
              <a:t>      	     </a:t>
            </a:r>
            <a:r>
              <a:rPr lang="en-US" sz="1600" b="1" dirty="0" err="1" smtClean="0"/>
              <a:t>super.onCreate</a:t>
            </a:r>
            <a:r>
              <a:rPr lang="en-US" sz="1600" b="1" dirty="0" smtClean="0"/>
              <a:t>(</a:t>
            </a:r>
            <a:r>
              <a:rPr lang="en-US" sz="1600" dirty="0" err="1" smtClean="0"/>
              <a:t>savedInstanceState</a:t>
            </a:r>
            <a:r>
              <a:rPr lang="en-US" sz="1600" b="1" dirty="0" smtClean="0"/>
              <a:t>);</a:t>
            </a:r>
          </a:p>
          <a:p>
            <a:endParaRPr lang="en-US" sz="1600" b="1" dirty="0" smtClean="0"/>
          </a:p>
          <a:p>
            <a:r>
              <a:rPr lang="en-US" sz="1600" dirty="0" smtClean="0"/>
              <a:t>     	     </a:t>
            </a:r>
            <a:r>
              <a:rPr lang="en-US" sz="1600" dirty="0" err="1" smtClean="0"/>
              <a:t>setContentView</a:t>
            </a:r>
            <a:r>
              <a:rPr lang="en-US" sz="1600" dirty="0" smtClean="0"/>
              <a:t>(</a:t>
            </a:r>
            <a:r>
              <a:rPr lang="en-US" sz="1600" dirty="0" err="1" smtClean="0"/>
              <a:t>R.layout.</a:t>
            </a:r>
            <a:r>
              <a:rPr lang="en-US" sz="1600" i="1" dirty="0" err="1" smtClean="0"/>
              <a:t>main</a:t>
            </a:r>
            <a:r>
              <a:rPr lang="en-US" sz="1600" i="1" dirty="0" smtClean="0"/>
              <a:t>);</a:t>
            </a:r>
          </a:p>
          <a:p>
            <a:r>
              <a:rPr lang="en-US" sz="1600" dirty="0" smtClean="0"/>
              <a:t> 	     </a:t>
            </a:r>
            <a:r>
              <a:rPr lang="en-US" sz="1600" dirty="0" err="1" smtClean="0"/>
              <a:t>MapView</a:t>
            </a:r>
            <a:r>
              <a:rPr lang="en-US" sz="1600" dirty="0" smtClean="0"/>
              <a:t>   </a:t>
            </a:r>
            <a:r>
              <a:rPr lang="en-US" sz="1600" dirty="0" err="1" smtClean="0"/>
              <a:t>mapView</a:t>
            </a:r>
            <a:r>
              <a:rPr lang="en-US" sz="1600" dirty="0" smtClean="0"/>
              <a:t>; </a:t>
            </a:r>
          </a:p>
          <a:p>
            <a:r>
              <a:rPr lang="en-US" sz="1600" dirty="0" smtClean="0"/>
              <a:t>	     </a:t>
            </a:r>
            <a:r>
              <a:rPr lang="en-US" sz="1600" dirty="0" err="1" smtClean="0"/>
              <a:t>mapView</a:t>
            </a:r>
            <a:r>
              <a:rPr lang="en-US" sz="1600" dirty="0" smtClean="0"/>
              <a:t> = (</a:t>
            </a:r>
            <a:r>
              <a:rPr lang="en-US" sz="1600" dirty="0" err="1" smtClean="0"/>
              <a:t>MapView</a:t>
            </a:r>
            <a:r>
              <a:rPr lang="en-US" sz="1600" dirty="0" smtClean="0"/>
              <a:t>) </a:t>
            </a:r>
            <a:r>
              <a:rPr lang="en-US" sz="1600" dirty="0" err="1" smtClean="0"/>
              <a:t>findViewById</a:t>
            </a:r>
            <a:r>
              <a:rPr lang="en-US" sz="1600" dirty="0" smtClean="0"/>
              <a:t>(</a:t>
            </a:r>
            <a:r>
              <a:rPr lang="en-US" sz="1600" dirty="0" err="1" smtClean="0"/>
              <a:t>R.id.</a:t>
            </a:r>
            <a:r>
              <a:rPr lang="en-US" sz="1600" i="1" dirty="0" err="1" smtClean="0"/>
              <a:t>mapview</a:t>
            </a:r>
            <a:r>
              <a:rPr lang="en-US" sz="1600" i="1" dirty="0" smtClean="0"/>
              <a:t>);</a:t>
            </a:r>
          </a:p>
          <a:p>
            <a:r>
              <a:rPr lang="en-US" sz="1600" dirty="0" smtClean="0"/>
              <a:t>	     </a:t>
            </a:r>
            <a:r>
              <a:rPr lang="en-US" sz="1600" dirty="0" err="1" smtClean="0"/>
              <a:t>mapView.setBuiltInZoomControls</a:t>
            </a:r>
            <a:r>
              <a:rPr lang="en-US" sz="1600" dirty="0" smtClean="0"/>
              <a:t>(</a:t>
            </a:r>
            <a:r>
              <a:rPr lang="en-US" sz="1600" b="1" dirty="0" smtClean="0"/>
              <a:t>true);</a:t>
            </a:r>
          </a:p>
          <a:p>
            <a:endParaRPr lang="en-US" sz="1600" b="1" dirty="0" smtClean="0"/>
          </a:p>
          <a:p>
            <a:r>
              <a:rPr lang="en-US" sz="1600" dirty="0" smtClean="0"/>
              <a:t>	    </a:t>
            </a:r>
            <a:r>
              <a:rPr lang="en-US" sz="1600" dirty="0" err="1" smtClean="0"/>
              <a:t>GeoPoint</a:t>
            </a:r>
            <a:r>
              <a:rPr lang="en-US" sz="1600" dirty="0" smtClean="0"/>
              <a:t> point = </a:t>
            </a:r>
            <a:r>
              <a:rPr lang="en-US" sz="1600" b="1" dirty="0" smtClean="0"/>
              <a:t>new </a:t>
            </a:r>
            <a:r>
              <a:rPr lang="en-US" sz="1600" dirty="0" err="1" smtClean="0"/>
              <a:t>GeoPoint</a:t>
            </a:r>
            <a:r>
              <a:rPr lang="en-US" sz="1600" dirty="0" smtClean="0"/>
              <a:t> (25800000,-80266667);  // Miami City</a:t>
            </a:r>
          </a:p>
          <a:p>
            <a:r>
              <a:rPr lang="en-US" sz="1600" dirty="0" smtClean="0"/>
              <a:t>        	    controller = </a:t>
            </a:r>
            <a:r>
              <a:rPr lang="en-US" sz="1600" dirty="0" err="1" smtClean="0"/>
              <a:t>map.getController</a:t>
            </a:r>
            <a:r>
              <a:rPr lang="en-US" sz="1600" dirty="0" smtClean="0"/>
              <a:t>();</a:t>
            </a:r>
          </a:p>
          <a:p>
            <a:r>
              <a:rPr lang="en-US" sz="1600" dirty="0" smtClean="0"/>
              <a:t>        	    </a:t>
            </a:r>
            <a:r>
              <a:rPr lang="en-US" sz="1600" dirty="0" err="1" smtClean="0"/>
              <a:t>controller.animateTo</a:t>
            </a:r>
            <a:r>
              <a:rPr lang="en-US" sz="1600" dirty="0" smtClean="0"/>
              <a:t>(point);</a:t>
            </a:r>
          </a:p>
          <a:p>
            <a:r>
              <a:rPr lang="en-US" sz="1600" dirty="0" smtClean="0"/>
              <a:t>        	    </a:t>
            </a:r>
            <a:r>
              <a:rPr lang="en-US" sz="1600" dirty="0" err="1" smtClean="0"/>
              <a:t>controller.setZoom</a:t>
            </a:r>
            <a:r>
              <a:rPr lang="en-US" sz="1600" dirty="0" smtClean="0"/>
              <a:t>(3);</a:t>
            </a:r>
          </a:p>
          <a:p>
            <a:endParaRPr lang="en-US" sz="1600" b="1" dirty="0" smtClean="0"/>
          </a:p>
          <a:p>
            <a:r>
              <a:rPr lang="en-US" sz="1600" dirty="0" smtClean="0"/>
              <a:t>	}</a:t>
            </a:r>
          </a:p>
          <a:p>
            <a:pPr marL="914400" lvl="1" indent="-457200"/>
            <a:r>
              <a:rPr lang="en-US" dirty="0" smtClean="0"/>
              <a:t>	</a:t>
            </a:r>
          </a:p>
          <a:p>
            <a:pPr marL="457200" indent="-457200"/>
            <a:r>
              <a:rPr lang="en-US" dirty="0" smtClean="0"/>
              <a:t>	</a:t>
            </a:r>
            <a:endParaRPr lang="en-US" sz="2000" dirty="0" smtClean="0"/>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216148309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155</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952500"/>
            <a:ext cx="8001000" cy="57531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r>
              <a:rPr lang="en-US" dirty="0" smtClean="0"/>
              <a:t>	</a:t>
            </a:r>
          </a:p>
          <a:p>
            <a:pPr marL="457200" indent="-457200">
              <a:buAutoNum type="arabicPeriod" startAt="9"/>
            </a:pPr>
            <a:r>
              <a:rPr lang="en-US" dirty="0" smtClean="0"/>
              <a:t>In the previous fragment the </a:t>
            </a:r>
            <a:r>
              <a:rPr lang="en-US" dirty="0" err="1" smtClean="0"/>
              <a:t>mapView</a:t>
            </a:r>
            <a:r>
              <a:rPr lang="en-US" dirty="0" smtClean="0"/>
              <a:t> is activated by the use of the built-in </a:t>
            </a:r>
            <a:r>
              <a:rPr lang="en-US" b="1" dirty="0" smtClean="0"/>
              <a:t>zoom </a:t>
            </a:r>
            <a:r>
              <a:rPr lang="en-US" dirty="0" smtClean="0"/>
              <a:t>facility (</a:t>
            </a:r>
            <a:r>
              <a:rPr lang="en-US" i="1" dirty="0" smtClean="0"/>
              <a:t>new feature</a:t>
            </a:r>
            <a:r>
              <a:rPr lang="en-US" dirty="0" smtClean="0"/>
              <a:t>). This zoom control will appear at the center-bottom of the screen each time the user taps on the screen, and will disappear a few seconds later.</a:t>
            </a:r>
          </a:p>
          <a:p>
            <a:pPr marL="457200" indent="-457200">
              <a:buAutoNum type="arabicPeriod" startAt="9"/>
            </a:pPr>
            <a:endParaRPr lang="en-US" dirty="0" smtClean="0"/>
          </a:p>
          <a:p>
            <a:pPr marL="457200" indent="-457200">
              <a:buAutoNum type="arabicPeriod" startAt="9"/>
            </a:pPr>
            <a:r>
              <a:rPr lang="en-US" dirty="0" smtClean="0"/>
              <a:t>The </a:t>
            </a:r>
            <a:r>
              <a:rPr lang="en-US" dirty="0" err="1" smtClean="0"/>
              <a:t>MapController</a:t>
            </a:r>
            <a:r>
              <a:rPr lang="en-US" dirty="0" smtClean="0"/>
              <a:t> method </a:t>
            </a:r>
            <a:r>
              <a:rPr lang="en-US" i="1" dirty="0" smtClean="0"/>
              <a:t>.</a:t>
            </a:r>
            <a:r>
              <a:rPr lang="en-US" i="1" dirty="0" err="1" smtClean="0"/>
              <a:t>animateTo</a:t>
            </a:r>
            <a:r>
              <a:rPr lang="en-US" i="1" dirty="0" smtClean="0"/>
              <a:t>(</a:t>
            </a:r>
            <a:r>
              <a:rPr lang="en-US" i="1" dirty="0" err="1" smtClean="0"/>
              <a:t>geoPoint</a:t>
            </a:r>
            <a:r>
              <a:rPr lang="en-US" i="1" dirty="0" smtClean="0"/>
              <a:t>)</a:t>
            </a:r>
            <a:r>
              <a:rPr lang="en-US" dirty="0" smtClean="0"/>
              <a:t> center the map on the given coordinates.</a:t>
            </a:r>
          </a:p>
          <a:p>
            <a:pPr marL="457200" indent="-457200">
              <a:buAutoNum type="arabicPeriod" startAt="9"/>
            </a:pPr>
            <a:endParaRPr lang="en-US" dirty="0" smtClean="0"/>
          </a:p>
          <a:p>
            <a:pPr marL="457200" indent="-457200">
              <a:buAutoNum type="arabicPeriod" startAt="9"/>
            </a:pPr>
            <a:r>
              <a:rPr lang="en-US" dirty="0" smtClean="0"/>
              <a:t>The </a:t>
            </a:r>
            <a:r>
              <a:rPr lang="en-US" i="1" dirty="0" smtClean="0"/>
              <a:t>zoom</a:t>
            </a:r>
            <a:r>
              <a:rPr lang="en-US" dirty="0" smtClean="0"/>
              <a:t> factor range is 1..17 (17 closest to the map).</a:t>
            </a:r>
          </a:p>
          <a:p>
            <a:pPr marL="457200" indent="-457200">
              <a:buAutoNum type="arabicPeriod" startAt="9"/>
            </a:pPr>
            <a:endParaRPr lang="en-US" dirty="0" smtClean="0"/>
          </a:p>
          <a:p>
            <a:pPr marL="457200" indent="-457200">
              <a:buAutoNum type="arabicPeriod" startAt="9"/>
            </a:pPr>
            <a:r>
              <a:rPr lang="en-US" dirty="0" smtClean="0"/>
              <a:t>Ready to run.</a:t>
            </a:r>
          </a:p>
          <a:p>
            <a:pPr marL="457200" indent="-457200">
              <a:buFont typeface="+mj-lt"/>
              <a:buAutoNum type="arabicPeriod"/>
            </a:pPr>
            <a:endParaRPr lang="en-US" dirty="0" smtClean="0"/>
          </a:p>
          <a:p>
            <a:pPr marL="457200" indent="-457200"/>
            <a:r>
              <a:rPr lang="en-US" dirty="0" smtClean="0"/>
              <a:t>	</a:t>
            </a:r>
          </a:p>
          <a:p>
            <a:pPr marL="457200" indent="-457200"/>
            <a:r>
              <a:rPr lang="en-US" dirty="0" smtClean="0"/>
              <a:t>	</a:t>
            </a:r>
          </a:p>
          <a:p>
            <a:pPr marL="457200" indent="-457200"/>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spTree>
    <p:extLst>
      <p:ext uri="{BB962C8B-B14F-4D97-AF65-F5344CB8AC3E}">
        <p14:creationId xmlns:p14="http://schemas.microsoft.com/office/powerpoint/2010/main" val="16977201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156</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7848600" cy="838200"/>
          </a:xfrm>
          <a:prstGeom prst="rect">
            <a:avLst/>
          </a:prstGeom>
        </p:spPr>
        <p:txBody>
          <a:bodyPr>
            <a:noAutofit/>
          </a:bodyPr>
          <a:lstStyle/>
          <a:p>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endParaRPr lang="en-US" sz="2400" dirty="0" smtClean="0"/>
          </a:p>
          <a:p>
            <a:pPr marL="457200" indent="-457200"/>
            <a:endParaRPr lang="en-US" dirty="0" smtClean="0"/>
          </a:p>
          <a:p>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hello-mapview.png"/>
          <p:cNvPicPr>
            <a:picLocks noChangeAspect="1"/>
          </p:cNvPicPr>
          <p:nvPr/>
        </p:nvPicPr>
        <p:blipFill>
          <a:blip r:embed="rId4" cstate="print"/>
          <a:stretch>
            <a:fillRect/>
          </a:stretch>
        </p:blipFill>
        <p:spPr>
          <a:xfrm>
            <a:off x="8077200" y="41149"/>
            <a:ext cx="990600" cy="1406651"/>
          </a:xfrm>
          <a:prstGeom prst="rect">
            <a:avLst/>
          </a:prstGeom>
        </p:spPr>
      </p:pic>
      <p:pic>
        <p:nvPicPr>
          <p:cNvPr id="12" name="Picture 11" descr="device.png"/>
          <p:cNvPicPr>
            <a:picLocks noChangeAspect="1"/>
          </p:cNvPicPr>
          <p:nvPr/>
        </p:nvPicPr>
        <p:blipFill>
          <a:blip r:embed="rId5" cstate="print"/>
          <a:stretch>
            <a:fillRect/>
          </a:stretch>
        </p:blipFill>
        <p:spPr>
          <a:xfrm>
            <a:off x="457200" y="1828800"/>
            <a:ext cx="2438400" cy="3657600"/>
          </a:xfrm>
          <a:prstGeom prst="rect">
            <a:avLst/>
          </a:prstGeom>
          <a:ln w="3175">
            <a:solidFill>
              <a:schemeClr val="bg1">
                <a:lumMod val="75000"/>
              </a:schemeClr>
            </a:solidFill>
          </a:ln>
        </p:spPr>
      </p:pic>
      <p:pic>
        <p:nvPicPr>
          <p:cNvPr id="13" name="Picture 12" descr="device1.png"/>
          <p:cNvPicPr>
            <a:picLocks noChangeAspect="1"/>
          </p:cNvPicPr>
          <p:nvPr/>
        </p:nvPicPr>
        <p:blipFill>
          <a:blip r:embed="rId6" cstate="print"/>
          <a:stretch>
            <a:fillRect/>
          </a:stretch>
        </p:blipFill>
        <p:spPr>
          <a:xfrm>
            <a:off x="3352800" y="1828800"/>
            <a:ext cx="2438400" cy="3657600"/>
          </a:xfrm>
          <a:prstGeom prst="rect">
            <a:avLst/>
          </a:prstGeom>
          <a:ln>
            <a:solidFill>
              <a:schemeClr val="bg1">
                <a:lumMod val="75000"/>
              </a:schemeClr>
            </a:solidFill>
          </a:ln>
        </p:spPr>
      </p:pic>
      <p:pic>
        <p:nvPicPr>
          <p:cNvPr id="14" name="Picture 13" descr="device2.png"/>
          <p:cNvPicPr>
            <a:picLocks noChangeAspect="1"/>
          </p:cNvPicPr>
          <p:nvPr/>
        </p:nvPicPr>
        <p:blipFill>
          <a:blip r:embed="rId7" cstate="print"/>
          <a:stretch>
            <a:fillRect/>
          </a:stretch>
        </p:blipFill>
        <p:spPr>
          <a:xfrm>
            <a:off x="6172200" y="1752600"/>
            <a:ext cx="2438400" cy="3657600"/>
          </a:xfrm>
          <a:prstGeom prst="rect">
            <a:avLst/>
          </a:prstGeom>
          <a:ln>
            <a:solidFill>
              <a:schemeClr val="bg1">
                <a:lumMod val="75000"/>
              </a:schemeClr>
            </a:solidFill>
          </a:ln>
        </p:spPr>
      </p:pic>
      <p:sp>
        <p:nvSpPr>
          <p:cNvPr id="15" name="TextBox 14"/>
          <p:cNvSpPr txBox="1"/>
          <p:nvPr/>
        </p:nvSpPr>
        <p:spPr>
          <a:xfrm>
            <a:off x="533400" y="5638800"/>
            <a:ext cx="8153400" cy="338554"/>
          </a:xfrm>
          <a:prstGeom prst="rect">
            <a:avLst/>
          </a:prstGeom>
          <a:noFill/>
        </p:spPr>
        <p:txBody>
          <a:bodyPr wrap="square" rtlCol="0">
            <a:spAutoFit/>
          </a:bodyPr>
          <a:lstStyle/>
          <a:p>
            <a:r>
              <a:rPr lang="en-US" sz="1600" dirty="0" err="1" smtClean="0"/>
              <a:t>Intial</a:t>
            </a:r>
            <a:r>
              <a:rPr lang="en-US" sz="1600" dirty="0" smtClean="0"/>
              <a:t> map			After tapping and zooming in	 After panning to go South</a:t>
            </a:r>
            <a:endParaRPr lang="en-US" sz="1600" dirty="0"/>
          </a:p>
        </p:txBody>
      </p:sp>
    </p:spTree>
    <p:extLst>
      <p:ext uri="{BB962C8B-B14F-4D97-AF65-F5344CB8AC3E}">
        <p14:creationId xmlns:p14="http://schemas.microsoft.com/office/powerpoint/2010/main" val="30281090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157</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r>
              <a:rPr lang="en-US" sz="3200" b="1" dirty="0" smtClean="0">
                <a:solidFill>
                  <a:srgbClr val="0070C0"/>
                </a:solidFill>
              </a:rPr>
              <a:t> Overlays</a:t>
            </a: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2400" dirty="0" smtClean="0"/>
          </a:p>
          <a:p>
            <a:pPr marL="457200" indent="-457200" defTabSz="182880"/>
            <a:r>
              <a:rPr lang="en-US" sz="2400" b="1" dirty="0" smtClean="0"/>
              <a:t>Part 2. Overlays</a:t>
            </a:r>
          </a:p>
          <a:p>
            <a:pPr marL="457200" indent="-457200" defTabSz="182880"/>
            <a:r>
              <a:rPr lang="en-US" dirty="0" smtClean="0"/>
              <a:t>	An Overlay is a </a:t>
            </a:r>
            <a:r>
              <a:rPr lang="en-US" i="1" dirty="0" smtClean="0"/>
              <a:t>transparent layer </a:t>
            </a:r>
            <a:r>
              <a:rPr lang="en-US" dirty="0" smtClean="0"/>
              <a:t>that can be super-imposed on top of a </a:t>
            </a:r>
            <a:r>
              <a:rPr lang="en-US" dirty="0" err="1" smtClean="0"/>
              <a:t>MapView</a:t>
            </a:r>
            <a:r>
              <a:rPr lang="en-US" dirty="0" smtClean="0"/>
              <a:t>. An Overlay may incorporate any number of </a:t>
            </a:r>
            <a:r>
              <a:rPr lang="en-US" i="1" dirty="0" err="1" smtClean="0"/>
              <a:t>drawable</a:t>
            </a:r>
            <a:r>
              <a:rPr lang="en-US" i="1" dirty="0" smtClean="0"/>
              <a:t> </a:t>
            </a:r>
            <a:r>
              <a:rPr lang="en-US" dirty="0" smtClean="0"/>
              <a:t>items.</a:t>
            </a:r>
          </a:p>
          <a:p>
            <a:pPr marL="457200" indent="-457200" defTabSz="182880"/>
            <a:endParaRPr lang="en-US" dirty="0" smtClean="0"/>
          </a:p>
          <a:p>
            <a:pPr defTabSz="182880"/>
            <a:r>
              <a:rPr lang="en-US" dirty="0" smtClean="0"/>
              <a:t>						 	</a:t>
            </a:r>
            <a:r>
              <a:rPr lang="en-US" i="1" dirty="0" smtClean="0">
                <a:solidFill>
                  <a:srgbClr val="C00000"/>
                </a:solidFill>
              </a:rPr>
              <a:t>In this portion of the Tutorial1 we will place two images of  Android 										    on top of the map close to San Jose Costa Rica and Cleveland Ohio.</a:t>
            </a:r>
          </a:p>
          <a:p>
            <a:endParaRPr lang="en-US" dirty="0" smtClean="0"/>
          </a:p>
          <a:p>
            <a:pPr lvl="1"/>
            <a:r>
              <a:rPr lang="en-US" dirty="0" smtClean="0"/>
              <a:t>Go back to the </a:t>
            </a:r>
            <a:r>
              <a:rPr lang="en-US" b="1" dirty="0" err="1" smtClean="0"/>
              <a:t>HelloMapView</a:t>
            </a:r>
            <a:r>
              <a:rPr lang="en-US" dirty="0" smtClean="0"/>
              <a:t> class. </a:t>
            </a:r>
          </a:p>
          <a:p>
            <a:pPr lvl="1"/>
            <a:endParaRPr lang="en-US" dirty="0" smtClean="0"/>
          </a:p>
          <a:p>
            <a:pPr lvl="1"/>
            <a:r>
              <a:rPr lang="en-US" dirty="0" smtClean="0"/>
              <a:t>Add a </a:t>
            </a:r>
            <a:r>
              <a:rPr lang="en-US" dirty="0" err="1" smtClean="0"/>
              <a:t>drawable</a:t>
            </a:r>
            <a:r>
              <a:rPr lang="en-US" dirty="0" smtClean="0"/>
              <a:t> to the </a:t>
            </a:r>
            <a:r>
              <a:rPr lang="en-US" dirty="0" smtClean="0">
                <a:solidFill>
                  <a:srgbClr val="C00000"/>
                </a:solidFill>
              </a:rPr>
              <a:t>res/</a:t>
            </a:r>
            <a:r>
              <a:rPr lang="en-US" dirty="0" err="1" smtClean="0">
                <a:solidFill>
                  <a:srgbClr val="C00000"/>
                </a:solidFill>
              </a:rPr>
              <a:t>drawable-hdpi</a:t>
            </a:r>
            <a:r>
              <a:rPr lang="en-US" dirty="0" smtClean="0">
                <a:solidFill>
                  <a:srgbClr val="C00000"/>
                </a:solidFill>
              </a:rPr>
              <a:t> </a:t>
            </a:r>
            <a:r>
              <a:rPr lang="en-US" dirty="0" smtClean="0"/>
              <a:t>folder. For instance, copy there the file</a:t>
            </a:r>
          </a:p>
          <a:p>
            <a:pPr lvl="1"/>
            <a:endParaRPr lang="en-US" sz="800" dirty="0" smtClean="0">
              <a:solidFill>
                <a:srgbClr val="C00000"/>
              </a:solidFill>
            </a:endParaRPr>
          </a:p>
          <a:p>
            <a:pPr lvl="1"/>
            <a:r>
              <a:rPr lang="en-US" sz="1600" dirty="0" smtClean="0">
                <a:solidFill>
                  <a:srgbClr val="C00000"/>
                </a:solidFill>
              </a:rPr>
              <a:t>C:\android-sdk-windows\platforms\android-4\data\res\drawable\ic_launcher_android.png</a:t>
            </a:r>
          </a:p>
          <a:p>
            <a:pPr lvl="1"/>
            <a:endParaRPr lang="en-US" dirty="0" smtClean="0"/>
          </a:p>
          <a:p>
            <a:pPr lvl="1"/>
            <a:endParaRPr lang="en-US" dirty="0" smtClean="0"/>
          </a:p>
          <a:p>
            <a:pPr lvl="1"/>
            <a:r>
              <a:rPr lang="en-US" dirty="0" smtClean="0"/>
              <a:t>Now we need to implement the </a:t>
            </a:r>
            <a:r>
              <a:rPr lang="en-US" b="1" dirty="0" err="1" smtClean="0"/>
              <a:t>HelloItemizedOverlay</a:t>
            </a:r>
            <a:r>
              <a:rPr lang="en-US" dirty="0" smtClean="0"/>
              <a:t> class.</a:t>
            </a:r>
          </a:p>
          <a:p>
            <a:pPr lvl="1"/>
            <a:endParaRPr lang="en-US" dirty="0" smtClean="0"/>
          </a:p>
          <a:p>
            <a:pPr defTabSz="182880"/>
            <a:endParaRPr lang="en-US" dirty="0" smtClean="0"/>
          </a:p>
          <a:p>
            <a:pPr defTabSz="182880"/>
            <a:endParaRPr lang="en-US" dirty="0" smtClean="0"/>
          </a:p>
          <a:p>
            <a:pPr defTabSz="182880"/>
            <a:r>
              <a:rPr lang="en-US" dirty="0" smtClean="0"/>
              <a:t/>
            </a:r>
            <a:br>
              <a:rPr lang="en-US" dirty="0" smtClean="0"/>
            </a:br>
            <a:endParaRPr lang="en-US" dirty="0" smtClean="0"/>
          </a:p>
          <a:p>
            <a:pPr defTabSz="182880"/>
            <a:endParaRPr lang="en-US" dirty="0" smtClean="0"/>
          </a:p>
          <a:p>
            <a:pPr defTabSz="182880"/>
            <a:r>
              <a:rPr lang="en-US" dirty="0" smtClean="0"/>
              <a:t> </a:t>
            </a:r>
          </a:p>
        </p:txBody>
      </p:sp>
      <p:pic>
        <p:nvPicPr>
          <p:cNvPr id="12" name="Picture 11" descr="ic_launcher_android.png"/>
          <p:cNvPicPr>
            <a:picLocks noChangeAspect="1"/>
          </p:cNvPicPr>
          <p:nvPr/>
        </p:nvPicPr>
        <p:blipFill>
          <a:blip r:embed="rId4" cstate="print"/>
          <a:stretch>
            <a:fillRect/>
          </a:stretch>
        </p:blipFill>
        <p:spPr>
          <a:xfrm>
            <a:off x="685800" y="2895600"/>
            <a:ext cx="640080" cy="640080"/>
          </a:xfrm>
          <a:prstGeom prst="rect">
            <a:avLst/>
          </a:prstGeom>
        </p:spPr>
      </p:pic>
      <p:pic>
        <p:nvPicPr>
          <p:cNvPr id="13" name="Picture 12" descr="device.png"/>
          <p:cNvPicPr>
            <a:picLocks noChangeAspect="1"/>
          </p:cNvPicPr>
          <p:nvPr/>
        </p:nvPicPr>
        <p:blipFill>
          <a:blip r:embed="rId5"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47859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33400" y="5867400"/>
            <a:ext cx="8305800" cy="533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158</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r>
              <a:rPr lang="en-US" sz="3200" b="1" dirty="0" smtClean="0">
                <a:solidFill>
                  <a:srgbClr val="0070C0"/>
                </a:solidFill>
              </a:rPr>
              <a:t> Overlays</a:t>
            </a: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2400" dirty="0" smtClean="0"/>
          </a:p>
          <a:p>
            <a:pPr marL="457200" indent="-457200" defTabSz="182880"/>
            <a:r>
              <a:rPr lang="en-US" b="1" dirty="0" smtClean="0"/>
              <a:t>Part 2. Overlays -  </a:t>
            </a:r>
            <a:r>
              <a:rPr lang="en-US" b="1" dirty="0" err="1" smtClean="0"/>
              <a:t>HelloItemizedOverlay</a:t>
            </a:r>
            <a:endParaRPr lang="en-US" b="1" dirty="0" smtClean="0"/>
          </a:p>
          <a:p>
            <a:pPr marL="457200" indent="-457200" defTabSz="182880"/>
            <a:r>
              <a:rPr lang="en-US" dirty="0" smtClean="0"/>
              <a:t>The </a:t>
            </a:r>
            <a:r>
              <a:rPr lang="en-US" dirty="0" err="1" smtClean="0"/>
              <a:t>ItemizedOverlay</a:t>
            </a:r>
            <a:r>
              <a:rPr lang="en-US" dirty="0" smtClean="0"/>
              <a:t> class, will manage a set of Overlay items for us.</a:t>
            </a:r>
          </a:p>
          <a:p>
            <a:pPr marL="457200" indent="-457200" defTabSz="182880"/>
            <a:endParaRPr lang="en-US" dirty="0" smtClean="0"/>
          </a:p>
          <a:p>
            <a:pPr marL="342900" indent="-342900">
              <a:buFont typeface="+mj-lt"/>
              <a:buAutoNum type="arabicPeriod"/>
            </a:pPr>
            <a:r>
              <a:rPr lang="en-US" dirty="0" smtClean="0"/>
              <a:t>Create a new Java class named </a:t>
            </a:r>
            <a:r>
              <a:rPr lang="en-US" b="1" dirty="0" err="1" smtClean="0"/>
              <a:t>HelloItemizedOverlay</a:t>
            </a:r>
            <a:r>
              <a:rPr lang="en-US" dirty="0" smtClean="0"/>
              <a:t> that implements </a:t>
            </a:r>
            <a:r>
              <a:rPr lang="en-US" dirty="0" err="1" smtClean="0"/>
              <a:t>ItemizedOverlay</a:t>
            </a:r>
            <a:r>
              <a:rPr lang="en-US" dirty="0" smtClean="0"/>
              <a:t>. </a:t>
            </a:r>
          </a:p>
          <a:p>
            <a:pPr marL="342900" indent="-342900">
              <a:buFont typeface="+mj-lt"/>
              <a:buAutoNum type="arabicPeriod"/>
            </a:pPr>
            <a:endParaRPr lang="en-US" dirty="0" smtClean="0"/>
          </a:p>
          <a:p>
            <a:pPr marL="342900" indent="-342900">
              <a:buFont typeface="+mj-lt"/>
              <a:buAutoNum type="arabicPeriod"/>
            </a:pPr>
            <a:r>
              <a:rPr lang="en-US" dirty="0" smtClean="0"/>
              <a:t>When using Eclipse, right-click the package name in the Eclipse Package Explorer, and select </a:t>
            </a:r>
            <a:r>
              <a:rPr lang="en-US" dirty="0" smtClean="0">
                <a:solidFill>
                  <a:srgbClr val="C00000"/>
                </a:solidFill>
              </a:rPr>
              <a:t>New &gt; Class</a:t>
            </a:r>
            <a:r>
              <a:rPr lang="en-US" dirty="0" smtClean="0"/>
              <a:t>. Fill-in the Name field as </a:t>
            </a:r>
            <a:r>
              <a:rPr lang="en-US" i="1" dirty="0" err="1" smtClean="0">
                <a:solidFill>
                  <a:srgbClr val="C00000"/>
                </a:solidFill>
              </a:rPr>
              <a:t>HelloItemizedOverlay</a:t>
            </a:r>
            <a:r>
              <a:rPr lang="en-US" dirty="0" smtClean="0"/>
              <a:t>. For the </a:t>
            </a:r>
            <a:r>
              <a:rPr lang="en-US" b="1" dirty="0" err="1" smtClean="0"/>
              <a:t>Superclass</a:t>
            </a:r>
            <a:r>
              <a:rPr lang="en-US" dirty="0" smtClean="0"/>
              <a:t>, enter </a:t>
            </a:r>
            <a:r>
              <a:rPr lang="en-US" i="1" dirty="0" err="1" smtClean="0">
                <a:solidFill>
                  <a:srgbClr val="C00000"/>
                </a:solidFill>
              </a:rPr>
              <a:t>com.google.android.maps.ItemizedOverlay</a:t>
            </a:r>
            <a:r>
              <a:rPr lang="en-US" b="1" dirty="0" smtClean="0"/>
              <a:t>.</a:t>
            </a:r>
            <a:r>
              <a:rPr lang="en-US" dirty="0" smtClean="0"/>
              <a:t> Click the checkbox for </a:t>
            </a:r>
            <a:r>
              <a:rPr lang="en-US" i="1" dirty="0" smtClean="0"/>
              <a:t>Constructors from </a:t>
            </a:r>
            <a:r>
              <a:rPr lang="en-US" i="1" dirty="0" err="1" smtClean="0"/>
              <a:t>superclass</a:t>
            </a:r>
            <a:r>
              <a:rPr lang="en-US" dirty="0" smtClean="0"/>
              <a:t>. Click Finish. </a:t>
            </a:r>
          </a:p>
          <a:p>
            <a:pPr marL="342900" indent="-342900">
              <a:buFont typeface="+mj-lt"/>
              <a:buAutoNum type="arabicPeriod"/>
            </a:pPr>
            <a:endParaRPr lang="en-US" dirty="0" smtClean="0"/>
          </a:p>
          <a:p>
            <a:pPr marL="342900" indent="-342900">
              <a:buFont typeface="+mj-lt"/>
              <a:buAutoNum type="arabicPeriod"/>
            </a:pPr>
            <a:r>
              <a:rPr lang="en-US" dirty="0" smtClean="0"/>
              <a:t>First thing, we need an </a:t>
            </a:r>
            <a:r>
              <a:rPr lang="en-US" dirty="0" err="1" smtClean="0">
                <a:solidFill>
                  <a:srgbClr val="C00000"/>
                </a:solidFill>
              </a:rPr>
              <a:t>OverlayItem</a:t>
            </a:r>
            <a:r>
              <a:rPr lang="en-US" dirty="0" smtClean="0">
                <a:solidFill>
                  <a:srgbClr val="C00000"/>
                </a:solidFill>
              </a:rPr>
              <a:t> </a:t>
            </a:r>
            <a:r>
              <a:rPr lang="en-US" dirty="0" err="1" smtClean="0">
                <a:solidFill>
                  <a:srgbClr val="C00000"/>
                </a:solidFill>
              </a:rPr>
              <a:t>ArrayList</a:t>
            </a:r>
            <a:r>
              <a:rPr lang="en-US" dirty="0" smtClean="0"/>
              <a:t>, in which we'll put each of the </a:t>
            </a:r>
            <a:r>
              <a:rPr lang="en-US" b="1" dirty="0" err="1" smtClean="0"/>
              <a:t>OverlayItem</a:t>
            </a:r>
            <a:r>
              <a:rPr lang="en-US" dirty="0" smtClean="0"/>
              <a:t> objects we want on our map. Add this at the top of the </a:t>
            </a:r>
            <a:r>
              <a:rPr lang="en-US" b="1" dirty="0" err="1" smtClean="0"/>
              <a:t>HelloItemizedOverlay</a:t>
            </a:r>
            <a:r>
              <a:rPr lang="en-US" dirty="0" smtClean="0"/>
              <a:t> class:</a:t>
            </a:r>
          </a:p>
          <a:p>
            <a:pPr marL="342900" indent="-342900"/>
            <a:r>
              <a:rPr lang="en-US" dirty="0" smtClean="0"/>
              <a:t>	</a:t>
            </a:r>
          </a:p>
          <a:p>
            <a:pPr marL="342900" indent="-342900"/>
            <a:r>
              <a:rPr lang="en-US" dirty="0" smtClean="0"/>
              <a:t>	private </a:t>
            </a:r>
            <a:r>
              <a:rPr lang="en-US" dirty="0" err="1" smtClean="0"/>
              <a:t>ArrayList</a:t>
            </a:r>
            <a:r>
              <a:rPr lang="en-US" dirty="0" smtClean="0"/>
              <a:t>&lt;</a:t>
            </a:r>
            <a:r>
              <a:rPr lang="en-US" dirty="0" err="1" smtClean="0"/>
              <a:t>OverlayItem</a:t>
            </a:r>
            <a:r>
              <a:rPr lang="en-US" dirty="0" smtClean="0"/>
              <a:t>&gt; </a:t>
            </a:r>
            <a:r>
              <a:rPr lang="en-US" dirty="0" err="1" smtClean="0"/>
              <a:t>mOverlays</a:t>
            </a:r>
            <a:r>
              <a:rPr lang="en-US" dirty="0" smtClean="0"/>
              <a:t> = new </a:t>
            </a:r>
            <a:r>
              <a:rPr lang="en-US" dirty="0" err="1" smtClean="0"/>
              <a:t>ArrayList</a:t>
            </a:r>
            <a:r>
              <a:rPr lang="en-US" dirty="0" smtClean="0"/>
              <a:t>&lt;</a:t>
            </a:r>
            <a:r>
              <a:rPr lang="en-US" dirty="0" err="1" smtClean="0"/>
              <a:t>OverlayItem</a:t>
            </a:r>
            <a:r>
              <a:rPr lang="en-US" dirty="0" smtClean="0"/>
              <a:t>&gt;();</a:t>
            </a:r>
          </a:p>
          <a:p>
            <a:pPr marL="457200" indent="-457200" defTabSz="182880"/>
            <a:endParaRPr lang="en-US" dirty="0" smtClean="0"/>
          </a:p>
          <a:p>
            <a:pPr marL="457200" indent="-457200" defTabSz="182880"/>
            <a:endParaRPr lang="en-US" dirty="0" smtClean="0"/>
          </a:p>
          <a:p>
            <a:pPr defTabSz="182880"/>
            <a:r>
              <a:rPr lang="en-US" dirty="0" smtClean="0"/>
              <a:t>						</a:t>
            </a:r>
          </a:p>
          <a:p>
            <a:pPr defTabSz="182880"/>
            <a:endParaRPr lang="en-US" dirty="0" smtClean="0"/>
          </a:p>
          <a:p>
            <a:pPr defTabSz="182880"/>
            <a:endParaRPr lang="en-US" dirty="0" smtClean="0"/>
          </a:p>
          <a:p>
            <a:pPr defTabSz="182880"/>
            <a:r>
              <a:rPr lang="en-US" dirty="0" smtClean="0"/>
              <a:t/>
            </a:r>
            <a:br>
              <a:rPr lang="en-US" dirty="0" smtClean="0"/>
            </a:br>
            <a:endParaRPr lang="en-US" dirty="0" smtClean="0"/>
          </a:p>
          <a:p>
            <a:pPr defTabSz="182880"/>
            <a:endParaRPr lang="en-US" dirty="0" smtClean="0"/>
          </a:p>
          <a:p>
            <a:pPr defTabSz="182880"/>
            <a:r>
              <a:rPr lang="en-US" dirty="0" smtClean="0"/>
              <a:t> </a:t>
            </a:r>
          </a:p>
        </p:txBody>
      </p:sp>
      <p:pic>
        <p:nvPicPr>
          <p:cNvPr id="13" name="Picture 12"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676974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33400" y="4267200"/>
            <a:ext cx="8305800" cy="13716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3400" y="2895600"/>
            <a:ext cx="8305800" cy="533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159</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r>
              <a:rPr lang="en-US" sz="3200" b="1" dirty="0" smtClean="0">
                <a:solidFill>
                  <a:srgbClr val="0070C0"/>
                </a:solidFill>
              </a:rPr>
              <a:t> Overlays</a:t>
            </a: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2400" dirty="0" smtClean="0"/>
          </a:p>
          <a:p>
            <a:pPr marL="457200" indent="-457200" defTabSz="182880"/>
            <a:r>
              <a:rPr lang="en-US" b="1" dirty="0" smtClean="0"/>
              <a:t>Part 2. Overlays -  </a:t>
            </a:r>
            <a:r>
              <a:rPr lang="en-US" b="1" dirty="0" err="1" smtClean="0"/>
              <a:t>HelloItemizedOverlay</a:t>
            </a:r>
            <a:endParaRPr lang="en-US" b="1" dirty="0" smtClean="0"/>
          </a:p>
          <a:p>
            <a:pPr marL="457200" indent="-457200" defTabSz="182880"/>
            <a:endParaRPr lang="en-US" dirty="0" smtClean="0"/>
          </a:p>
          <a:p>
            <a:pPr marL="342900" indent="-342900">
              <a:buAutoNum type="arabicPeriod" startAt="4"/>
            </a:pPr>
            <a:r>
              <a:rPr lang="en-US" dirty="0" smtClean="0"/>
              <a:t>Add the following class variable to </a:t>
            </a:r>
            <a:r>
              <a:rPr lang="en-US" dirty="0" err="1" smtClean="0"/>
              <a:t>HelloItemizedOverlay</a:t>
            </a:r>
            <a:r>
              <a:rPr lang="en-US" dirty="0" smtClean="0"/>
              <a:t> class</a:t>
            </a:r>
          </a:p>
          <a:p>
            <a:pPr marL="342900" indent="-342900"/>
            <a:r>
              <a:rPr lang="en-US" dirty="0" smtClean="0"/>
              <a:t>	</a:t>
            </a:r>
          </a:p>
          <a:p>
            <a:pPr marL="342900" indent="-342900"/>
            <a:r>
              <a:rPr lang="en-US" dirty="0" smtClean="0"/>
              <a:t>		Context </a:t>
            </a:r>
            <a:r>
              <a:rPr lang="en-US" dirty="0" err="1" smtClean="0"/>
              <a:t>MyAppContext</a:t>
            </a:r>
            <a:r>
              <a:rPr lang="en-US" dirty="0" smtClean="0"/>
              <a:t>;</a:t>
            </a:r>
          </a:p>
          <a:p>
            <a:pPr marL="342900" indent="-342900"/>
            <a:endParaRPr lang="en-US" dirty="0" smtClean="0"/>
          </a:p>
          <a:p>
            <a:pPr marL="342900" indent="-342900"/>
            <a:endParaRPr lang="en-US" dirty="0" smtClean="0"/>
          </a:p>
          <a:p>
            <a:pPr marL="342900" indent="-342900">
              <a:buAutoNum type="arabicPeriod" startAt="5"/>
            </a:pPr>
            <a:r>
              <a:rPr lang="en-US" dirty="0" smtClean="0"/>
              <a:t>The class constructor should be</a:t>
            </a:r>
          </a:p>
          <a:p>
            <a:pPr marL="342900" indent="-342900">
              <a:buAutoNum type="arabicPeriod" startAt="5"/>
            </a:pPr>
            <a:endParaRPr lang="en-US" dirty="0" smtClean="0"/>
          </a:p>
          <a:p>
            <a:r>
              <a:rPr lang="en-US" dirty="0" smtClean="0"/>
              <a:t>	public </a:t>
            </a:r>
            <a:r>
              <a:rPr lang="en-US" dirty="0" err="1" smtClean="0"/>
              <a:t>HelloItemizedOverlay</a:t>
            </a:r>
            <a:r>
              <a:rPr lang="en-US" dirty="0" smtClean="0"/>
              <a:t>(</a:t>
            </a:r>
            <a:r>
              <a:rPr lang="en-US" dirty="0" err="1" smtClean="0"/>
              <a:t>Drawable</a:t>
            </a:r>
            <a:r>
              <a:rPr lang="en-US" dirty="0" smtClean="0"/>
              <a:t> </a:t>
            </a:r>
            <a:r>
              <a:rPr lang="en-US" dirty="0" err="1" smtClean="0"/>
              <a:t>defaultMarker</a:t>
            </a:r>
            <a:r>
              <a:rPr lang="en-US" dirty="0" smtClean="0"/>
              <a:t>, Context </a:t>
            </a:r>
            <a:r>
              <a:rPr lang="en-US" dirty="0" err="1" smtClean="0"/>
              <a:t>appContext</a:t>
            </a:r>
            <a:r>
              <a:rPr lang="en-US" dirty="0" smtClean="0"/>
              <a:t>) {</a:t>
            </a:r>
          </a:p>
          <a:p>
            <a:r>
              <a:rPr lang="en-US" dirty="0" smtClean="0"/>
              <a:t>	super(</a:t>
            </a:r>
            <a:r>
              <a:rPr lang="en-US" i="1" dirty="0" err="1" smtClean="0"/>
              <a:t>boundCenterBottom</a:t>
            </a:r>
            <a:r>
              <a:rPr lang="en-US" i="1" dirty="0" smtClean="0"/>
              <a:t>(</a:t>
            </a:r>
            <a:r>
              <a:rPr lang="en-US" i="1" dirty="0" err="1" smtClean="0"/>
              <a:t>defaultMarker</a:t>
            </a:r>
            <a:r>
              <a:rPr lang="en-US" i="1" dirty="0" smtClean="0"/>
              <a:t>));</a:t>
            </a:r>
          </a:p>
          <a:p>
            <a:r>
              <a:rPr lang="en-US" dirty="0" smtClean="0"/>
              <a:t>	      </a:t>
            </a:r>
            <a:r>
              <a:rPr lang="en-US" dirty="0" err="1" smtClean="0"/>
              <a:t>MyAppContext</a:t>
            </a:r>
            <a:r>
              <a:rPr lang="en-US" dirty="0" smtClean="0"/>
              <a:t> = </a:t>
            </a:r>
            <a:r>
              <a:rPr lang="en-US" dirty="0" err="1" smtClean="0"/>
              <a:t>appContext</a:t>
            </a:r>
            <a:r>
              <a:rPr lang="en-US" dirty="0" smtClean="0"/>
              <a:t>;</a:t>
            </a:r>
          </a:p>
          <a:p>
            <a:r>
              <a:rPr lang="en-US" dirty="0" smtClean="0"/>
              <a:t>	}</a:t>
            </a:r>
          </a:p>
          <a:p>
            <a:endParaRPr lang="en-US" dirty="0" smtClean="0"/>
          </a:p>
          <a:p>
            <a:endParaRPr lang="en-US" sz="800" dirty="0" smtClean="0"/>
          </a:p>
          <a:p>
            <a:r>
              <a:rPr lang="en-US" dirty="0" smtClean="0"/>
              <a:t>      We want the marker’s center-point at the bottom of the image to be the point at    </a:t>
            </a:r>
          </a:p>
          <a:p>
            <a:r>
              <a:rPr lang="en-US" dirty="0" smtClean="0"/>
              <a:t>      which it's attached to the map coordinates. </a:t>
            </a:r>
            <a:r>
              <a:rPr lang="en-US" dirty="0" err="1" smtClean="0"/>
              <a:t>MyAppContext</a:t>
            </a:r>
            <a:r>
              <a:rPr lang="en-US" dirty="0" smtClean="0"/>
              <a:t> is the application’s </a:t>
            </a:r>
          </a:p>
          <a:p>
            <a:r>
              <a:rPr lang="en-US" dirty="0" smtClean="0"/>
              <a:t>      context.</a:t>
            </a:r>
          </a:p>
        </p:txBody>
      </p:sp>
      <p:pic>
        <p:nvPicPr>
          <p:cNvPr id="13" name="Picture 12"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620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458200" cy="646331"/>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to accept a phone number and requests (built-in) Activity2 to make the call. </a:t>
            </a:r>
            <a:endParaRPr lang="en-US" dirty="0"/>
          </a:p>
        </p:txBody>
      </p:sp>
      <p:sp>
        <p:nvSpPr>
          <p:cNvPr id="7" name="TextBox 6"/>
          <p:cNvSpPr txBox="1"/>
          <p:nvPr/>
        </p:nvSpPr>
        <p:spPr>
          <a:xfrm>
            <a:off x="381000" y="2060436"/>
            <a:ext cx="8001000" cy="4185761"/>
          </a:xfrm>
          <a:prstGeom prst="rect">
            <a:avLst/>
          </a:prstGeom>
          <a:solidFill>
            <a:schemeClr val="bg1">
              <a:lumMod val="95000"/>
            </a:schemeClr>
          </a:solidFill>
          <a:ln>
            <a:solidFill>
              <a:schemeClr val="bg1">
                <a:lumMod val="85000"/>
              </a:schemeClr>
            </a:solidFill>
          </a:ln>
        </p:spPr>
        <p:txBody>
          <a:bodyPr wrap="square" rtlCol="0">
            <a:spAutoFit/>
          </a:bodyPr>
          <a:lstStyle/>
          <a:p>
            <a:pPr defTabSz="182880"/>
            <a:r>
              <a:rPr lang="en-US" sz="1400" dirty="0" smtClean="0">
                <a:solidFill>
                  <a:srgbClr val="646464"/>
                </a:solidFill>
                <a:latin typeface="Courier New"/>
              </a:rPr>
              <a:t>@Override</a:t>
            </a:r>
          </a:p>
          <a:p>
            <a:pPr defTabSz="182880"/>
            <a:r>
              <a:rPr lang="en-US" sz="1400" dirty="0" smtClean="0">
                <a:solidFill>
                  <a:srgbClr val="000000"/>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onCreate</a:t>
            </a:r>
            <a:r>
              <a:rPr lang="en-US" sz="1400" b="1" dirty="0" smtClean="0">
                <a:solidFill>
                  <a:srgbClr val="000000"/>
                </a:solidFill>
                <a:latin typeface="Courier New"/>
              </a:rPr>
              <a:t>(Bundle </a:t>
            </a:r>
            <a:r>
              <a:rPr lang="en-US" sz="1400" b="1" dirty="0" err="1" smtClean="0">
                <a:solidFill>
                  <a:srgbClr val="000000"/>
                </a:solidFill>
                <a:latin typeface="Courier New"/>
              </a:rPr>
              <a:t>savedInstanceState</a:t>
            </a:r>
            <a:r>
              <a:rPr lang="en-US" sz="1400" b="1" dirty="0" smtClean="0">
                <a:solidFill>
                  <a:srgbClr val="000000"/>
                </a:solidFill>
                <a:latin typeface="Courier New"/>
              </a:rPr>
              <a:t>) {</a:t>
            </a:r>
          </a:p>
          <a:p>
            <a:pPr defTabSz="182880"/>
            <a:r>
              <a:rPr lang="en-US" sz="1400" dirty="0" smtClean="0">
                <a:solidFill>
                  <a:srgbClr val="000000"/>
                </a:solidFill>
                <a:latin typeface="Courier New"/>
              </a:rPr>
              <a:t>    </a:t>
            </a:r>
            <a:r>
              <a:rPr lang="en-US" sz="1400" b="1" dirty="0" err="1" smtClean="0">
                <a:solidFill>
                  <a:srgbClr val="7F0055"/>
                </a:solidFill>
                <a:latin typeface="Courier New"/>
              </a:rPr>
              <a:t>super</a:t>
            </a:r>
            <a:r>
              <a:rPr lang="en-US" sz="1400" b="1" dirty="0" err="1" smtClean="0">
                <a:solidFill>
                  <a:srgbClr val="000000"/>
                </a:solidFill>
                <a:latin typeface="Courier New"/>
              </a:rPr>
              <a:t>.onCreate</a:t>
            </a:r>
            <a:r>
              <a:rPr lang="en-US" sz="1400" b="1" dirty="0" smtClean="0">
                <a:solidFill>
                  <a:srgbClr val="000000"/>
                </a:solidFill>
                <a:latin typeface="Courier New"/>
              </a:rPr>
              <a:t>(</a:t>
            </a:r>
            <a:r>
              <a:rPr lang="en-US" sz="1400" b="1" dirty="0" err="1" smtClean="0">
                <a:solidFill>
                  <a:srgbClr val="000000"/>
                </a:solidFill>
                <a:latin typeface="Courier New"/>
              </a:rPr>
              <a:t>savedInstanceState</a:t>
            </a:r>
            <a:r>
              <a:rPr lang="en-US" sz="1400" b="1" dirty="0" smtClean="0">
                <a:solidFill>
                  <a:srgbClr val="000000"/>
                </a:solidFill>
                <a:latin typeface="Courier New"/>
              </a:rPr>
              <a:t>);</a:t>
            </a:r>
          </a:p>
          <a:p>
            <a:pPr defTabSz="182880"/>
            <a:r>
              <a:rPr lang="en-US" sz="1400" dirty="0" smtClean="0">
                <a:solidFill>
                  <a:srgbClr val="000000"/>
                </a:solidFill>
                <a:latin typeface="Courier New"/>
              </a:rPr>
              <a:t>    </a:t>
            </a:r>
            <a:r>
              <a:rPr lang="en-US" sz="1400" b="1" dirty="0" smtClean="0">
                <a:solidFill>
                  <a:srgbClr val="7F0055"/>
                </a:solidFill>
                <a:latin typeface="Courier New"/>
              </a:rPr>
              <a:t>try</a:t>
            </a:r>
            <a:r>
              <a:rPr lang="en-US" sz="1400" b="1" dirty="0" smtClean="0">
                <a:solidFill>
                  <a:srgbClr val="000000"/>
                </a:solidFill>
                <a:latin typeface="Courier New"/>
              </a:rPr>
              <a:t> {</a:t>
            </a:r>
          </a:p>
          <a:p>
            <a:pPr defTabSz="182880"/>
            <a:endParaRPr lang="en-US" sz="1400" b="1" dirty="0" smtClean="0">
              <a:solidFill>
                <a:srgbClr val="000000"/>
              </a:solidFill>
              <a:latin typeface="Courier New"/>
            </a:endParaRPr>
          </a:p>
          <a:p>
            <a:pPr defTabSz="182880"/>
            <a:r>
              <a:rPr lang="en-US" sz="1400" dirty="0" smtClean="0">
                <a:solidFill>
                  <a:srgbClr val="000000"/>
                </a:solidFill>
                <a:latin typeface="Courier New"/>
              </a:rPr>
              <a:t>       </a:t>
            </a:r>
            <a:r>
              <a:rPr lang="en-US" sz="1400" dirty="0" err="1" smtClean="0">
                <a:solidFill>
                  <a:srgbClr val="000000"/>
                </a:solidFill>
                <a:latin typeface="Courier New"/>
              </a:rPr>
              <a:t>setContentView</a:t>
            </a:r>
            <a:r>
              <a:rPr lang="en-US" sz="1400" dirty="0" smtClean="0">
                <a:solidFill>
                  <a:srgbClr val="000000"/>
                </a:solidFill>
                <a:latin typeface="Courier New"/>
              </a:rPr>
              <a:t>(</a:t>
            </a:r>
            <a:r>
              <a:rPr lang="en-US" sz="1400" dirty="0" err="1" smtClean="0">
                <a:solidFill>
                  <a:srgbClr val="000000"/>
                </a:solidFill>
                <a:latin typeface="Courier New"/>
              </a:rPr>
              <a:t>R.layout.</a:t>
            </a:r>
            <a:r>
              <a:rPr lang="en-US" sz="1400" i="1" dirty="0" err="1" smtClean="0">
                <a:solidFill>
                  <a:srgbClr val="0000C0"/>
                </a:solidFill>
                <a:latin typeface="Courier New"/>
              </a:rPr>
              <a:t>main</a:t>
            </a:r>
            <a:r>
              <a:rPr lang="en-US" sz="1400" i="1" dirty="0" smtClean="0">
                <a:solidFill>
                  <a:srgbClr val="000000"/>
                </a:solidFill>
                <a:latin typeface="Courier New"/>
              </a:rPr>
              <a:t>);</a:t>
            </a:r>
          </a:p>
          <a:p>
            <a:pPr defTabSz="182880"/>
            <a:r>
              <a:rPr lang="en-US" sz="1400" dirty="0" smtClean="0">
                <a:solidFill>
                  <a:srgbClr val="0000C0"/>
                </a:solidFill>
                <a:latin typeface="Courier New"/>
              </a:rPr>
              <a:t>				label1</a:t>
            </a:r>
            <a:r>
              <a:rPr lang="en-US" sz="1400" dirty="0" smtClean="0">
                <a:solidFill>
                  <a:srgbClr val="000000"/>
                </a:solidFill>
                <a:latin typeface="Courier New"/>
              </a:rPr>
              <a:t> = (</a:t>
            </a:r>
            <a:r>
              <a:rPr lang="en-US" sz="1400" dirty="0" err="1" smtClean="0">
                <a:solidFill>
                  <a:srgbClr val="000000"/>
                </a:solidFill>
                <a:latin typeface="Courier New"/>
              </a:rPr>
              <a:t>TextView</a:t>
            </a:r>
            <a:r>
              <a:rPr lang="en-US" sz="1400" dirty="0" smtClean="0">
                <a:solidFill>
                  <a:srgbClr val="000000"/>
                </a:solidFill>
                <a:latin typeface="Courier New"/>
              </a:rPr>
              <a:t>)</a:t>
            </a:r>
            <a:r>
              <a:rPr lang="en-US" sz="1400" dirty="0" err="1" smtClean="0">
                <a:solidFill>
                  <a:srgbClr val="000000"/>
                </a:solidFill>
                <a:latin typeface="Courier New"/>
              </a:rPr>
              <a:t>findViewById</a:t>
            </a:r>
            <a:r>
              <a:rPr lang="en-US" sz="1400" dirty="0" smtClean="0">
                <a:solidFill>
                  <a:srgbClr val="000000"/>
                </a:solidFill>
                <a:latin typeface="Courier New"/>
              </a:rPr>
              <a:t>(R.id.</a:t>
            </a:r>
            <a:r>
              <a:rPr lang="en-US" sz="1400" i="1" dirty="0" smtClean="0">
                <a:solidFill>
                  <a:srgbClr val="0000C0"/>
                </a:solidFill>
                <a:latin typeface="Courier New"/>
              </a:rPr>
              <a:t>label1</a:t>
            </a:r>
            <a:r>
              <a:rPr lang="en-US" sz="1400" i="1" dirty="0" smtClean="0">
                <a:solidFill>
                  <a:srgbClr val="000000"/>
                </a:solidFill>
                <a:latin typeface="Courier New"/>
              </a:rPr>
              <a:t>);</a:t>
            </a:r>
          </a:p>
          <a:p>
            <a:pPr defTabSz="182880"/>
            <a:r>
              <a:rPr lang="en-US" sz="1400" dirty="0" smtClean="0">
                <a:solidFill>
                  <a:srgbClr val="0000C0"/>
                </a:solidFill>
                <a:latin typeface="Courier New"/>
              </a:rPr>
              <a:t>				text1</a:t>
            </a:r>
            <a:r>
              <a:rPr lang="en-US" sz="1400" dirty="0" smtClean="0">
                <a:solidFill>
                  <a:srgbClr val="000000"/>
                </a:solidFill>
                <a:latin typeface="Courier New"/>
              </a:rPr>
              <a:t> = (</a:t>
            </a:r>
            <a:r>
              <a:rPr lang="en-US" sz="1400" dirty="0" err="1" smtClean="0">
                <a:solidFill>
                  <a:srgbClr val="000000"/>
                </a:solidFill>
                <a:latin typeface="Courier New"/>
              </a:rPr>
              <a:t>EditText</a:t>
            </a:r>
            <a:r>
              <a:rPr lang="en-US" sz="1400" dirty="0" smtClean="0">
                <a:solidFill>
                  <a:srgbClr val="000000"/>
                </a:solidFill>
                <a:latin typeface="Courier New"/>
              </a:rPr>
              <a:t>)</a:t>
            </a:r>
            <a:r>
              <a:rPr lang="en-US" sz="1400" dirty="0" err="1" smtClean="0">
                <a:solidFill>
                  <a:srgbClr val="000000"/>
                </a:solidFill>
                <a:latin typeface="Courier New"/>
              </a:rPr>
              <a:t>findViewById</a:t>
            </a:r>
            <a:r>
              <a:rPr lang="en-US" sz="1400" dirty="0" smtClean="0">
                <a:solidFill>
                  <a:srgbClr val="000000"/>
                </a:solidFill>
                <a:latin typeface="Courier New"/>
              </a:rPr>
              <a:t>(R.id.</a:t>
            </a:r>
            <a:r>
              <a:rPr lang="en-US" sz="1400" i="1" dirty="0" smtClean="0">
                <a:solidFill>
                  <a:srgbClr val="0000C0"/>
                </a:solidFill>
                <a:latin typeface="Courier New"/>
              </a:rPr>
              <a:t>text1</a:t>
            </a:r>
            <a:r>
              <a:rPr lang="en-US" sz="1400" i="1" dirty="0" smtClean="0">
                <a:solidFill>
                  <a:srgbClr val="000000"/>
                </a:solidFill>
                <a:latin typeface="Courier New"/>
              </a:rPr>
              <a:t>);</a:t>
            </a:r>
          </a:p>
          <a:p>
            <a:pPr defTabSz="182880"/>
            <a:endParaRPr lang="en-US" sz="1400" i="1" dirty="0" smtClean="0">
              <a:solidFill>
                <a:srgbClr val="000000"/>
              </a:solidFill>
              <a:latin typeface="Courier New"/>
            </a:endParaRPr>
          </a:p>
          <a:p>
            <a:pPr defTabSz="182880"/>
            <a:r>
              <a:rPr lang="en-US" sz="1400" dirty="0" smtClean="0">
                <a:solidFill>
                  <a:srgbClr val="0000C0"/>
                </a:solidFill>
                <a:latin typeface="Courier New"/>
              </a:rPr>
              <a:t>				btnCallActivity2</a:t>
            </a:r>
            <a:r>
              <a:rPr lang="en-US" sz="1400" dirty="0" smtClean="0">
                <a:solidFill>
                  <a:srgbClr val="000000"/>
                </a:solidFill>
                <a:latin typeface="Courier New"/>
              </a:rPr>
              <a:t> = (Button)</a:t>
            </a:r>
            <a:r>
              <a:rPr lang="en-US" sz="1400" dirty="0" err="1" smtClean="0">
                <a:solidFill>
                  <a:srgbClr val="000000"/>
                </a:solidFill>
                <a:latin typeface="Courier New"/>
              </a:rPr>
              <a:t>findViewById</a:t>
            </a:r>
            <a:r>
              <a:rPr lang="en-US" sz="1400" dirty="0" smtClean="0">
                <a:solidFill>
                  <a:srgbClr val="000000"/>
                </a:solidFill>
                <a:latin typeface="Courier New"/>
              </a:rPr>
              <a:t>(R.id.</a:t>
            </a:r>
            <a:r>
              <a:rPr lang="en-US" sz="1400" i="1" dirty="0" smtClean="0">
                <a:solidFill>
                  <a:srgbClr val="0000C0"/>
                </a:solidFill>
                <a:latin typeface="Courier New"/>
              </a:rPr>
              <a:t>btnCallActivity2</a:t>
            </a:r>
            <a:r>
              <a:rPr lang="en-US" sz="1400" i="1" dirty="0" smtClean="0">
                <a:solidFill>
                  <a:srgbClr val="000000"/>
                </a:solidFill>
                <a:latin typeface="Courier New"/>
              </a:rPr>
              <a:t>);</a:t>
            </a:r>
          </a:p>
          <a:p>
            <a:pPr defTabSz="182880"/>
            <a:r>
              <a:rPr lang="en-US" sz="1400" dirty="0" smtClean="0">
                <a:solidFill>
                  <a:srgbClr val="000000"/>
                </a:solidFill>
                <a:latin typeface="Courier New"/>
              </a:rPr>
              <a:t>       </a:t>
            </a:r>
            <a:r>
              <a:rPr lang="en-US" sz="1400" dirty="0" smtClean="0">
                <a:solidFill>
                  <a:srgbClr val="0000C0"/>
                </a:solidFill>
                <a:latin typeface="Courier New"/>
              </a:rPr>
              <a:t>btnCallActivity2</a:t>
            </a:r>
            <a:r>
              <a:rPr lang="en-US" sz="1400" dirty="0" smtClean="0">
                <a:solidFill>
                  <a:srgbClr val="000000"/>
                </a:solidFill>
                <a:latin typeface="Courier New"/>
              </a:rPr>
              <a:t>.setOnClickListener(</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ClickHandler</a:t>
            </a:r>
            <a:r>
              <a:rPr lang="en-US" sz="1400" b="1" dirty="0" smtClean="0">
                <a:solidFill>
                  <a:srgbClr val="000000"/>
                </a:solidFill>
                <a:latin typeface="Courier New"/>
              </a:rPr>
              <a:t>());</a:t>
            </a:r>
          </a:p>
          <a:p>
            <a:pPr defTabSz="182880"/>
            <a:r>
              <a:rPr lang="en-US" sz="1400" dirty="0" smtClean="0">
                <a:solidFill>
                  <a:srgbClr val="000000"/>
                </a:solidFill>
                <a:latin typeface="Courier New"/>
              </a:rPr>
              <a:t>    }</a:t>
            </a:r>
          </a:p>
          <a:p>
            <a:pPr defTabSz="182880"/>
            <a:r>
              <a:rPr lang="en-US" sz="1400" b="1" dirty="0" smtClean="0">
                <a:solidFill>
                  <a:srgbClr val="7F0055"/>
                </a:solidFill>
                <a:latin typeface="Courier New"/>
              </a:rPr>
              <a:t>		catch</a:t>
            </a:r>
            <a:r>
              <a:rPr lang="en-US" sz="1400" b="1" dirty="0" smtClean="0">
                <a:solidFill>
                  <a:srgbClr val="000000"/>
                </a:solidFill>
                <a:latin typeface="Courier New"/>
              </a:rPr>
              <a:t> (Exception e) {</a:t>
            </a:r>
          </a:p>
          <a:p>
            <a:pPr defTabSz="182880"/>
            <a:r>
              <a:rPr lang="en-US" sz="1400" dirty="0" smtClean="0">
                <a:solidFill>
                  <a:srgbClr val="000000"/>
                </a:solidFill>
                <a:latin typeface="Courier New"/>
              </a:rPr>
              <a:t>				</a:t>
            </a:r>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i="1" dirty="0" err="1" smtClean="0">
                <a:solidFill>
                  <a:srgbClr val="000000"/>
                </a:solidFill>
                <a:latin typeface="Courier New"/>
              </a:rPr>
              <a:t>getBaseContext</a:t>
            </a:r>
            <a:r>
              <a:rPr lang="en-US" sz="1400" i="1" dirty="0" smtClean="0">
                <a:solidFill>
                  <a:srgbClr val="000000"/>
                </a:solidFill>
                <a:latin typeface="Courier New"/>
              </a:rPr>
              <a:t>(), </a:t>
            </a:r>
            <a:r>
              <a:rPr lang="en-US" sz="1400" i="1" dirty="0" err="1" smtClean="0">
                <a:solidFill>
                  <a:srgbClr val="000000"/>
                </a:solidFill>
                <a:latin typeface="Courier New"/>
              </a:rPr>
              <a:t>e.getMessage</a:t>
            </a:r>
            <a:r>
              <a:rPr lang="en-US" sz="1400" i="1" dirty="0" smtClean="0">
                <a:solidFill>
                  <a:srgbClr val="000000"/>
                </a:solidFill>
                <a:latin typeface="Courier New"/>
              </a:rPr>
              <a:t>(), 																						 </a:t>
            </a:r>
            <a:r>
              <a:rPr lang="en-US" sz="1400" i="1" dirty="0" err="1" smtClean="0">
                <a:solidFill>
                  <a:srgbClr val="000000"/>
                </a:solidFill>
                <a:latin typeface="Courier New"/>
              </a:rPr>
              <a:t>Toast.</a:t>
            </a:r>
            <a:r>
              <a:rPr lang="en-US" sz="1400" i="1" dirty="0" err="1" smtClean="0">
                <a:solidFill>
                  <a:srgbClr val="0000C0"/>
                </a:solidFill>
                <a:latin typeface="Courier New"/>
              </a:rPr>
              <a:t>LENGTH_LONG</a:t>
            </a:r>
            <a:r>
              <a:rPr lang="en-US" sz="1400" i="1" dirty="0" smtClean="0">
                <a:solidFill>
                  <a:srgbClr val="000000"/>
                </a:solidFill>
                <a:latin typeface="Courier New"/>
              </a:rPr>
              <a:t>).show();</a:t>
            </a:r>
          </a:p>
          <a:p>
            <a:pPr defTabSz="182880"/>
            <a:r>
              <a:rPr lang="en-US" sz="1400" dirty="0" smtClean="0">
                <a:solidFill>
                  <a:srgbClr val="000000"/>
                </a:solidFill>
                <a:latin typeface="Courier New"/>
              </a:rPr>
              <a:t>		}</a:t>
            </a:r>
          </a:p>
          <a:p>
            <a:pPr defTabSz="182880"/>
            <a:r>
              <a:rPr lang="en-US" sz="1400" dirty="0" smtClean="0">
                <a:solidFill>
                  <a:srgbClr val="000000"/>
                </a:solidFill>
                <a:latin typeface="Courier New"/>
              </a:rPr>
              <a:t>  }</a:t>
            </a:r>
            <a:r>
              <a:rPr lang="en-US" sz="1400" dirty="0" smtClean="0">
                <a:solidFill>
                  <a:srgbClr val="004000"/>
                </a:solidFill>
                <a:latin typeface="Courier New"/>
              </a:rPr>
              <a:t>//</a:t>
            </a:r>
            <a:r>
              <a:rPr lang="en-US" sz="1400" dirty="0" err="1" smtClean="0">
                <a:solidFill>
                  <a:srgbClr val="004000"/>
                </a:solidFill>
                <a:latin typeface="Courier New"/>
              </a:rPr>
              <a:t>onCreate</a:t>
            </a:r>
            <a:endParaRPr lang="en-US" sz="1400" dirty="0" smtClean="0">
              <a:solidFill>
                <a:srgbClr val="004000"/>
              </a:solidFill>
              <a:latin typeface="Courier New"/>
            </a:endParaRPr>
          </a:p>
          <a:p>
            <a:pPr defTabSz="182880"/>
            <a:r>
              <a:rPr lang="en-US" sz="1400" dirty="0" smtClean="0">
                <a:solidFill>
                  <a:srgbClr val="000000"/>
                </a:solidFill>
                <a:latin typeface="Courier New"/>
              </a:rPr>
              <a:t>    </a:t>
            </a:r>
          </a:p>
          <a:p>
            <a:pPr defTabSz="182880"/>
            <a:r>
              <a:rPr lang="en-US" sz="1400" dirty="0" smtClean="0">
                <a:solidFill>
                  <a:srgbClr val="000000"/>
                </a:solidFill>
                <a:latin typeface="Courier New"/>
              </a:rPr>
              <a:t>    </a:t>
            </a:r>
            <a:endParaRPr lang="en-US" sz="1400"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33400" y="5410200"/>
            <a:ext cx="8305800" cy="1295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3400" y="3200400"/>
            <a:ext cx="8305800" cy="1295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160</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9906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r>
              <a:rPr lang="en-US" sz="3200" b="1" dirty="0" smtClean="0">
                <a:solidFill>
                  <a:srgbClr val="0070C0"/>
                </a:solidFill>
              </a:rPr>
              <a:t> Overlays</a:t>
            </a: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800" dirty="0" smtClean="0"/>
          </a:p>
          <a:p>
            <a:pPr marL="457200" indent="-457200" defTabSz="182880"/>
            <a:r>
              <a:rPr lang="en-US" b="1" dirty="0" smtClean="0"/>
              <a:t>Part 2. Overlays -  </a:t>
            </a:r>
            <a:r>
              <a:rPr lang="en-US" b="1" dirty="0" err="1" smtClean="0"/>
              <a:t>HelloItemizedOverlay</a:t>
            </a:r>
            <a:endParaRPr lang="en-US" b="1" dirty="0" smtClean="0"/>
          </a:p>
          <a:p>
            <a:pPr marL="457200" indent="-457200" defTabSz="182880"/>
            <a:endParaRPr lang="en-US" sz="800" dirty="0" smtClean="0"/>
          </a:p>
          <a:p>
            <a:pPr marL="342900" indent="-342900">
              <a:buAutoNum type="arabicPeriod" startAt="6"/>
            </a:pPr>
            <a:r>
              <a:rPr lang="en-US" dirty="0" smtClean="0"/>
              <a:t>Continue with the </a:t>
            </a:r>
            <a:r>
              <a:rPr lang="en-US" dirty="0" err="1" smtClean="0">
                <a:solidFill>
                  <a:srgbClr val="C00000"/>
                </a:solidFill>
              </a:rPr>
              <a:t>AddOverlay</a:t>
            </a:r>
            <a:r>
              <a:rPr lang="en-US" dirty="0" smtClean="0"/>
              <a:t> method. Each time a new </a:t>
            </a:r>
            <a:r>
              <a:rPr lang="en-US" dirty="0" err="1" smtClean="0"/>
              <a:t>drawable</a:t>
            </a:r>
            <a:r>
              <a:rPr lang="en-US" dirty="0" smtClean="0"/>
              <a:t> item is supplied to the list, we call the populate method which will read each of the </a:t>
            </a:r>
            <a:r>
              <a:rPr lang="en-US" dirty="0" err="1" smtClean="0"/>
              <a:t>OverlayItems</a:t>
            </a:r>
            <a:r>
              <a:rPr lang="en-US" dirty="0" smtClean="0"/>
              <a:t> and prepare them to be drawn.</a:t>
            </a:r>
          </a:p>
          <a:p>
            <a:pPr marL="342900" indent="-342900"/>
            <a:endParaRPr lang="en-US" dirty="0" smtClean="0"/>
          </a:p>
          <a:p>
            <a:pPr marL="342900" indent="-342900">
              <a:buAutoNum type="arabicPeriod" startAt="6"/>
            </a:pPr>
            <a:r>
              <a:rPr lang="en-US" sz="200" dirty="0" smtClean="0"/>
              <a:t>x</a:t>
            </a:r>
          </a:p>
          <a:p>
            <a:pPr marL="342900" indent="-342900"/>
            <a:r>
              <a:rPr lang="en-US" dirty="0" smtClean="0"/>
              <a:t>	   	public void </a:t>
            </a:r>
            <a:r>
              <a:rPr lang="en-US" dirty="0" err="1" smtClean="0"/>
              <a:t>addOverlay</a:t>
            </a:r>
            <a:r>
              <a:rPr lang="en-US" dirty="0" smtClean="0"/>
              <a:t>(</a:t>
            </a:r>
            <a:r>
              <a:rPr lang="en-US" dirty="0" err="1" smtClean="0"/>
              <a:t>OverlayItem</a:t>
            </a:r>
            <a:r>
              <a:rPr lang="en-US" dirty="0" smtClean="0"/>
              <a:t> overlay) {</a:t>
            </a:r>
          </a:p>
          <a:p>
            <a:r>
              <a:rPr lang="en-US" dirty="0" smtClean="0"/>
              <a:t>     	     </a:t>
            </a:r>
            <a:r>
              <a:rPr lang="en-US" dirty="0" err="1" smtClean="0"/>
              <a:t>mOverlays.add</a:t>
            </a:r>
            <a:r>
              <a:rPr lang="en-US" dirty="0" smtClean="0"/>
              <a:t>(overlay);</a:t>
            </a:r>
          </a:p>
          <a:p>
            <a:r>
              <a:rPr lang="en-US" dirty="0" smtClean="0"/>
              <a:t>    	     populate();</a:t>
            </a:r>
          </a:p>
          <a:p>
            <a:r>
              <a:rPr lang="en-US" dirty="0" smtClean="0"/>
              <a:t>         	}</a:t>
            </a:r>
          </a:p>
          <a:p>
            <a:pPr marL="342900" indent="-342900"/>
            <a:endParaRPr lang="en-US" dirty="0" smtClean="0"/>
          </a:p>
          <a:p>
            <a:pPr marL="342900" indent="-342900"/>
            <a:r>
              <a:rPr lang="en-US" dirty="0" smtClean="0"/>
              <a:t>7. 	Replace the existing contents of the </a:t>
            </a:r>
            <a:r>
              <a:rPr lang="en-US" dirty="0" err="1" smtClean="0">
                <a:solidFill>
                  <a:srgbClr val="C00000"/>
                </a:solidFill>
              </a:rPr>
              <a:t>createItem</a:t>
            </a:r>
            <a:r>
              <a:rPr lang="en-US" dirty="0" smtClean="0"/>
              <a:t> method with a get() call to our </a:t>
            </a:r>
            <a:r>
              <a:rPr lang="en-US" dirty="0" err="1" smtClean="0"/>
              <a:t>ArrayList</a:t>
            </a:r>
            <a:r>
              <a:rPr lang="en-US" dirty="0" smtClean="0"/>
              <a:t>:</a:t>
            </a:r>
          </a:p>
          <a:p>
            <a:pPr marL="342900" indent="-342900"/>
            <a:endParaRPr lang="en-US" dirty="0" smtClean="0"/>
          </a:p>
          <a:p>
            <a:pPr marL="342900" indent="-342900"/>
            <a:r>
              <a:rPr lang="en-US" dirty="0" smtClean="0"/>
              <a:t>		@Override</a:t>
            </a:r>
          </a:p>
          <a:p>
            <a:pPr marL="342900" indent="-342900"/>
            <a:r>
              <a:rPr lang="en-US" dirty="0" smtClean="0"/>
              <a:t>		protected </a:t>
            </a:r>
            <a:r>
              <a:rPr lang="en-US" dirty="0" err="1" smtClean="0"/>
              <a:t>OverlayItem</a:t>
            </a:r>
            <a:r>
              <a:rPr lang="en-US" dirty="0" smtClean="0"/>
              <a:t> </a:t>
            </a:r>
            <a:r>
              <a:rPr lang="en-US" dirty="0" err="1" smtClean="0"/>
              <a:t>createItem</a:t>
            </a:r>
            <a:r>
              <a:rPr lang="en-US" dirty="0" smtClean="0"/>
              <a:t>(</a:t>
            </a:r>
            <a:r>
              <a:rPr lang="en-US" dirty="0" err="1" smtClean="0"/>
              <a:t>int</a:t>
            </a:r>
            <a:r>
              <a:rPr lang="en-US" dirty="0" smtClean="0"/>
              <a:t> </a:t>
            </a:r>
            <a:r>
              <a:rPr lang="en-US" dirty="0" err="1" smtClean="0"/>
              <a:t>i</a:t>
            </a:r>
            <a:r>
              <a:rPr lang="en-US" dirty="0" smtClean="0"/>
              <a:t>) {</a:t>
            </a:r>
          </a:p>
          <a:p>
            <a:pPr marL="342900" indent="-342900"/>
            <a:r>
              <a:rPr lang="en-US" dirty="0" smtClean="0"/>
              <a:t>		      return </a:t>
            </a:r>
            <a:r>
              <a:rPr lang="en-US" dirty="0" err="1" smtClean="0"/>
              <a:t>mOverlays.get</a:t>
            </a:r>
            <a:r>
              <a:rPr lang="en-US" dirty="0" smtClean="0"/>
              <a:t>(</a:t>
            </a:r>
            <a:r>
              <a:rPr lang="en-US" dirty="0" err="1" smtClean="0"/>
              <a:t>i</a:t>
            </a:r>
            <a:r>
              <a:rPr lang="en-US" dirty="0" smtClean="0"/>
              <a:t>);</a:t>
            </a:r>
          </a:p>
          <a:p>
            <a:pPr marL="342900" indent="-342900"/>
            <a:r>
              <a:rPr lang="en-US" dirty="0" smtClean="0"/>
              <a:t>		}</a:t>
            </a:r>
          </a:p>
          <a:p>
            <a:pPr marL="342900" indent="-342900"/>
            <a:r>
              <a:rPr lang="en-US" dirty="0" smtClean="0"/>
              <a:t>	</a:t>
            </a:r>
          </a:p>
        </p:txBody>
      </p:sp>
      <p:pic>
        <p:nvPicPr>
          <p:cNvPr id="13" name="Picture 12"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71316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33400" y="4267200"/>
            <a:ext cx="8305800" cy="19050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3400" y="2514600"/>
            <a:ext cx="8305800" cy="1295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161</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9906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r>
              <a:rPr lang="en-US" sz="3200" b="1" dirty="0" smtClean="0">
                <a:solidFill>
                  <a:srgbClr val="0070C0"/>
                </a:solidFill>
              </a:rPr>
              <a:t> Overlays</a:t>
            </a: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800" dirty="0" smtClean="0"/>
          </a:p>
          <a:p>
            <a:pPr marL="457200" indent="-457200" defTabSz="182880"/>
            <a:r>
              <a:rPr lang="en-US" b="1" dirty="0" smtClean="0"/>
              <a:t>Part 2. Overlays -  </a:t>
            </a:r>
            <a:r>
              <a:rPr lang="en-US" b="1" dirty="0" err="1" smtClean="0"/>
              <a:t>HelloItemizedOverlay</a:t>
            </a:r>
            <a:endParaRPr lang="en-US" b="1" dirty="0" smtClean="0"/>
          </a:p>
          <a:p>
            <a:pPr marL="457200" indent="-457200" defTabSz="182880"/>
            <a:endParaRPr lang="en-US" sz="800" dirty="0" smtClean="0"/>
          </a:p>
          <a:p>
            <a:pPr marL="342900" indent="-342900">
              <a:buAutoNum type="arabicPeriod" startAt="8"/>
            </a:pPr>
            <a:r>
              <a:rPr lang="en-US" dirty="0" smtClean="0"/>
              <a:t>Replace the existing contents of the size method with a </a:t>
            </a:r>
            <a:r>
              <a:rPr lang="en-US" i="1" dirty="0" smtClean="0"/>
              <a:t>size</a:t>
            </a:r>
            <a:r>
              <a:rPr lang="en-US" dirty="0" smtClean="0"/>
              <a:t> request to our </a:t>
            </a:r>
            <a:r>
              <a:rPr lang="en-US" dirty="0" err="1" smtClean="0"/>
              <a:t>ArrayList</a:t>
            </a:r>
            <a:r>
              <a:rPr lang="en-US" dirty="0" smtClean="0"/>
              <a:t>:</a:t>
            </a:r>
          </a:p>
          <a:p>
            <a:pPr marL="342900" indent="-342900">
              <a:buAutoNum type="arabicPeriod" startAt="8"/>
            </a:pPr>
            <a:endParaRPr lang="en-US" sz="800" dirty="0" smtClean="0"/>
          </a:p>
          <a:p>
            <a:r>
              <a:rPr lang="en-US" dirty="0" smtClean="0"/>
              <a:t>	@Override</a:t>
            </a:r>
          </a:p>
          <a:p>
            <a:r>
              <a:rPr lang="en-US" dirty="0" smtClean="0"/>
              <a:t>	public </a:t>
            </a:r>
            <a:r>
              <a:rPr lang="en-US" dirty="0" err="1" smtClean="0"/>
              <a:t>int</a:t>
            </a:r>
            <a:r>
              <a:rPr lang="en-US" dirty="0" smtClean="0"/>
              <a:t> size() {</a:t>
            </a:r>
          </a:p>
          <a:p>
            <a:r>
              <a:rPr lang="en-US" dirty="0" smtClean="0"/>
              <a:t>	      return </a:t>
            </a:r>
            <a:r>
              <a:rPr lang="en-US" dirty="0" err="1" smtClean="0"/>
              <a:t>mOverlays.size</a:t>
            </a:r>
            <a:r>
              <a:rPr lang="en-US" dirty="0" smtClean="0"/>
              <a:t>();</a:t>
            </a:r>
          </a:p>
          <a:p>
            <a:r>
              <a:rPr lang="en-US" dirty="0" smtClean="0"/>
              <a:t>	}</a:t>
            </a:r>
          </a:p>
          <a:p>
            <a:endParaRPr lang="en-US" dirty="0" smtClean="0"/>
          </a:p>
          <a:p>
            <a:pPr marL="342900" indent="-342900">
              <a:buAutoNum type="arabicPeriod" startAt="9"/>
            </a:pPr>
            <a:r>
              <a:rPr lang="en-US" dirty="0" smtClean="0"/>
              <a:t>Provide a method to attend the Tap event</a:t>
            </a:r>
          </a:p>
          <a:p>
            <a:pPr marL="342900" indent="-342900">
              <a:buAutoNum type="arabicPeriod" startAt="9"/>
            </a:pPr>
            <a:endParaRPr lang="en-US" sz="800" dirty="0" smtClean="0"/>
          </a:p>
          <a:p>
            <a:r>
              <a:rPr lang="en-US" dirty="0" smtClean="0"/>
              <a:t>	@Override</a:t>
            </a:r>
          </a:p>
          <a:p>
            <a:r>
              <a:rPr lang="en-US" dirty="0" smtClean="0"/>
              <a:t>	protected </a:t>
            </a:r>
            <a:r>
              <a:rPr lang="en-US" dirty="0" err="1" smtClean="0"/>
              <a:t>boolean</a:t>
            </a:r>
            <a:r>
              <a:rPr lang="en-US" dirty="0" smtClean="0"/>
              <a:t> </a:t>
            </a:r>
            <a:r>
              <a:rPr lang="en-US" dirty="0" err="1" smtClean="0"/>
              <a:t>onTap</a:t>
            </a:r>
            <a:r>
              <a:rPr lang="en-US" dirty="0" smtClean="0"/>
              <a:t>(</a:t>
            </a:r>
            <a:r>
              <a:rPr lang="en-US" dirty="0" err="1" smtClean="0"/>
              <a:t>int</a:t>
            </a:r>
            <a:r>
              <a:rPr lang="en-US" dirty="0" smtClean="0"/>
              <a:t> </a:t>
            </a:r>
            <a:r>
              <a:rPr lang="en-US" dirty="0" err="1" smtClean="0"/>
              <a:t>itemIndex</a:t>
            </a:r>
            <a:r>
              <a:rPr lang="en-US" dirty="0" smtClean="0"/>
              <a:t>) {</a:t>
            </a:r>
          </a:p>
          <a:p>
            <a:r>
              <a:rPr lang="en-US" dirty="0" smtClean="0"/>
              <a:t>	      </a:t>
            </a:r>
            <a:r>
              <a:rPr lang="en-US" dirty="0" err="1" smtClean="0"/>
              <a:t>Toast.</a:t>
            </a:r>
            <a:r>
              <a:rPr lang="en-US" i="1" dirty="0" err="1" smtClean="0"/>
              <a:t>makeText</a:t>
            </a:r>
            <a:r>
              <a:rPr lang="en-US" i="1" dirty="0" smtClean="0"/>
              <a:t>(</a:t>
            </a:r>
            <a:r>
              <a:rPr lang="en-US" i="1" dirty="0" err="1" smtClean="0"/>
              <a:t>MyAppContext</a:t>
            </a:r>
            <a:r>
              <a:rPr lang="en-US" i="1" dirty="0" smtClean="0"/>
              <a:t>, </a:t>
            </a:r>
          </a:p>
          <a:p>
            <a:r>
              <a:rPr lang="en-US" i="1" dirty="0" smtClean="0"/>
              <a:t>                            		 </a:t>
            </a:r>
            <a:r>
              <a:rPr lang="en-US" i="1" dirty="0" err="1" smtClean="0"/>
              <a:t>mOverlays.get</a:t>
            </a:r>
            <a:r>
              <a:rPr lang="en-US" i="1" dirty="0" smtClean="0"/>
              <a:t>(</a:t>
            </a:r>
            <a:r>
              <a:rPr lang="en-US" i="1" dirty="0" err="1" smtClean="0"/>
              <a:t>itemIndex</a:t>
            </a:r>
            <a:r>
              <a:rPr lang="en-US" i="1" dirty="0" smtClean="0"/>
              <a:t>).</a:t>
            </a:r>
            <a:r>
              <a:rPr lang="en-US" i="1" dirty="0" err="1" smtClean="0"/>
              <a:t>getTitle</a:t>
            </a:r>
            <a:r>
              <a:rPr lang="en-US" i="1" dirty="0" smtClean="0"/>
              <a:t>().</a:t>
            </a:r>
            <a:r>
              <a:rPr lang="en-US" i="1" dirty="0" err="1" smtClean="0"/>
              <a:t>toString</a:t>
            </a:r>
            <a:r>
              <a:rPr lang="en-US" i="1" dirty="0" smtClean="0"/>
              <a:t>(), 1).show();</a:t>
            </a:r>
          </a:p>
          <a:p>
            <a:r>
              <a:rPr lang="en-US" dirty="0" smtClean="0"/>
              <a:t>	      return </a:t>
            </a:r>
            <a:r>
              <a:rPr lang="en-US" dirty="0" err="1" smtClean="0"/>
              <a:t>super.onTap</a:t>
            </a:r>
            <a:r>
              <a:rPr lang="en-US" dirty="0" smtClean="0"/>
              <a:t>(</a:t>
            </a:r>
            <a:r>
              <a:rPr lang="en-US" dirty="0" err="1" smtClean="0"/>
              <a:t>itemIndex</a:t>
            </a:r>
            <a:r>
              <a:rPr lang="en-US" dirty="0" smtClean="0"/>
              <a:t>);</a:t>
            </a:r>
          </a:p>
          <a:p>
            <a:r>
              <a:rPr lang="en-US" dirty="0" smtClean="0"/>
              <a:t>	}</a:t>
            </a:r>
          </a:p>
          <a:p>
            <a:pPr marL="342900" indent="-342900">
              <a:buAutoNum type="arabicPeriod" startAt="9"/>
            </a:pPr>
            <a:endParaRPr lang="en-US" sz="800" dirty="0" smtClean="0"/>
          </a:p>
          <a:p>
            <a:pPr marL="342900" indent="-342900">
              <a:buAutoNum type="arabicPeriod" startAt="9"/>
            </a:pPr>
            <a:endParaRPr lang="en-US" sz="800" dirty="0" smtClean="0"/>
          </a:p>
          <a:p>
            <a:pPr marL="342900" indent="-342900">
              <a:buAutoNum type="arabicPeriod" startAt="9"/>
            </a:pPr>
            <a:r>
              <a:rPr lang="en-US" dirty="0" smtClean="0"/>
              <a:t>We are done with the </a:t>
            </a:r>
            <a:r>
              <a:rPr lang="en-US" dirty="0" err="1" smtClean="0"/>
              <a:t>HelloItemizedOverlay</a:t>
            </a:r>
            <a:r>
              <a:rPr lang="en-US" dirty="0" smtClean="0"/>
              <a:t> class</a:t>
            </a:r>
          </a:p>
          <a:p>
            <a:endParaRPr lang="en-US" dirty="0" smtClean="0"/>
          </a:p>
        </p:txBody>
      </p:sp>
      <p:pic>
        <p:nvPicPr>
          <p:cNvPr id="13" name="Picture 12"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621771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 y="4648200"/>
            <a:ext cx="8305800" cy="10668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3400" y="3048000"/>
            <a:ext cx="8305800" cy="9144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162</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800" dirty="0" smtClean="0"/>
          </a:p>
          <a:p>
            <a:pPr marL="457200" indent="-457200" defTabSz="182880"/>
            <a:r>
              <a:rPr lang="en-US" sz="2400" b="1" dirty="0" smtClean="0"/>
              <a:t>Part 3. Overlays</a:t>
            </a:r>
          </a:p>
          <a:p>
            <a:pPr marL="457200" indent="-457200" defTabSz="182880"/>
            <a:r>
              <a:rPr lang="en-US" dirty="0" smtClean="0"/>
              <a:t>	Back to the </a:t>
            </a:r>
            <a:r>
              <a:rPr lang="en-US" dirty="0" err="1" smtClean="0"/>
              <a:t>HelloMap</a:t>
            </a:r>
            <a:r>
              <a:rPr lang="en-US" dirty="0" smtClean="0"/>
              <a:t> class.</a:t>
            </a:r>
          </a:p>
          <a:p>
            <a:pPr marL="457200" indent="-457200" defTabSz="182880"/>
            <a:endParaRPr lang="en-US" sz="800" dirty="0" smtClean="0"/>
          </a:p>
          <a:p>
            <a:pPr marL="342900" indent="-342900">
              <a:buFont typeface="+mj-lt"/>
              <a:buAutoNum type="arabicPeriod"/>
            </a:pPr>
            <a:r>
              <a:rPr lang="en-US" dirty="0" smtClean="0"/>
              <a:t>First we need some more types. Add the following declarations at the top of the </a:t>
            </a:r>
            <a:r>
              <a:rPr lang="en-US" b="1" dirty="0" err="1" smtClean="0"/>
              <a:t>HelloMapView</a:t>
            </a:r>
            <a:r>
              <a:rPr lang="en-US" dirty="0" smtClean="0"/>
              <a:t> class: </a:t>
            </a:r>
          </a:p>
          <a:p>
            <a:pPr marL="342900" indent="-342900">
              <a:buFont typeface="+mj-lt"/>
              <a:buAutoNum type="arabicPeriod"/>
            </a:pPr>
            <a:endParaRPr lang="en-US" sz="800" dirty="0" smtClean="0"/>
          </a:p>
          <a:p>
            <a:pPr marL="342900" indent="-342900"/>
            <a:r>
              <a:rPr lang="en-US" dirty="0" smtClean="0"/>
              <a:t>		List&lt;Overlay&gt;   </a:t>
            </a:r>
            <a:r>
              <a:rPr lang="en-US" dirty="0" err="1" smtClean="0"/>
              <a:t>mapOverlays</a:t>
            </a:r>
            <a:r>
              <a:rPr lang="en-US" dirty="0" smtClean="0"/>
              <a:t>; </a:t>
            </a:r>
          </a:p>
          <a:p>
            <a:pPr marL="342900" indent="-342900"/>
            <a:r>
              <a:rPr lang="en-US" dirty="0" smtClean="0"/>
              <a:t>		</a:t>
            </a:r>
            <a:r>
              <a:rPr lang="en-US" dirty="0" err="1" smtClean="0"/>
              <a:t>Drawable</a:t>
            </a:r>
            <a:r>
              <a:rPr lang="en-US" dirty="0" smtClean="0"/>
              <a:t>   </a:t>
            </a:r>
            <a:r>
              <a:rPr lang="en-US" dirty="0" err="1" smtClean="0"/>
              <a:t>drawable</a:t>
            </a:r>
            <a:r>
              <a:rPr lang="en-US" dirty="0" smtClean="0"/>
              <a:t>; </a:t>
            </a:r>
          </a:p>
          <a:p>
            <a:pPr marL="342900" indent="-342900"/>
            <a:r>
              <a:rPr lang="en-US" dirty="0" smtClean="0"/>
              <a:t>		</a:t>
            </a:r>
            <a:r>
              <a:rPr lang="en-US" dirty="0" err="1" smtClean="0"/>
              <a:t>HelloItemizedOverlay</a:t>
            </a:r>
            <a:r>
              <a:rPr lang="en-US" dirty="0" smtClean="0"/>
              <a:t>   </a:t>
            </a:r>
            <a:r>
              <a:rPr lang="en-US" dirty="0" err="1" smtClean="0"/>
              <a:t>itemizedOverlay</a:t>
            </a:r>
            <a:r>
              <a:rPr lang="en-US" dirty="0" smtClean="0"/>
              <a:t>;</a:t>
            </a:r>
          </a:p>
          <a:p>
            <a:pPr marL="342900" indent="-342900"/>
            <a:endParaRPr lang="en-US" dirty="0" smtClean="0"/>
          </a:p>
          <a:p>
            <a:pPr marL="342900" indent="-342900">
              <a:buAutoNum type="arabicPeriod" startAt="2"/>
            </a:pPr>
            <a:r>
              <a:rPr lang="en-US" dirty="0" smtClean="0"/>
              <a:t>Now pick up where we left off in the </a:t>
            </a:r>
            <a:r>
              <a:rPr lang="en-US" b="1" dirty="0" err="1" smtClean="0"/>
              <a:t>onCreate</a:t>
            </a:r>
            <a:r>
              <a:rPr lang="en-US" b="1" dirty="0" smtClean="0"/>
              <a:t>()</a:t>
            </a:r>
            <a:r>
              <a:rPr lang="en-US" dirty="0" smtClean="0"/>
              <a:t> method. Instantiate the new fields: </a:t>
            </a:r>
          </a:p>
          <a:p>
            <a:pPr marL="342900" indent="-342900"/>
            <a:r>
              <a:rPr lang="en-US" dirty="0" smtClean="0"/>
              <a:t>	</a:t>
            </a:r>
          </a:p>
          <a:p>
            <a:pPr marL="342900" indent="-342900"/>
            <a:r>
              <a:rPr lang="en-US" dirty="0" smtClean="0"/>
              <a:t>		</a:t>
            </a:r>
            <a:r>
              <a:rPr lang="en-US" dirty="0" err="1" smtClean="0"/>
              <a:t>mapOverlays</a:t>
            </a:r>
            <a:r>
              <a:rPr lang="en-US" dirty="0" smtClean="0"/>
              <a:t> = </a:t>
            </a:r>
            <a:r>
              <a:rPr lang="en-US" dirty="0" err="1" smtClean="0"/>
              <a:t>mapView.getOverlays</a:t>
            </a:r>
            <a:r>
              <a:rPr lang="en-US" dirty="0" smtClean="0"/>
              <a:t>(); </a:t>
            </a:r>
          </a:p>
          <a:p>
            <a:pPr marL="342900" indent="-342900"/>
            <a:r>
              <a:rPr lang="en-US" dirty="0" smtClean="0"/>
              <a:t>		</a:t>
            </a:r>
            <a:r>
              <a:rPr lang="en-US" dirty="0" err="1" smtClean="0"/>
              <a:t>drawable</a:t>
            </a:r>
            <a:r>
              <a:rPr lang="en-US" dirty="0" smtClean="0"/>
              <a:t> = </a:t>
            </a:r>
            <a:r>
              <a:rPr lang="en-US" dirty="0" err="1" smtClean="0"/>
              <a:t>this.getResources</a:t>
            </a:r>
            <a:r>
              <a:rPr lang="en-US" dirty="0" smtClean="0"/>
              <a:t>().</a:t>
            </a:r>
            <a:r>
              <a:rPr lang="en-US" dirty="0" err="1" smtClean="0"/>
              <a:t>getDrawable</a:t>
            </a:r>
            <a:r>
              <a:rPr lang="en-US" dirty="0" smtClean="0"/>
              <a:t>(</a:t>
            </a:r>
            <a:r>
              <a:rPr lang="en-US" dirty="0" err="1" smtClean="0"/>
              <a:t>R.drawable.</a:t>
            </a:r>
            <a:r>
              <a:rPr lang="en-US" i="1" dirty="0" err="1" smtClean="0">
                <a:solidFill>
                  <a:srgbClr val="0070C0"/>
                </a:solidFill>
              </a:rPr>
              <a:t>androidmarke</a:t>
            </a:r>
            <a:r>
              <a:rPr lang="en-US" dirty="0" err="1" smtClean="0">
                <a:solidFill>
                  <a:srgbClr val="0070C0"/>
                </a:solidFill>
              </a:rPr>
              <a:t>r</a:t>
            </a:r>
            <a:r>
              <a:rPr lang="en-US" dirty="0" smtClean="0"/>
              <a:t>); </a:t>
            </a:r>
          </a:p>
          <a:p>
            <a:pPr marL="342900" indent="-342900"/>
            <a:r>
              <a:rPr lang="en-US" dirty="0" smtClean="0"/>
              <a:t>		</a:t>
            </a:r>
            <a:r>
              <a:rPr lang="en-US" dirty="0" err="1" smtClean="0"/>
              <a:t>itemizedOverlay</a:t>
            </a:r>
            <a:r>
              <a:rPr lang="en-US" dirty="0" smtClean="0"/>
              <a:t> = new </a:t>
            </a:r>
            <a:r>
              <a:rPr lang="en-US" dirty="0" err="1" smtClean="0"/>
              <a:t>HelloItemizedOverlay</a:t>
            </a:r>
            <a:r>
              <a:rPr lang="en-US" dirty="0" smtClean="0"/>
              <a:t>(</a:t>
            </a:r>
            <a:r>
              <a:rPr lang="en-US" dirty="0" err="1" smtClean="0"/>
              <a:t>drawable</a:t>
            </a:r>
            <a:r>
              <a:rPr lang="en-US" dirty="0" smtClean="0"/>
              <a:t>, this);</a:t>
            </a:r>
          </a:p>
          <a:p>
            <a:pPr marL="342900" indent="-342900"/>
            <a:endParaRPr lang="en-US" dirty="0" smtClean="0"/>
          </a:p>
          <a:p>
            <a:pPr marL="342900" indent="-342900"/>
            <a:endParaRPr lang="en-US" dirty="0" smtClean="0"/>
          </a:p>
          <a:p>
            <a:pPr marL="342900" indent="-342900"/>
            <a:endParaRPr lang="en-US" dirty="0" smtClean="0"/>
          </a:p>
          <a:p>
            <a:pPr marL="342900" indent="-342900"/>
            <a:r>
              <a:rPr lang="en-US" dirty="0" smtClean="0"/>
              <a:t>________</a:t>
            </a:r>
          </a:p>
          <a:p>
            <a:pPr marL="342900" indent="-342900"/>
            <a:r>
              <a:rPr lang="en-US" sz="1200" b="1" i="1" dirty="0" smtClean="0"/>
              <a:t>Note.  </a:t>
            </a:r>
            <a:r>
              <a:rPr lang="en-US" sz="1200" i="1" dirty="0" smtClean="0"/>
              <a:t>You may pick any </a:t>
            </a:r>
            <a:r>
              <a:rPr lang="en-US" sz="1200" i="1" dirty="0" err="1" smtClean="0"/>
              <a:t>drawable</a:t>
            </a:r>
            <a:r>
              <a:rPr lang="en-US" sz="1200" i="1" dirty="0" smtClean="0"/>
              <a:t> from your SDK folder, say C:\Android\platforms\android-1.6\data\res\drawable</a:t>
            </a:r>
          </a:p>
          <a:p>
            <a:pPr defTabSz="182880"/>
            <a:r>
              <a:rPr lang="en-US" dirty="0" smtClean="0"/>
              <a:t/>
            </a:r>
            <a:br>
              <a:rPr lang="en-US" dirty="0" smtClean="0"/>
            </a:br>
            <a:endParaRPr lang="en-US" dirty="0" smtClean="0"/>
          </a:p>
          <a:p>
            <a:pPr defTabSz="182880"/>
            <a:endParaRPr lang="en-US" dirty="0" smtClean="0"/>
          </a:p>
          <a:p>
            <a:pPr defTabSz="182880"/>
            <a:r>
              <a:rPr lang="en-US" dirty="0" smtClean="0"/>
              <a:t> </a:t>
            </a:r>
          </a:p>
        </p:txBody>
      </p:sp>
      <p:pic>
        <p:nvPicPr>
          <p:cNvPr id="12" name="Picture 11"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20405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 y="4572000"/>
            <a:ext cx="8305800" cy="12192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3400" y="2667000"/>
            <a:ext cx="8305800" cy="12192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163</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534400" cy="5181600"/>
          </a:xfrm>
          <a:prstGeom prst="rect">
            <a:avLst/>
          </a:prstGeom>
        </p:spPr>
        <p:txBody>
          <a:bodyPr>
            <a:noAutofit/>
          </a:bodyPr>
          <a:lstStyle/>
          <a:p>
            <a:pPr defTabSz="182880"/>
            <a:r>
              <a:rPr lang="en-US" sz="3200" b="1" dirty="0" smtClean="0">
                <a:solidFill>
                  <a:srgbClr val="0070C0"/>
                </a:solidFill>
              </a:rPr>
              <a:t>Tutorial 1– Hello, </a:t>
            </a:r>
            <a:r>
              <a:rPr lang="en-US" sz="3200" b="1" dirty="0" err="1" smtClean="0">
                <a:solidFill>
                  <a:srgbClr val="0070C0"/>
                </a:solidFill>
              </a:rPr>
              <a:t>MapView</a:t>
            </a:r>
            <a:endParaRPr lang="en-US" sz="3200" b="1" dirty="0" smtClean="0">
              <a:solidFill>
                <a:srgbClr val="0070C0"/>
              </a:solidFill>
            </a:endParaRPr>
          </a:p>
          <a:p>
            <a:pPr defTabSz="182880"/>
            <a:r>
              <a:rPr lang="en-US" sz="1050" dirty="0" smtClean="0">
                <a:solidFill>
                  <a:srgbClr val="0070C0"/>
                </a:solidFill>
              </a:rPr>
              <a:t>Reference: </a:t>
            </a:r>
            <a:r>
              <a:rPr lang="en-US" sz="1050" dirty="0" smtClean="0">
                <a:solidFill>
                  <a:srgbClr val="0070C0"/>
                </a:solidFill>
                <a:hlinkClick r:id="rId3"/>
              </a:rPr>
              <a:t>http://developer.android.com/guide/tutorials/views/hello-mapview.html</a:t>
            </a:r>
            <a:endParaRPr lang="en-US" sz="1050" dirty="0" smtClean="0">
              <a:solidFill>
                <a:srgbClr val="0070C0"/>
              </a:solidFill>
            </a:endParaRPr>
          </a:p>
          <a:p>
            <a:pPr defTabSz="182880"/>
            <a:endParaRPr lang="en-US" sz="800" dirty="0" smtClean="0"/>
          </a:p>
          <a:p>
            <a:pPr marL="457200" indent="-457200" defTabSz="182880"/>
            <a:r>
              <a:rPr lang="en-US" b="1" dirty="0" smtClean="0"/>
              <a:t>Part 3. Overlays</a:t>
            </a:r>
          </a:p>
          <a:p>
            <a:pPr marL="457200" indent="-457200" defTabSz="182880"/>
            <a:r>
              <a:rPr lang="en-US" dirty="0" smtClean="0"/>
              <a:t>	Back to the </a:t>
            </a:r>
            <a:r>
              <a:rPr lang="en-US" dirty="0" err="1" smtClean="0"/>
              <a:t>HelloMap</a:t>
            </a:r>
            <a:r>
              <a:rPr lang="en-US" dirty="0" smtClean="0"/>
              <a:t> class. Adding </a:t>
            </a:r>
            <a:r>
              <a:rPr lang="en-US" dirty="0" err="1" smtClean="0"/>
              <a:t>OverlayItems</a:t>
            </a:r>
            <a:r>
              <a:rPr lang="en-US" dirty="0" smtClean="0"/>
              <a:t> to the map</a:t>
            </a:r>
          </a:p>
          <a:p>
            <a:pPr marL="457200" indent="-457200" defTabSz="182880"/>
            <a:endParaRPr lang="en-US" sz="800" dirty="0" smtClean="0"/>
          </a:p>
          <a:p>
            <a:pPr marL="342900" indent="-342900">
              <a:buAutoNum type="arabicPeriod" startAt="3"/>
            </a:pPr>
            <a:r>
              <a:rPr lang="en-US" dirty="0" smtClean="0"/>
              <a:t>Add a </a:t>
            </a:r>
            <a:r>
              <a:rPr lang="en-US" dirty="0" err="1" smtClean="0"/>
              <a:t>GeoPoint</a:t>
            </a:r>
            <a:r>
              <a:rPr lang="en-US" dirty="0" smtClean="0"/>
              <a:t>/title representing the ‘Cleveland Ohio’ location</a:t>
            </a:r>
          </a:p>
          <a:p>
            <a:pPr marL="342900" indent="-342900"/>
            <a:endParaRPr lang="en-US" sz="800" dirty="0" smtClean="0"/>
          </a:p>
          <a:p>
            <a:r>
              <a:rPr lang="en-US" dirty="0" smtClean="0"/>
              <a:t>        </a:t>
            </a:r>
            <a:r>
              <a:rPr lang="en-US" dirty="0" err="1" smtClean="0"/>
              <a:t>GeoPoint</a:t>
            </a:r>
            <a:r>
              <a:rPr lang="en-US" dirty="0" smtClean="0"/>
              <a:t> point1 = new </a:t>
            </a:r>
            <a:r>
              <a:rPr lang="en-US" dirty="0" err="1" smtClean="0"/>
              <a:t>GeoPoint</a:t>
            </a:r>
            <a:r>
              <a:rPr lang="en-US" dirty="0" smtClean="0"/>
              <a:t>(41501719,-81675140);  </a:t>
            </a:r>
            <a:endParaRPr lang="en-US" u="sng" dirty="0" smtClean="0"/>
          </a:p>
          <a:p>
            <a:r>
              <a:rPr lang="en-US" dirty="0" smtClean="0"/>
              <a:t>        </a:t>
            </a:r>
            <a:r>
              <a:rPr lang="en-US" dirty="0" err="1" smtClean="0"/>
              <a:t>OverlayItem</a:t>
            </a:r>
            <a:r>
              <a:rPr lang="en-US" dirty="0" smtClean="0"/>
              <a:t> </a:t>
            </a:r>
            <a:r>
              <a:rPr lang="en-US" dirty="0" err="1" smtClean="0"/>
              <a:t>overlayitem</a:t>
            </a:r>
            <a:r>
              <a:rPr lang="en-US" dirty="0" smtClean="0"/>
              <a:t> = new </a:t>
            </a:r>
            <a:r>
              <a:rPr lang="en-US" dirty="0" err="1" smtClean="0"/>
              <a:t>OverlayItem</a:t>
            </a:r>
            <a:r>
              <a:rPr lang="en-US" dirty="0" smtClean="0"/>
              <a:t>(point1, "Hello from CSU Ohio", "");</a:t>
            </a:r>
          </a:p>
          <a:p>
            <a:r>
              <a:rPr lang="en-US" dirty="0" smtClean="0"/>
              <a:t>         </a:t>
            </a:r>
            <a:r>
              <a:rPr lang="en-US" dirty="0" err="1" smtClean="0"/>
              <a:t>itemizedOverlay.addOverlay</a:t>
            </a:r>
            <a:r>
              <a:rPr lang="en-US" dirty="0" smtClean="0"/>
              <a:t>(</a:t>
            </a:r>
            <a:r>
              <a:rPr lang="en-US" dirty="0" err="1" smtClean="0"/>
              <a:t>overlayitem</a:t>
            </a:r>
            <a:r>
              <a:rPr lang="en-US" dirty="0" smtClean="0"/>
              <a:t>);</a:t>
            </a:r>
          </a:p>
          <a:p>
            <a:r>
              <a:rPr lang="en-US" dirty="0" smtClean="0"/>
              <a:t>         </a:t>
            </a:r>
            <a:r>
              <a:rPr lang="en-US" dirty="0" err="1" smtClean="0"/>
              <a:t>mapOverlays.add</a:t>
            </a:r>
            <a:r>
              <a:rPr lang="en-US" dirty="0" smtClean="0"/>
              <a:t>(</a:t>
            </a:r>
            <a:r>
              <a:rPr lang="en-US" dirty="0" err="1" smtClean="0"/>
              <a:t>itemizedOverlay</a:t>
            </a:r>
            <a:r>
              <a:rPr lang="en-US" dirty="0" smtClean="0"/>
              <a:t>);</a:t>
            </a:r>
          </a:p>
          <a:p>
            <a:pPr marL="342900" indent="-342900"/>
            <a:endParaRPr lang="en-US" dirty="0" smtClean="0"/>
          </a:p>
          <a:p>
            <a:pPr marL="342900" indent="-342900">
              <a:buAutoNum type="arabicPeriod" startAt="4"/>
            </a:pPr>
            <a:r>
              <a:rPr lang="en-US" dirty="0" smtClean="0"/>
              <a:t>Add a second </a:t>
            </a:r>
            <a:r>
              <a:rPr lang="en-US" dirty="0" err="1" smtClean="0"/>
              <a:t>geoPoint</a:t>
            </a:r>
            <a:r>
              <a:rPr lang="en-US" dirty="0" smtClean="0"/>
              <a:t>/title representing ‘San Jose, Costa Rica’</a:t>
            </a:r>
          </a:p>
          <a:p>
            <a:pPr marL="342900" indent="-342900">
              <a:buAutoNum type="arabicPeriod" startAt="4"/>
            </a:pPr>
            <a:endParaRPr lang="en-US" dirty="0" smtClean="0"/>
          </a:p>
          <a:p>
            <a:r>
              <a:rPr lang="en-US" dirty="0" smtClean="0"/>
              <a:t>         </a:t>
            </a:r>
            <a:r>
              <a:rPr lang="en-US" dirty="0" err="1" smtClean="0"/>
              <a:t>GeoPoint</a:t>
            </a:r>
            <a:r>
              <a:rPr lang="en-US" dirty="0" smtClean="0"/>
              <a:t> point2 = new </a:t>
            </a:r>
            <a:r>
              <a:rPr lang="en-US" dirty="0" err="1" smtClean="0"/>
              <a:t>GeoPoint</a:t>
            </a:r>
            <a:r>
              <a:rPr lang="en-US" dirty="0" smtClean="0"/>
              <a:t>( 9933056,-84083056); </a:t>
            </a:r>
          </a:p>
          <a:p>
            <a:r>
              <a:rPr lang="en-US" dirty="0" smtClean="0"/>
              <a:t>         </a:t>
            </a:r>
            <a:r>
              <a:rPr lang="en-US" dirty="0" err="1" smtClean="0"/>
              <a:t>OverlayItem</a:t>
            </a:r>
            <a:r>
              <a:rPr lang="en-US" dirty="0" smtClean="0"/>
              <a:t> overlayitem2 = new </a:t>
            </a:r>
            <a:r>
              <a:rPr lang="en-US" dirty="0" err="1" smtClean="0"/>
              <a:t>OverlayItem</a:t>
            </a:r>
            <a:r>
              <a:rPr lang="en-US" dirty="0" smtClean="0"/>
              <a:t>(point2, "</a:t>
            </a:r>
            <a:r>
              <a:rPr lang="en-US" dirty="0" err="1" smtClean="0"/>
              <a:t>Hola</a:t>
            </a:r>
            <a:r>
              <a:rPr lang="en-US" dirty="0" smtClean="0"/>
              <a:t> </a:t>
            </a:r>
            <a:r>
              <a:rPr lang="en-US" dirty="0" err="1" smtClean="0"/>
              <a:t>desde</a:t>
            </a:r>
            <a:r>
              <a:rPr lang="en-US" dirty="0" smtClean="0"/>
              <a:t> San Jose, CR", "");</a:t>
            </a:r>
          </a:p>
          <a:p>
            <a:r>
              <a:rPr lang="en-US" dirty="0" smtClean="0"/>
              <a:t>         </a:t>
            </a:r>
            <a:r>
              <a:rPr lang="en-US" dirty="0" err="1" smtClean="0"/>
              <a:t>itemizedOverlay.addOverlay</a:t>
            </a:r>
            <a:r>
              <a:rPr lang="en-US" dirty="0" smtClean="0"/>
              <a:t>(overlayitem2);</a:t>
            </a:r>
          </a:p>
          <a:p>
            <a:r>
              <a:rPr lang="en-US" dirty="0" smtClean="0"/>
              <a:t>         </a:t>
            </a:r>
            <a:r>
              <a:rPr lang="en-US" dirty="0" err="1" smtClean="0"/>
              <a:t>mapOverlays.add</a:t>
            </a:r>
            <a:r>
              <a:rPr lang="en-US" dirty="0" smtClean="0"/>
              <a:t>(</a:t>
            </a:r>
            <a:r>
              <a:rPr lang="en-US" dirty="0" err="1" smtClean="0"/>
              <a:t>itemizedOverlay</a:t>
            </a:r>
            <a:r>
              <a:rPr lang="en-US" dirty="0" smtClean="0"/>
              <a:t>);</a:t>
            </a:r>
          </a:p>
          <a:p>
            <a:endParaRPr lang="en-US" dirty="0" smtClean="0"/>
          </a:p>
          <a:p>
            <a:r>
              <a:rPr lang="en-US" dirty="0" smtClean="0"/>
              <a:t>5.   Ready to run</a:t>
            </a:r>
          </a:p>
          <a:p>
            <a:endParaRPr lang="en-US" dirty="0" smtClean="0"/>
          </a:p>
          <a:p>
            <a:pPr marL="342900" indent="-342900">
              <a:buAutoNum type="arabicPeriod" startAt="4"/>
            </a:pPr>
            <a:endParaRPr lang="en-US" dirty="0" smtClean="0"/>
          </a:p>
          <a:p>
            <a:pPr marL="342900" indent="-342900"/>
            <a:r>
              <a:rPr lang="en-US" dirty="0" smtClean="0"/>
              <a:t>	</a:t>
            </a:r>
          </a:p>
          <a:p>
            <a:pPr marL="342900" indent="-342900"/>
            <a:r>
              <a:rPr lang="en-US" dirty="0" smtClean="0"/>
              <a:t>	</a:t>
            </a:r>
            <a:br>
              <a:rPr lang="en-US" dirty="0" smtClean="0"/>
            </a:br>
            <a:endParaRPr lang="en-US" dirty="0" smtClean="0"/>
          </a:p>
          <a:p>
            <a:pPr defTabSz="182880"/>
            <a:endParaRPr lang="en-US" dirty="0" smtClean="0"/>
          </a:p>
          <a:p>
            <a:pPr defTabSz="182880"/>
            <a:r>
              <a:rPr lang="en-US" dirty="0" smtClean="0"/>
              <a:t> </a:t>
            </a:r>
          </a:p>
        </p:txBody>
      </p:sp>
      <p:pic>
        <p:nvPicPr>
          <p:cNvPr id="12" name="Picture 11" descr="device.png"/>
          <p:cNvPicPr>
            <a:picLocks noChangeAspect="1"/>
          </p:cNvPicPr>
          <p:nvPr/>
        </p:nvPicPr>
        <p:blipFill>
          <a:blip r:embed="rId4" cstate="print"/>
          <a:stretch>
            <a:fillRect/>
          </a:stretch>
        </p:blipFill>
        <p:spPr>
          <a:xfrm>
            <a:off x="7950200" y="0"/>
            <a:ext cx="1117600" cy="167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10684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164</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610600" cy="38862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r>
              <a:rPr lang="en-US" sz="1050" dirty="0" smtClean="0">
                <a:solidFill>
                  <a:srgbClr val="0070C0"/>
                </a:solidFill>
              </a:rPr>
              <a:t>Reference </a:t>
            </a:r>
            <a:r>
              <a:rPr lang="en-US" sz="1050" dirty="0" smtClean="0">
                <a:solidFill>
                  <a:srgbClr val="0070C0"/>
                </a:solidFill>
                <a:hlinkClick r:id="rId3"/>
              </a:rPr>
              <a:t>http://developer.android.com/reference/android/location/Geocoder.html</a:t>
            </a:r>
            <a:endParaRPr lang="en-US" sz="1050" dirty="0" smtClean="0">
              <a:solidFill>
                <a:srgbClr val="0070C0"/>
              </a:solidFill>
            </a:endParaRPr>
          </a:p>
          <a:p>
            <a:pPr defTabSz="182880"/>
            <a:endParaRPr lang="en-US" sz="1050" dirty="0" smtClean="0">
              <a:solidFill>
                <a:srgbClr val="0070C0"/>
              </a:solidFill>
            </a:endParaRPr>
          </a:p>
          <a:p>
            <a:pPr defTabSz="182880"/>
            <a:endParaRPr lang="en-US" sz="1050" dirty="0" smtClean="0">
              <a:solidFill>
                <a:srgbClr val="0070C0"/>
              </a:solidFill>
            </a:endParaRPr>
          </a:p>
          <a:p>
            <a:pPr marL="457200" indent="-457200" defTabSz="182880"/>
            <a:r>
              <a:rPr lang="en-US" sz="2400" b="1" dirty="0" err="1" smtClean="0"/>
              <a:t>Geocoder</a:t>
            </a:r>
            <a:r>
              <a:rPr lang="en-US" sz="2400" b="1" dirty="0" smtClean="0"/>
              <a:t> Class</a:t>
            </a:r>
          </a:p>
          <a:p>
            <a:pPr marL="457200" indent="-457200" algn="just" defTabSz="182880"/>
            <a:r>
              <a:rPr lang="en-US" dirty="0" smtClean="0"/>
              <a:t>	</a:t>
            </a:r>
            <a:r>
              <a:rPr lang="en-US" dirty="0" err="1" smtClean="0"/>
              <a:t>Geocoding</a:t>
            </a:r>
            <a:r>
              <a:rPr lang="en-US" dirty="0" smtClean="0"/>
              <a:t> is the process of transforming a </a:t>
            </a:r>
            <a:r>
              <a:rPr lang="en-US" dirty="0" smtClean="0">
                <a:solidFill>
                  <a:srgbClr val="C00000"/>
                </a:solidFill>
              </a:rPr>
              <a:t>street address </a:t>
            </a:r>
            <a:r>
              <a:rPr lang="en-US" dirty="0" smtClean="0"/>
              <a:t>or other description of a location into a (</a:t>
            </a:r>
            <a:r>
              <a:rPr lang="en-US" dirty="0" smtClean="0">
                <a:solidFill>
                  <a:srgbClr val="C00000"/>
                </a:solidFill>
              </a:rPr>
              <a:t>latitude, longitude</a:t>
            </a:r>
            <a:r>
              <a:rPr lang="en-US" dirty="0" smtClean="0"/>
              <a:t>) coordinate. </a:t>
            </a:r>
          </a:p>
          <a:p>
            <a:pPr marL="457200" indent="-457200" algn="just" defTabSz="182880"/>
            <a:endParaRPr lang="en-US" dirty="0" smtClean="0"/>
          </a:p>
          <a:p>
            <a:pPr marL="457200" indent="-457200" algn="just" defTabSz="182880"/>
            <a:r>
              <a:rPr lang="en-US" dirty="0" smtClean="0"/>
              <a:t>	Reverse </a:t>
            </a:r>
            <a:r>
              <a:rPr lang="en-US" dirty="0" err="1" smtClean="0"/>
              <a:t>geocoding</a:t>
            </a:r>
            <a:r>
              <a:rPr lang="en-US" dirty="0" smtClean="0"/>
              <a:t> is the process of transforming a (</a:t>
            </a:r>
            <a:r>
              <a:rPr lang="en-US" dirty="0" smtClean="0">
                <a:solidFill>
                  <a:srgbClr val="C00000"/>
                </a:solidFill>
              </a:rPr>
              <a:t>latitude, longitude</a:t>
            </a:r>
            <a:r>
              <a:rPr lang="en-US" dirty="0" smtClean="0"/>
              <a:t>) coordinate into a (partial) </a:t>
            </a:r>
            <a:r>
              <a:rPr lang="en-US" dirty="0" smtClean="0">
                <a:solidFill>
                  <a:srgbClr val="C00000"/>
                </a:solidFill>
              </a:rPr>
              <a:t>address</a:t>
            </a:r>
            <a:r>
              <a:rPr lang="en-US" dirty="0" smtClean="0"/>
              <a:t>. </a:t>
            </a:r>
          </a:p>
          <a:p>
            <a:pPr marL="457200" indent="-457200" algn="just" defTabSz="182880"/>
            <a:endParaRPr lang="en-US" dirty="0" smtClean="0"/>
          </a:p>
          <a:p>
            <a:pPr marL="457200" indent="-457200" algn="just" defTabSz="182880"/>
            <a:r>
              <a:rPr lang="en-US" dirty="0" smtClean="0"/>
              <a:t>	The amount of detail in a reverse </a:t>
            </a:r>
            <a:r>
              <a:rPr lang="en-US" dirty="0" err="1" smtClean="0"/>
              <a:t>geocoded</a:t>
            </a:r>
            <a:r>
              <a:rPr lang="en-US" dirty="0" smtClean="0"/>
              <a:t> location description may vary, for example one might contain the full street address of the closest building, while another might contain only a city name and postal code. </a:t>
            </a:r>
          </a:p>
          <a:p>
            <a:pPr marL="457200" indent="-457200" defTabSz="182880"/>
            <a:endParaRPr lang="en-US" dirty="0" smtClean="0"/>
          </a:p>
          <a:p>
            <a:pPr marL="457200" indent="-457200" defTabSz="182880"/>
            <a:r>
              <a:rPr lang="en-US" dirty="0" smtClean="0"/>
              <a:t>	</a:t>
            </a:r>
          </a:p>
        </p:txBody>
      </p:sp>
      <p:graphicFrame>
        <p:nvGraphicFramePr>
          <p:cNvPr id="14" name="Table 13"/>
          <p:cNvGraphicFramePr>
            <a:graphicFrameLocks noGrp="1"/>
          </p:cNvGraphicFramePr>
          <p:nvPr/>
        </p:nvGraphicFramePr>
        <p:xfrm>
          <a:off x="685800" y="4800600"/>
          <a:ext cx="6629400" cy="16560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70840">
                <a:tc gridSpan="2">
                  <a:txBody>
                    <a:bodyPr/>
                    <a:lstStyle/>
                    <a:p>
                      <a:pPr algn="ctr"/>
                      <a:r>
                        <a:rPr lang="en-US" dirty="0" err="1" smtClean="0"/>
                        <a:t>Geocoding</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smtClean="0"/>
                        <a:t>Address</a:t>
                      </a:r>
                      <a:endParaRPr lang="en-US" b="1" dirty="0"/>
                    </a:p>
                  </a:txBody>
                  <a:tcPr/>
                </a:tc>
                <a:tc>
                  <a:txBody>
                    <a:bodyPr/>
                    <a:lstStyle/>
                    <a:p>
                      <a:r>
                        <a:rPr lang="en-US" b="1" dirty="0" smtClean="0"/>
                        <a:t>Location</a:t>
                      </a:r>
                      <a:endParaRPr lang="en-US" b="1" dirty="0"/>
                    </a:p>
                  </a:txBody>
                  <a:tcPr/>
                </a:tc>
                <a:extLst>
                  <a:ext uri="{0D108BD9-81ED-4DB2-BD59-A6C34878D82A}">
                    <a16:rowId xmlns:a16="http://schemas.microsoft.com/office/drawing/2014/main" val="10001"/>
                  </a:ext>
                </a:extLst>
              </a:tr>
              <a:tr h="370840">
                <a:tc>
                  <a:txBody>
                    <a:bodyPr/>
                    <a:lstStyle/>
                    <a:p>
                      <a:r>
                        <a:rPr lang="en-US" dirty="0" smtClean="0"/>
                        <a:t>1860 East 18</a:t>
                      </a:r>
                      <a:r>
                        <a:rPr lang="en-US" baseline="0" dirty="0" smtClean="0"/>
                        <a:t> </a:t>
                      </a:r>
                      <a:r>
                        <a:rPr lang="en-US" dirty="0" smtClean="0"/>
                        <a:t>Street</a:t>
                      </a:r>
                    </a:p>
                    <a:p>
                      <a:r>
                        <a:rPr lang="en-US" dirty="0" smtClean="0"/>
                        <a:t>Cleveland Ohio</a:t>
                      </a:r>
                      <a:endParaRPr lang="en-US" dirty="0"/>
                    </a:p>
                  </a:txBody>
                  <a:tcPr/>
                </a:tc>
                <a:tc>
                  <a:txBody>
                    <a:bodyPr/>
                    <a:lstStyle/>
                    <a:p>
                      <a:pPr algn="ctr"/>
                      <a:r>
                        <a:rPr lang="en-US" sz="1800" dirty="0" smtClean="0">
                          <a:latin typeface="Courier New" pitchFamily="49" charset="0"/>
                          <a:cs typeface="Courier New" pitchFamily="49" charset="0"/>
                        </a:rPr>
                        <a:t>Latitude:    +41.5020952</a:t>
                      </a:r>
                    </a:p>
                    <a:p>
                      <a:pPr algn="ctr"/>
                      <a:r>
                        <a:rPr lang="en-US" sz="1800" dirty="0" smtClean="0">
                          <a:latin typeface="Courier New" pitchFamily="49" charset="0"/>
                          <a:cs typeface="Courier New" pitchFamily="49" charset="0"/>
                        </a:rPr>
                        <a:t>Longitude:   -81.6789717</a:t>
                      </a:r>
                    </a:p>
                    <a:p>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1039584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165</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229600" cy="13716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endParaRPr lang="en-US" sz="1050" dirty="0" smtClean="0">
              <a:solidFill>
                <a:srgbClr val="0070C0"/>
              </a:solidFill>
            </a:endParaRPr>
          </a:p>
          <a:p>
            <a:pPr marL="457200" indent="-457200" defTabSz="182880"/>
            <a:r>
              <a:rPr lang="en-US" sz="2400" b="1" dirty="0" err="1" smtClean="0"/>
              <a:t>Geocoder</a:t>
            </a:r>
            <a:r>
              <a:rPr lang="en-US" sz="2400" b="1" dirty="0" smtClean="0"/>
              <a:t> Class</a:t>
            </a:r>
          </a:p>
          <a:p>
            <a:pPr marL="457200" indent="-457200" algn="just" defTabSz="182880"/>
            <a:endParaRPr lang="en-US" dirty="0" smtClean="0"/>
          </a:p>
          <a:p>
            <a:pPr marL="457200" indent="-457200" algn="just" defTabSz="182880"/>
            <a:endParaRPr lang="en-US" dirty="0" smtClean="0"/>
          </a:p>
          <a:p>
            <a:pPr marL="457200" indent="-457200" defTabSz="182880"/>
            <a:r>
              <a:rPr lang="en-US" dirty="0" smtClean="0"/>
              <a:t>	</a:t>
            </a:r>
          </a:p>
        </p:txBody>
      </p:sp>
      <p:graphicFrame>
        <p:nvGraphicFramePr>
          <p:cNvPr id="15" name="Table 14"/>
          <p:cNvGraphicFramePr>
            <a:graphicFrameLocks noGrp="1"/>
          </p:cNvGraphicFramePr>
          <p:nvPr/>
        </p:nvGraphicFramePr>
        <p:xfrm>
          <a:off x="838200" y="2057400"/>
          <a:ext cx="7467600" cy="4454767"/>
        </p:xfrm>
        <a:graphic>
          <a:graphicData uri="http://schemas.openxmlformats.org/drawingml/2006/table">
            <a:tbl>
              <a:tblPr/>
              <a:tblGrid>
                <a:gridCol w="11430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153915">
                <a:tc gridSpan="2">
                  <a:txBody>
                    <a:bodyPr/>
                    <a:lstStyle/>
                    <a:p>
                      <a:pPr marL="0" marR="0">
                        <a:lnSpc>
                          <a:spcPct val="115000"/>
                        </a:lnSpc>
                        <a:spcBef>
                          <a:spcPts val="600"/>
                        </a:spcBef>
                        <a:spcAft>
                          <a:spcPts val="1200"/>
                        </a:spcAft>
                      </a:pPr>
                      <a:r>
                        <a:rPr lang="en-US" sz="1200" b="1" dirty="0">
                          <a:solidFill>
                            <a:srgbClr val="333333"/>
                          </a:solidFill>
                          <a:latin typeface="Arial"/>
                          <a:ea typeface="Times New Roman"/>
                          <a:cs typeface="Times New Roman"/>
                        </a:rPr>
                        <a:t>Public Methods</a:t>
                      </a:r>
                      <a:endParaRPr lang="en-US" sz="1200" dirty="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DEE8F1"/>
                    </a:solidFill>
                  </a:tcPr>
                </a:tc>
                <a:tc hMerge="1">
                  <a:txBody>
                    <a:bodyPr/>
                    <a:lstStyle/>
                    <a:p>
                      <a:endParaRPr lang="en-US"/>
                    </a:p>
                  </a:txBody>
                  <a:tcPr/>
                </a:tc>
                <a:extLst>
                  <a:ext uri="{0D108BD9-81ED-4DB2-BD59-A6C34878D82A}">
                    <a16:rowId xmlns:a16="http://schemas.microsoft.com/office/drawing/2014/main" val="10000"/>
                  </a:ext>
                </a:extLst>
              </a:tr>
              <a:tr h="1109317">
                <a:tc>
                  <a:txBody>
                    <a:bodyPr/>
                    <a:lstStyle/>
                    <a:p>
                      <a:pPr marL="0" marR="0" algn="r">
                        <a:lnSpc>
                          <a:spcPct val="115000"/>
                        </a:lnSpc>
                        <a:spcBef>
                          <a:spcPts val="600"/>
                        </a:spcBef>
                        <a:spcAft>
                          <a:spcPts val="1200"/>
                        </a:spcAft>
                      </a:pPr>
                      <a:r>
                        <a:rPr lang="en-US" sz="1200" u="none" strike="noStrike">
                          <a:solidFill>
                            <a:srgbClr val="006699"/>
                          </a:solidFill>
                          <a:latin typeface="Arial"/>
                          <a:ea typeface="Times New Roman"/>
                          <a:cs typeface="Times New Roman"/>
                          <a:hlinkClick r:id="rId3"/>
                        </a:rPr>
                        <a:t>List</a:t>
                      </a:r>
                      <a:r>
                        <a:rPr lang="en-US" sz="1200">
                          <a:solidFill>
                            <a:srgbClr val="333333"/>
                          </a:solidFill>
                          <a:latin typeface="Arial"/>
                          <a:ea typeface="Times New Roman"/>
                          <a:cs typeface="Times New Roman"/>
                        </a:rPr>
                        <a:t>&lt;</a:t>
                      </a:r>
                      <a:r>
                        <a:rPr lang="en-US" sz="1200" u="none" strike="noStrike">
                          <a:solidFill>
                            <a:srgbClr val="006699"/>
                          </a:solidFill>
                          <a:latin typeface="Arial"/>
                          <a:ea typeface="Times New Roman"/>
                          <a:cs typeface="Times New Roman"/>
                          <a:hlinkClick r:id="rId4"/>
                        </a:rPr>
                        <a:t>Address</a:t>
                      </a:r>
                      <a:r>
                        <a:rPr lang="en-US" sz="1200">
                          <a:solidFill>
                            <a:srgbClr val="333333"/>
                          </a:solidFill>
                          <a:latin typeface="Arial"/>
                          <a:ea typeface="Times New Roman"/>
                          <a:cs typeface="Times New Roman"/>
                        </a:rPr>
                        <a:t>&gt; </a:t>
                      </a:r>
                      <a:endParaRPr lang="en-US" sz="120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b="1" u="none" strike="noStrike" dirty="0" err="1" smtClean="0">
                          <a:solidFill>
                            <a:srgbClr val="006699"/>
                          </a:solidFill>
                          <a:latin typeface="Arial"/>
                          <a:ea typeface="Times New Roman"/>
                          <a:cs typeface="Times New Roman"/>
                        </a:rPr>
                        <a:t>getFromLocation</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a:t>
                      </a:r>
                      <a:r>
                        <a:rPr lang="en-US" sz="1200" dirty="0">
                          <a:solidFill>
                            <a:srgbClr val="333333"/>
                          </a:solidFill>
                          <a:latin typeface="Arial"/>
                          <a:ea typeface="Times New Roman"/>
                          <a:cs typeface="Times New Roman"/>
                        </a:rPr>
                        <a:t>double latitude, double longitude, </a:t>
                      </a:r>
                      <a:r>
                        <a:rPr lang="en-US" sz="1200" dirty="0" err="1">
                          <a:solidFill>
                            <a:srgbClr val="333333"/>
                          </a:solidFill>
                          <a:latin typeface="Arial"/>
                          <a:ea typeface="Times New Roman"/>
                          <a:cs typeface="Times New Roman"/>
                        </a:rPr>
                        <a:t>int</a:t>
                      </a:r>
                      <a:r>
                        <a:rPr lang="en-US" sz="1200" dirty="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maxResults</a:t>
                      </a:r>
                      <a:r>
                        <a:rPr lang="en-US" sz="1200" dirty="0">
                          <a:solidFill>
                            <a:srgbClr val="333333"/>
                          </a:solidFill>
                          <a:latin typeface="Arial"/>
                          <a:ea typeface="Times New Roman"/>
                          <a:cs typeface="Times New Roman"/>
                        </a:rPr>
                        <a:t>) </a:t>
                      </a:r>
                      <a:endParaRPr lang="en-US" sz="1200" dirty="0">
                        <a:latin typeface="Calibri"/>
                        <a:ea typeface="Calibri"/>
                        <a:cs typeface="Times New Roman"/>
                      </a:endParaRPr>
                    </a:p>
                    <a:p>
                      <a:pPr marL="0" marR="0">
                        <a:lnSpc>
                          <a:spcPct val="115000"/>
                        </a:lnSpc>
                        <a:spcBef>
                          <a:spcPts val="600"/>
                        </a:spcBef>
                        <a:spcAft>
                          <a:spcPts val="1200"/>
                        </a:spcAft>
                      </a:pPr>
                      <a:r>
                        <a:rPr lang="en-US" sz="1200" dirty="0">
                          <a:solidFill>
                            <a:srgbClr val="333333"/>
                          </a:solidFill>
                          <a:latin typeface="Arial"/>
                          <a:ea typeface="Times New Roman"/>
                          <a:cs typeface="Times New Roman"/>
                        </a:rPr>
                        <a:t>Returns an array of Addresses that are known to describe the area immediately surrounding the given latitude and longitude.</a:t>
                      </a:r>
                      <a:endParaRPr lang="en-US" sz="1200" dirty="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1"/>
                  </a:ext>
                </a:extLst>
              </a:tr>
              <a:tr h="1303362">
                <a:tc>
                  <a:txBody>
                    <a:bodyPr/>
                    <a:lstStyle/>
                    <a:p>
                      <a:pPr marL="0" marR="0" algn="r">
                        <a:lnSpc>
                          <a:spcPct val="115000"/>
                        </a:lnSpc>
                        <a:spcBef>
                          <a:spcPts val="600"/>
                        </a:spcBef>
                        <a:spcAft>
                          <a:spcPts val="1200"/>
                        </a:spcAft>
                      </a:pPr>
                      <a:r>
                        <a:rPr lang="en-US" sz="1200" u="none" strike="noStrike">
                          <a:solidFill>
                            <a:srgbClr val="006699"/>
                          </a:solidFill>
                          <a:latin typeface="Arial"/>
                          <a:ea typeface="Times New Roman"/>
                          <a:cs typeface="Times New Roman"/>
                          <a:hlinkClick r:id="rId3"/>
                        </a:rPr>
                        <a:t>List</a:t>
                      </a:r>
                      <a:r>
                        <a:rPr lang="en-US" sz="1200">
                          <a:solidFill>
                            <a:srgbClr val="333333"/>
                          </a:solidFill>
                          <a:latin typeface="Arial"/>
                          <a:ea typeface="Times New Roman"/>
                          <a:cs typeface="Times New Roman"/>
                        </a:rPr>
                        <a:t>&lt;</a:t>
                      </a:r>
                      <a:r>
                        <a:rPr lang="en-US" sz="1200" u="none" strike="noStrike">
                          <a:solidFill>
                            <a:srgbClr val="006699"/>
                          </a:solidFill>
                          <a:latin typeface="Arial"/>
                          <a:ea typeface="Times New Roman"/>
                          <a:cs typeface="Times New Roman"/>
                          <a:hlinkClick r:id="rId4"/>
                        </a:rPr>
                        <a:t>Address</a:t>
                      </a:r>
                      <a:r>
                        <a:rPr lang="en-US" sz="1200">
                          <a:solidFill>
                            <a:srgbClr val="333333"/>
                          </a:solidFill>
                          <a:latin typeface="Arial"/>
                          <a:ea typeface="Times New Roman"/>
                          <a:cs typeface="Times New Roman"/>
                        </a:rPr>
                        <a:t>&gt; </a:t>
                      </a:r>
                      <a:endParaRPr lang="en-US" sz="120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b="1" u="none" strike="noStrike" dirty="0" err="1" smtClean="0">
                          <a:solidFill>
                            <a:srgbClr val="006699"/>
                          </a:solidFill>
                          <a:latin typeface="Arial"/>
                          <a:ea typeface="Times New Roman"/>
                          <a:cs typeface="Times New Roman"/>
                        </a:rPr>
                        <a:t>getFromLocationName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a:t>
                      </a:r>
                      <a:r>
                        <a:rPr lang="en-US" sz="1200" u="none" strike="noStrike" dirty="0">
                          <a:solidFill>
                            <a:srgbClr val="006699"/>
                          </a:solidFill>
                          <a:latin typeface="Arial"/>
                          <a:ea typeface="Times New Roman"/>
                          <a:cs typeface="Times New Roman"/>
                        </a:rPr>
                        <a:t>String</a:t>
                      </a:r>
                      <a:r>
                        <a:rPr lang="en-US" sz="1200" dirty="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locationName</a:t>
                      </a:r>
                      <a:r>
                        <a:rPr lang="en-US" sz="1200" dirty="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int</a:t>
                      </a:r>
                      <a:r>
                        <a:rPr lang="en-US" sz="1200" dirty="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maxResults</a:t>
                      </a:r>
                      <a:r>
                        <a:rPr lang="en-US" sz="1200" dirty="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                                         double </a:t>
                      </a:r>
                      <a:r>
                        <a:rPr lang="en-US" sz="1200" baseline="0" dirty="0" smtClean="0">
                          <a:solidFill>
                            <a:srgbClr val="333333"/>
                          </a:solidFill>
                          <a:latin typeface="Arial"/>
                          <a:ea typeface="Times New Roman"/>
                          <a:cs typeface="Times New Roman"/>
                        </a:rPr>
                        <a:t> </a:t>
                      </a:r>
                      <a:r>
                        <a:rPr lang="en-US" sz="1200" dirty="0" err="1" smtClean="0">
                          <a:solidFill>
                            <a:srgbClr val="333333"/>
                          </a:solidFill>
                          <a:latin typeface="Arial"/>
                          <a:ea typeface="Times New Roman"/>
                          <a:cs typeface="Times New Roman"/>
                        </a:rPr>
                        <a:t>lowerLeftLatitude</a:t>
                      </a:r>
                      <a:r>
                        <a:rPr lang="en-US" sz="1200" dirty="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lowerLeftLongitude</a:t>
                      </a:r>
                      <a:r>
                        <a:rPr lang="en-US" sz="1200" dirty="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upperRightLatitude</a:t>
                      </a:r>
                      <a:r>
                        <a:rPr lang="en-US" sz="1200" dirty="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upperRightLongitude</a:t>
                      </a:r>
                      <a:r>
                        <a:rPr lang="en-US" sz="1200" dirty="0">
                          <a:solidFill>
                            <a:srgbClr val="333333"/>
                          </a:solidFill>
                          <a:latin typeface="Arial"/>
                          <a:ea typeface="Times New Roman"/>
                          <a:cs typeface="Times New Roman"/>
                        </a:rPr>
                        <a:t>) </a:t>
                      </a:r>
                      <a:endParaRPr lang="en-US" sz="1200" dirty="0">
                        <a:latin typeface="Calibri"/>
                        <a:ea typeface="Calibri"/>
                        <a:cs typeface="Times New Roman"/>
                      </a:endParaRPr>
                    </a:p>
                    <a:p>
                      <a:pPr marL="0" marR="0">
                        <a:lnSpc>
                          <a:spcPct val="115000"/>
                        </a:lnSpc>
                        <a:spcBef>
                          <a:spcPts val="600"/>
                        </a:spcBef>
                        <a:spcAft>
                          <a:spcPts val="1200"/>
                        </a:spcAft>
                      </a:pPr>
                      <a:r>
                        <a:rPr lang="en-US" sz="1200" dirty="0">
                          <a:solidFill>
                            <a:srgbClr val="333333"/>
                          </a:solidFill>
                          <a:latin typeface="Arial"/>
                          <a:ea typeface="Times New Roman"/>
                          <a:cs typeface="Times New Roman"/>
                        </a:rPr>
                        <a:t>Returns an array of Addresses that are known to describe the named location, which may be a place name such as "</a:t>
                      </a:r>
                      <a:r>
                        <a:rPr lang="en-US" sz="1200" dirty="0" err="1">
                          <a:solidFill>
                            <a:srgbClr val="333333"/>
                          </a:solidFill>
                          <a:latin typeface="Arial"/>
                          <a:ea typeface="Times New Roman"/>
                          <a:cs typeface="Times New Roman"/>
                        </a:rPr>
                        <a:t>Dalvik</a:t>
                      </a:r>
                      <a:r>
                        <a:rPr lang="en-US" sz="1200" dirty="0">
                          <a:solidFill>
                            <a:srgbClr val="333333"/>
                          </a:solidFill>
                          <a:latin typeface="Arial"/>
                          <a:ea typeface="Times New Roman"/>
                          <a:cs typeface="Times New Roman"/>
                        </a:rPr>
                        <a:t>, Iceland", an address such as "1600 Amphitheatre Parkway, Mountain View, CA", an airport code such as "SFO", etc</a:t>
                      </a:r>
                      <a:r>
                        <a:rPr lang="en-US" sz="1200" dirty="0" smtClean="0">
                          <a:solidFill>
                            <a:srgbClr val="333333"/>
                          </a:solidFill>
                          <a:latin typeface="Arial"/>
                          <a:ea typeface="Times New Roman"/>
                          <a:cs typeface="Times New Roman"/>
                        </a:rPr>
                        <a:t>..</a:t>
                      </a:r>
                      <a:r>
                        <a:rPr lang="en-US" sz="1200" dirty="0" smtClean="0">
                          <a:solidFill>
                            <a:schemeClr val="tx1"/>
                          </a:solidFill>
                          <a:latin typeface="Calibri"/>
                          <a:ea typeface="Times New Roman"/>
                          <a:cs typeface="Times New Roman"/>
                        </a:rPr>
                        <a:t/>
                      </a:r>
                      <a:br>
                        <a:rPr lang="en-US" sz="1200" dirty="0" smtClean="0">
                          <a:solidFill>
                            <a:schemeClr val="tx1"/>
                          </a:solidFill>
                          <a:latin typeface="Calibri"/>
                          <a:ea typeface="Times New Roman"/>
                          <a:cs typeface="Times New Roman"/>
                        </a:rPr>
                      </a:br>
                      <a:endParaRPr lang="en-US" sz="1200" dirty="0" smtClean="0">
                        <a:solidFill>
                          <a:srgbClr val="333333"/>
                        </a:solidFill>
                        <a:latin typeface="Arial"/>
                        <a:ea typeface="Times New Roman"/>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303362">
                <a:tc>
                  <a:txBody>
                    <a:bodyPr/>
                    <a:lstStyle/>
                    <a:p>
                      <a:pPr marL="0" marR="0" algn="r">
                        <a:lnSpc>
                          <a:spcPct val="115000"/>
                        </a:lnSpc>
                        <a:spcBef>
                          <a:spcPts val="600"/>
                        </a:spcBef>
                        <a:spcAft>
                          <a:spcPts val="1200"/>
                        </a:spcAft>
                      </a:pPr>
                      <a:r>
                        <a:rPr lang="en-US" sz="1200" u="none" strike="noStrike" dirty="0">
                          <a:solidFill>
                            <a:srgbClr val="006699"/>
                          </a:solidFill>
                          <a:latin typeface="Arial"/>
                          <a:ea typeface="Times New Roman"/>
                          <a:cs typeface="Times New Roman"/>
                          <a:hlinkClick r:id="rId3"/>
                        </a:rPr>
                        <a:t>List</a:t>
                      </a:r>
                      <a:r>
                        <a:rPr lang="en-US" sz="1200" dirty="0">
                          <a:solidFill>
                            <a:srgbClr val="333333"/>
                          </a:solidFill>
                          <a:latin typeface="Arial"/>
                          <a:ea typeface="Times New Roman"/>
                          <a:cs typeface="Times New Roman"/>
                        </a:rPr>
                        <a:t>&lt;</a:t>
                      </a:r>
                      <a:r>
                        <a:rPr lang="en-US" sz="1200" u="none" strike="noStrike" dirty="0">
                          <a:solidFill>
                            <a:srgbClr val="006699"/>
                          </a:solidFill>
                          <a:latin typeface="Arial"/>
                          <a:ea typeface="Times New Roman"/>
                          <a:cs typeface="Times New Roman"/>
                          <a:hlinkClick r:id="rId4"/>
                        </a:rPr>
                        <a:t>Address</a:t>
                      </a:r>
                      <a:r>
                        <a:rPr lang="en-US" sz="1200" dirty="0">
                          <a:solidFill>
                            <a:srgbClr val="333333"/>
                          </a:solidFill>
                          <a:latin typeface="Arial"/>
                          <a:ea typeface="Times New Roman"/>
                          <a:cs typeface="Times New Roman"/>
                        </a:rPr>
                        <a:t>&gt; </a:t>
                      </a:r>
                      <a:endParaRPr lang="en-US" sz="1200" dirty="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b="1" u="none" strike="noStrike" dirty="0" err="1" smtClean="0">
                          <a:solidFill>
                            <a:srgbClr val="006699"/>
                          </a:solidFill>
                          <a:latin typeface="Arial"/>
                          <a:ea typeface="Times New Roman"/>
                          <a:cs typeface="Times New Roman"/>
                        </a:rPr>
                        <a:t>getFromLocationName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a:t>
                      </a:r>
                      <a:r>
                        <a:rPr lang="en-US" sz="1200" u="none" strike="noStrike" dirty="0" smtClean="0">
                          <a:solidFill>
                            <a:srgbClr val="006699"/>
                          </a:solidFill>
                          <a:latin typeface="Arial"/>
                          <a:ea typeface="Times New Roman"/>
                          <a:cs typeface="Times New Roman"/>
                        </a:rPr>
                        <a:t>String</a:t>
                      </a:r>
                      <a:r>
                        <a:rPr lang="en-US" sz="1200" dirty="0" smtClean="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locationName</a:t>
                      </a:r>
                      <a:r>
                        <a:rPr lang="en-US" sz="1200" dirty="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 </a:t>
                      </a:r>
                      <a:r>
                        <a:rPr lang="en-US" sz="1200" dirty="0" err="1" smtClean="0">
                          <a:solidFill>
                            <a:srgbClr val="333333"/>
                          </a:solidFill>
                          <a:latin typeface="Arial"/>
                          <a:ea typeface="Times New Roman"/>
                          <a:cs typeface="Times New Roman"/>
                        </a:rPr>
                        <a:t>int</a:t>
                      </a:r>
                      <a:r>
                        <a:rPr lang="en-US" sz="1200" dirty="0" smtClean="0">
                          <a:solidFill>
                            <a:srgbClr val="333333"/>
                          </a:solidFill>
                          <a:latin typeface="Arial"/>
                          <a:ea typeface="Times New Roman"/>
                          <a:cs typeface="Times New Roman"/>
                        </a:rPr>
                        <a:t> </a:t>
                      </a:r>
                      <a:r>
                        <a:rPr lang="en-US" sz="1200" dirty="0" err="1">
                          <a:solidFill>
                            <a:srgbClr val="333333"/>
                          </a:solidFill>
                          <a:latin typeface="Arial"/>
                          <a:ea typeface="Times New Roman"/>
                          <a:cs typeface="Times New Roman"/>
                        </a:rPr>
                        <a:t>maxResults</a:t>
                      </a:r>
                      <a:r>
                        <a:rPr lang="en-US" sz="1200" dirty="0">
                          <a:solidFill>
                            <a:srgbClr val="333333"/>
                          </a:solidFill>
                          <a:latin typeface="Arial"/>
                          <a:ea typeface="Times New Roman"/>
                          <a:cs typeface="Times New Roman"/>
                        </a:rPr>
                        <a:t>) </a:t>
                      </a:r>
                      <a:endParaRPr lang="en-US" sz="1200" dirty="0">
                        <a:latin typeface="Calibri"/>
                        <a:ea typeface="Calibri"/>
                        <a:cs typeface="Times New Roman"/>
                      </a:endParaRPr>
                    </a:p>
                    <a:p>
                      <a:pPr marL="0" marR="0">
                        <a:lnSpc>
                          <a:spcPct val="115000"/>
                        </a:lnSpc>
                        <a:spcBef>
                          <a:spcPts val="600"/>
                        </a:spcBef>
                        <a:spcAft>
                          <a:spcPts val="1200"/>
                        </a:spcAft>
                      </a:pPr>
                      <a:r>
                        <a:rPr lang="en-US" sz="1200" dirty="0">
                          <a:solidFill>
                            <a:srgbClr val="333333"/>
                          </a:solidFill>
                          <a:latin typeface="Arial"/>
                          <a:ea typeface="Times New Roman"/>
                          <a:cs typeface="Times New Roman"/>
                        </a:rPr>
                        <a:t>Returns an array of Addresses that are known to describe the named location, which may be a place name such as "</a:t>
                      </a:r>
                      <a:r>
                        <a:rPr lang="en-US" sz="1200" dirty="0" err="1">
                          <a:solidFill>
                            <a:srgbClr val="333333"/>
                          </a:solidFill>
                          <a:latin typeface="Arial"/>
                          <a:ea typeface="Times New Roman"/>
                          <a:cs typeface="Times New Roman"/>
                        </a:rPr>
                        <a:t>Dalvik</a:t>
                      </a:r>
                      <a:r>
                        <a:rPr lang="en-US" sz="1200" dirty="0">
                          <a:solidFill>
                            <a:srgbClr val="333333"/>
                          </a:solidFill>
                          <a:latin typeface="Arial"/>
                          <a:ea typeface="Times New Roman"/>
                          <a:cs typeface="Times New Roman"/>
                        </a:rPr>
                        <a:t>, Iceland", an address such as "1600 Amphitheatre Parkway, Mountain View, CA", an airport code such as "SFO", etc..</a:t>
                      </a:r>
                      <a:endParaRPr lang="en-US" sz="1200" dirty="0">
                        <a:latin typeface="Calibri"/>
                        <a:ea typeface="Calibri"/>
                        <a:cs typeface="Times New Roman"/>
                      </a:endParaRPr>
                    </a:p>
                  </a:txBody>
                  <a:tcPr marL="65496" marR="65496" marT="32748" marB="3274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50613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166</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229600" cy="13716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endParaRPr lang="en-US" sz="1050" dirty="0" smtClean="0">
              <a:solidFill>
                <a:srgbClr val="0070C0"/>
              </a:solidFill>
            </a:endParaRPr>
          </a:p>
          <a:p>
            <a:pPr marL="457200" indent="-457200" defTabSz="182880"/>
            <a:r>
              <a:rPr lang="en-US" sz="2400" b="1" dirty="0" smtClean="0"/>
              <a:t>Address Class </a:t>
            </a:r>
            <a:r>
              <a:rPr lang="en-US" sz="1100" dirty="0" smtClean="0">
                <a:hlinkClick r:id="rId3"/>
              </a:rPr>
              <a:t>http://www.oasis-open.org</a:t>
            </a:r>
            <a:r>
              <a:rPr lang="en-US" sz="1100" dirty="0" smtClean="0"/>
              <a:t>  and http://developer.android.com/reference/android/location/Address.html</a:t>
            </a:r>
            <a:endParaRPr lang="en-US" sz="1100" b="1" dirty="0" smtClean="0"/>
          </a:p>
          <a:p>
            <a:pPr lvl="1" defTabSz="182880"/>
            <a:r>
              <a:rPr lang="en-US" dirty="0" smtClean="0"/>
              <a:t> A class representing an Address, </a:t>
            </a:r>
            <a:r>
              <a:rPr lang="en-US" dirty="0" err="1" smtClean="0"/>
              <a:t>i.e</a:t>
            </a:r>
            <a:r>
              <a:rPr lang="en-US" dirty="0" smtClean="0"/>
              <a:t>, a set of Strings describing a location. </a:t>
            </a:r>
          </a:p>
          <a:p>
            <a:pPr lvl="1" defTabSz="182880"/>
            <a:r>
              <a:rPr lang="en-US" dirty="0" smtClean="0"/>
              <a:t>The address format is a simplified version of </a:t>
            </a:r>
            <a:r>
              <a:rPr lang="en-US" b="1" dirty="0" err="1" smtClean="0"/>
              <a:t>xAL</a:t>
            </a:r>
            <a:r>
              <a:rPr lang="en-US" dirty="0" smtClean="0"/>
              <a:t> (</a:t>
            </a:r>
            <a:r>
              <a:rPr lang="en-US" dirty="0" err="1" smtClean="0"/>
              <a:t>eXtensible</a:t>
            </a:r>
            <a:r>
              <a:rPr lang="en-US" dirty="0" smtClean="0"/>
              <a:t> Address Language)</a:t>
            </a:r>
          </a:p>
          <a:p>
            <a:pPr defTabSz="182880"/>
            <a:endParaRPr lang="en-US" b="1" dirty="0" smtClean="0"/>
          </a:p>
          <a:p>
            <a:pPr marL="457200" indent="-457200" algn="just" defTabSz="182880"/>
            <a:endParaRPr lang="en-US" dirty="0" smtClean="0"/>
          </a:p>
          <a:p>
            <a:pPr marL="457200" indent="-457200" algn="just" defTabSz="182880"/>
            <a:endParaRPr lang="en-US" dirty="0" smtClean="0"/>
          </a:p>
          <a:p>
            <a:pPr marL="457200" indent="-457200" defTabSz="182880"/>
            <a:r>
              <a:rPr lang="en-US" dirty="0" smtClean="0"/>
              <a:t>	</a:t>
            </a:r>
          </a:p>
        </p:txBody>
      </p:sp>
      <p:sp>
        <p:nvSpPr>
          <p:cNvPr id="10" name="TextBox 9"/>
          <p:cNvSpPr txBox="1"/>
          <p:nvPr/>
        </p:nvSpPr>
        <p:spPr>
          <a:xfrm>
            <a:off x="304800" y="2514600"/>
            <a:ext cx="8382000" cy="4247317"/>
          </a:xfrm>
          <a:prstGeom prst="rect">
            <a:avLst/>
          </a:prstGeom>
          <a:solidFill>
            <a:schemeClr val="bg1">
              <a:lumMod val="95000"/>
            </a:schemeClr>
          </a:solidFill>
          <a:ln w="3175">
            <a:solidFill>
              <a:schemeClr val="bg1">
                <a:lumMod val="65000"/>
              </a:schemeClr>
            </a:solidFill>
          </a:ln>
        </p:spPr>
        <p:txBody>
          <a:bodyPr wrap="square" rtlCol="0">
            <a:spAutoFit/>
          </a:bodyPr>
          <a:lstStyle/>
          <a:p>
            <a:r>
              <a:rPr lang="en-US" b="1" dirty="0" smtClean="0"/>
              <a:t>Useful Methods</a:t>
            </a:r>
          </a:p>
          <a:p>
            <a:r>
              <a:rPr lang="en-US" sz="1400" b="1" dirty="0" err="1" smtClean="0"/>
              <a:t>getAddressLine</a:t>
            </a:r>
            <a:r>
              <a:rPr lang="en-US" sz="1400" b="1" dirty="0" smtClean="0"/>
              <a:t>(</a:t>
            </a:r>
            <a:r>
              <a:rPr lang="en-US" sz="1400" b="1" dirty="0" err="1" smtClean="0"/>
              <a:t>int</a:t>
            </a:r>
            <a:r>
              <a:rPr lang="en-US" sz="1400" b="1" dirty="0" smtClean="0"/>
              <a:t> index) </a:t>
            </a:r>
          </a:p>
          <a:p>
            <a:r>
              <a:rPr lang="en-US" sz="1400" dirty="0" smtClean="0"/>
              <a:t>Returns a line of the address numbered by the given index (starting at 0), or null if no such line is present.</a:t>
            </a:r>
          </a:p>
          <a:p>
            <a:r>
              <a:rPr lang="en-US" sz="1400" b="1" dirty="0" err="1" smtClean="0"/>
              <a:t>getAdminArea</a:t>
            </a:r>
            <a:r>
              <a:rPr lang="en-US" sz="1400" b="1" dirty="0" smtClean="0"/>
              <a:t>() </a:t>
            </a:r>
          </a:p>
          <a:p>
            <a:r>
              <a:rPr lang="en-US" sz="1400" dirty="0" smtClean="0"/>
              <a:t>Returns the administrative area name of the address, for example, "CA", or null if it is unknown </a:t>
            </a:r>
          </a:p>
          <a:p>
            <a:r>
              <a:rPr lang="en-US" sz="1400" b="1" dirty="0" err="1" smtClean="0"/>
              <a:t>getCountryCode</a:t>
            </a:r>
            <a:r>
              <a:rPr lang="en-US" sz="1400" b="1" dirty="0" smtClean="0"/>
              <a:t>() </a:t>
            </a:r>
          </a:p>
          <a:p>
            <a:r>
              <a:rPr lang="en-US" sz="1400" dirty="0" smtClean="0"/>
              <a:t>Returns the country code of the address, for example "US", or null if it is unknown.</a:t>
            </a:r>
          </a:p>
          <a:p>
            <a:r>
              <a:rPr lang="en-US" sz="1400" b="1" dirty="0" err="1" smtClean="0"/>
              <a:t>getCountryName</a:t>
            </a:r>
            <a:r>
              <a:rPr lang="en-US" sz="1400" b="1" dirty="0" smtClean="0"/>
              <a:t>() </a:t>
            </a:r>
          </a:p>
          <a:p>
            <a:r>
              <a:rPr lang="en-US" sz="1400" dirty="0" smtClean="0"/>
              <a:t>Returns the localized country name of the address, for example "Iceland", or null if it is unknown.</a:t>
            </a:r>
          </a:p>
          <a:p>
            <a:r>
              <a:rPr lang="en-US" sz="1400" b="1" dirty="0" err="1" smtClean="0"/>
              <a:t>getFeatureName</a:t>
            </a:r>
            <a:r>
              <a:rPr lang="en-US" sz="1400" b="1" dirty="0" smtClean="0"/>
              <a:t>() </a:t>
            </a:r>
          </a:p>
          <a:p>
            <a:r>
              <a:rPr lang="en-US" sz="1400" dirty="0" smtClean="0"/>
              <a:t>Returns the feature name of the address, for example, "Golden Gate Bridge", or null if it is unknown </a:t>
            </a:r>
          </a:p>
          <a:p>
            <a:r>
              <a:rPr lang="en-US" sz="1400" b="1" dirty="0" err="1" smtClean="0"/>
              <a:t>getLatitude</a:t>
            </a:r>
            <a:r>
              <a:rPr lang="en-US" sz="1400" b="1" dirty="0" smtClean="0"/>
              <a:t>() </a:t>
            </a:r>
          </a:p>
          <a:p>
            <a:r>
              <a:rPr lang="en-US" sz="1400" dirty="0" smtClean="0"/>
              <a:t>Returns the latitude of the address if known.</a:t>
            </a:r>
          </a:p>
          <a:p>
            <a:r>
              <a:rPr lang="en-US" sz="1400" b="1" dirty="0" err="1" smtClean="0"/>
              <a:t>getLocale</a:t>
            </a:r>
            <a:r>
              <a:rPr lang="en-US" sz="1400" b="1" dirty="0" smtClean="0"/>
              <a:t>() </a:t>
            </a:r>
          </a:p>
          <a:p>
            <a:r>
              <a:rPr lang="en-US" sz="1400" dirty="0" smtClean="0"/>
              <a:t>Returns the Locale associated with this address.</a:t>
            </a:r>
          </a:p>
          <a:p>
            <a:r>
              <a:rPr lang="en-US" sz="1400" b="1" dirty="0" err="1" smtClean="0"/>
              <a:t>getLongitude</a:t>
            </a:r>
            <a:r>
              <a:rPr lang="en-US" sz="1400" b="1" dirty="0" smtClean="0"/>
              <a:t>() </a:t>
            </a:r>
          </a:p>
          <a:p>
            <a:r>
              <a:rPr lang="en-US" sz="1400" dirty="0" smtClean="0"/>
              <a:t>Returns the longitude of the address if known.</a:t>
            </a:r>
          </a:p>
          <a:p>
            <a:r>
              <a:rPr lang="en-US" sz="1400" b="1" dirty="0" err="1" smtClean="0"/>
              <a:t>getMaxAddressLineIndex</a:t>
            </a:r>
            <a:r>
              <a:rPr lang="en-US" sz="1400" b="1" dirty="0" smtClean="0"/>
              <a:t>() </a:t>
            </a:r>
          </a:p>
          <a:p>
            <a:r>
              <a:rPr lang="en-US" sz="1400" dirty="0" smtClean="0"/>
              <a:t>Returns the largest index currently in use to specify an address line.</a:t>
            </a:r>
          </a:p>
        </p:txBody>
      </p:sp>
    </p:spTree>
    <p:extLst>
      <p:ext uri="{BB962C8B-B14F-4D97-AF65-F5344CB8AC3E}">
        <p14:creationId xmlns:p14="http://schemas.microsoft.com/office/powerpoint/2010/main" val="223315907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167</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229600" cy="13716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endParaRPr lang="en-US" sz="1050" dirty="0" smtClean="0">
              <a:solidFill>
                <a:srgbClr val="0070C0"/>
              </a:solidFill>
            </a:endParaRPr>
          </a:p>
          <a:p>
            <a:pPr marL="457200" indent="-457200" defTabSz="182880"/>
            <a:r>
              <a:rPr lang="en-US" sz="2400" b="1" dirty="0" smtClean="0"/>
              <a:t>Address Class </a:t>
            </a:r>
            <a:r>
              <a:rPr lang="en-US" sz="1100" dirty="0" smtClean="0">
                <a:hlinkClick r:id="rId3"/>
              </a:rPr>
              <a:t>http://www.oasis-open.org</a:t>
            </a:r>
            <a:endParaRPr lang="en-US" sz="1100" b="1" dirty="0" smtClean="0"/>
          </a:p>
          <a:p>
            <a:pPr defTabSz="182880"/>
            <a:endParaRPr lang="en-US" b="1" dirty="0" smtClean="0"/>
          </a:p>
          <a:p>
            <a:pPr marL="457200" indent="-457200" algn="just" defTabSz="182880"/>
            <a:endParaRPr lang="en-US" dirty="0" smtClean="0"/>
          </a:p>
          <a:p>
            <a:pPr marL="457200" indent="-457200" algn="just" defTabSz="182880"/>
            <a:endParaRPr lang="en-US" dirty="0" smtClean="0"/>
          </a:p>
          <a:p>
            <a:pPr marL="457200" indent="-457200" defTabSz="182880"/>
            <a:r>
              <a:rPr lang="en-US" dirty="0" smtClean="0"/>
              <a:t>	</a:t>
            </a:r>
          </a:p>
        </p:txBody>
      </p:sp>
      <p:sp>
        <p:nvSpPr>
          <p:cNvPr id="10" name="TextBox 9"/>
          <p:cNvSpPr txBox="1"/>
          <p:nvPr/>
        </p:nvSpPr>
        <p:spPr>
          <a:xfrm>
            <a:off x="304800" y="1981200"/>
            <a:ext cx="8382000" cy="4678204"/>
          </a:xfrm>
          <a:prstGeom prst="rect">
            <a:avLst/>
          </a:prstGeom>
          <a:solidFill>
            <a:schemeClr val="bg1">
              <a:lumMod val="95000"/>
            </a:schemeClr>
          </a:solidFill>
          <a:ln>
            <a:solidFill>
              <a:schemeClr val="bg1">
                <a:lumMod val="65000"/>
              </a:schemeClr>
            </a:solidFill>
          </a:ln>
        </p:spPr>
        <p:txBody>
          <a:bodyPr wrap="square" rtlCol="0">
            <a:spAutoFit/>
          </a:bodyPr>
          <a:lstStyle/>
          <a:p>
            <a:r>
              <a:rPr lang="en-US" b="1" dirty="0" smtClean="0"/>
              <a:t>Useful Methods</a:t>
            </a:r>
            <a:endParaRPr lang="en-US" sz="1400" dirty="0" smtClean="0"/>
          </a:p>
          <a:p>
            <a:r>
              <a:rPr lang="en-US" sz="1400" b="1" dirty="0" err="1" smtClean="0"/>
              <a:t>getPhone</a:t>
            </a:r>
            <a:r>
              <a:rPr lang="en-US" sz="1400" b="1" dirty="0" smtClean="0"/>
              <a:t>() </a:t>
            </a:r>
          </a:p>
          <a:p>
            <a:r>
              <a:rPr lang="en-US" sz="1400" dirty="0" smtClean="0"/>
              <a:t>Returns the phone number of the address if known, or null if it is unknown.</a:t>
            </a:r>
          </a:p>
          <a:p>
            <a:r>
              <a:rPr lang="en-US" sz="1400" b="1" dirty="0" err="1" smtClean="0"/>
              <a:t>getPostalCode</a:t>
            </a:r>
            <a:r>
              <a:rPr lang="en-US" sz="1400" b="1" dirty="0" smtClean="0"/>
              <a:t>() </a:t>
            </a:r>
          </a:p>
          <a:p>
            <a:r>
              <a:rPr lang="en-US" sz="1400" dirty="0" smtClean="0"/>
              <a:t>Returns the postal code of the address, for example "94110", or null if it is unknown.</a:t>
            </a:r>
          </a:p>
          <a:p>
            <a:r>
              <a:rPr lang="en-US" sz="1400" b="1" dirty="0" err="1" smtClean="0"/>
              <a:t>getUrl</a:t>
            </a:r>
            <a:r>
              <a:rPr lang="en-US" sz="1400" b="1" dirty="0" smtClean="0"/>
              <a:t>() </a:t>
            </a:r>
          </a:p>
          <a:p>
            <a:r>
              <a:rPr lang="en-US" sz="1400" dirty="0" smtClean="0"/>
              <a:t>Returns the public URL for the address if known, or null if it is unknown.</a:t>
            </a:r>
          </a:p>
          <a:p>
            <a:r>
              <a:rPr lang="en-US" sz="1400" b="1" dirty="0" err="1" smtClean="0"/>
              <a:t>setAddressLine</a:t>
            </a:r>
            <a:r>
              <a:rPr lang="en-US" sz="1400" b="1" dirty="0" smtClean="0"/>
              <a:t>(</a:t>
            </a:r>
            <a:r>
              <a:rPr lang="en-US" sz="1400" b="1" dirty="0" err="1" smtClean="0"/>
              <a:t>int</a:t>
            </a:r>
            <a:r>
              <a:rPr lang="en-US" sz="1400" b="1" dirty="0" smtClean="0"/>
              <a:t> index, String line) </a:t>
            </a:r>
          </a:p>
          <a:p>
            <a:r>
              <a:rPr lang="en-US" sz="1400" dirty="0" smtClean="0"/>
              <a:t>Sets the line of the address numbered by index (starting at 0) to the given String, which may be null.</a:t>
            </a:r>
          </a:p>
          <a:p>
            <a:r>
              <a:rPr lang="en-US" sz="1400" b="1" dirty="0" err="1" smtClean="0"/>
              <a:t>setCountryCode</a:t>
            </a:r>
            <a:r>
              <a:rPr lang="en-US" sz="1400" b="1" dirty="0" smtClean="0"/>
              <a:t>(String </a:t>
            </a:r>
            <a:r>
              <a:rPr lang="en-US" sz="1400" b="1" dirty="0" err="1" smtClean="0"/>
              <a:t>countryCode</a:t>
            </a:r>
            <a:r>
              <a:rPr lang="en-US" sz="1400" b="1" dirty="0" smtClean="0"/>
              <a:t>) </a:t>
            </a:r>
          </a:p>
          <a:p>
            <a:r>
              <a:rPr lang="en-US" sz="1400" dirty="0" smtClean="0"/>
              <a:t>Sets the country code of the address to the given String, which may be null.</a:t>
            </a:r>
          </a:p>
          <a:p>
            <a:r>
              <a:rPr lang="en-US" sz="1400" b="1" dirty="0" err="1" smtClean="0"/>
              <a:t>setCountryName</a:t>
            </a:r>
            <a:r>
              <a:rPr lang="en-US" sz="1400" b="1" dirty="0" smtClean="0"/>
              <a:t>(String </a:t>
            </a:r>
            <a:r>
              <a:rPr lang="en-US" sz="1400" b="1" dirty="0" err="1" smtClean="0"/>
              <a:t>countryName</a:t>
            </a:r>
            <a:r>
              <a:rPr lang="en-US" sz="1400" b="1" dirty="0" smtClean="0"/>
              <a:t>) </a:t>
            </a:r>
          </a:p>
          <a:p>
            <a:r>
              <a:rPr lang="en-US" sz="1400" dirty="0" smtClean="0"/>
              <a:t>Sets the country name of the address to the given String, which may be null.</a:t>
            </a:r>
          </a:p>
          <a:p>
            <a:r>
              <a:rPr lang="en-US" sz="1400" b="1" dirty="0" err="1" smtClean="0"/>
              <a:t>setLatitude</a:t>
            </a:r>
            <a:r>
              <a:rPr lang="en-US" sz="1400" b="1" dirty="0" smtClean="0"/>
              <a:t>(double latitude) </a:t>
            </a:r>
          </a:p>
          <a:p>
            <a:r>
              <a:rPr lang="en-US" sz="1400" dirty="0" smtClean="0"/>
              <a:t>Sets the latitude associated with this address.</a:t>
            </a:r>
          </a:p>
          <a:p>
            <a:r>
              <a:rPr lang="en-US" sz="1400" b="1" dirty="0" err="1" smtClean="0"/>
              <a:t>setLongitude</a:t>
            </a:r>
            <a:r>
              <a:rPr lang="en-US" sz="1400" b="1" dirty="0" smtClean="0"/>
              <a:t>(double longitude) </a:t>
            </a:r>
          </a:p>
          <a:p>
            <a:r>
              <a:rPr lang="en-US" sz="1400" dirty="0" smtClean="0"/>
              <a:t>Sets the longitude associated with this address.</a:t>
            </a:r>
          </a:p>
          <a:p>
            <a:r>
              <a:rPr lang="en-US" sz="1400" b="1" dirty="0" err="1" smtClean="0"/>
              <a:t>setPhone</a:t>
            </a:r>
            <a:r>
              <a:rPr lang="en-US" sz="1400" b="1" dirty="0" smtClean="0"/>
              <a:t>(String phone) </a:t>
            </a:r>
          </a:p>
          <a:p>
            <a:r>
              <a:rPr lang="en-US" sz="1400" dirty="0" smtClean="0"/>
              <a:t>Sets the phone number associated with this address.</a:t>
            </a:r>
          </a:p>
          <a:p>
            <a:r>
              <a:rPr lang="en-US" sz="1400" b="1" dirty="0" err="1" smtClean="0"/>
              <a:t>toString</a:t>
            </a:r>
            <a:r>
              <a:rPr lang="en-US" sz="1400" b="1" dirty="0" smtClean="0"/>
              <a:t>() </a:t>
            </a:r>
          </a:p>
          <a:p>
            <a:r>
              <a:rPr lang="en-US" sz="1400" dirty="0" smtClean="0"/>
              <a:t>Returns a string containing a concise, human-readable description of this object.</a:t>
            </a:r>
            <a:endParaRPr lang="en-US" dirty="0"/>
          </a:p>
        </p:txBody>
      </p:sp>
    </p:spTree>
    <p:extLst>
      <p:ext uri="{BB962C8B-B14F-4D97-AF65-F5344CB8AC3E}">
        <p14:creationId xmlns:p14="http://schemas.microsoft.com/office/powerpoint/2010/main" val="419078516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168</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229600" cy="13716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endParaRPr lang="en-US" sz="1050" dirty="0" smtClean="0">
              <a:solidFill>
                <a:srgbClr val="0070C0"/>
              </a:solidFill>
            </a:endParaRPr>
          </a:p>
          <a:p>
            <a:pPr marL="457200" indent="-457200" defTabSz="182880"/>
            <a:r>
              <a:rPr lang="en-US" sz="2400" b="1" dirty="0" smtClean="0"/>
              <a:t>Address Class </a:t>
            </a:r>
            <a:r>
              <a:rPr lang="en-US" sz="1100" dirty="0" smtClean="0">
                <a:hlinkClick r:id="rId3"/>
              </a:rPr>
              <a:t>http://www.oasis-open.org</a:t>
            </a:r>
            <a:endParaRPr lang="en-US" sz="1100" b="1" dirty="0" smtClean="0"/>
          </a:p>
          <a:p>
            <a:pPr defTabSz="182880"/>
            <a:endParaRPr lang="en-US" b="1" dirty="0" smtClean="0"/>
          </a:p>
          <a:p>
            <a:pPr marL="457200" indent="-457200" algn="just" defTabSz="182880"/>
            <a:endParaRPr lang="en-US" dirty="0" smtClean="0"/>
          </a:p>
          <a:p>
            <a:pPr marL="457200" indent="-457200" algn="just" defTabSz="182880"/>
            <a:endParaRPr lang="en-US" dirty="0" smtClean="0"/>
          </a:p>
          <a:p>
            <a:pPr marL="457200" indent="-457200" defTabSz="182880"/>
            <a:r>
              <a:rPr lang="en-US" dirty="0" smtClean="0"/>
              <a:t>	</a:t>
            </a:r>
          </a:p>
        </p:txBody>
      </p:sp>
      <p:sp>
        <p:nvSpPr>
          <p:cNvPr id="10" name="TextBox 9"/>
          <p:cNvSpPr txBox="1"/>
          <p:nvPr/>
        </p:nvSpPr>
        <p:spPr>
          <a:xfrm>
            <a:off x="304800" y="1981200"/>
            <a:ext cx="8382000" cy="4678204"/>
          </a:xfrm>
          <a:prstGeom prst="rect">
            <a:avLst/>
          </a:prstGeom>
          <a:solidFill>
            <a:schemeClr val="bg1">
              <a:lumMod val="95000"/>
            </a:schemeClr>
          </a:solidFill>
          <a:ln>
            <a:solidFill>
              <a:schemeClr val="bg1">
                <a:lumMod val="65000"/>
              </a:schemeClr>
            </a:solidFill>
          </a:ln>
        </p:spPr>
        <p:txBody>
          <a:bodyPr wrap="square" rtlCol="0">
            <a:spAutoFit/>
          </a:bodyPr>
          <a:lstStyle/>
          <a:p>
            <a:r>
              <a:rPr lang="en-US" b="1" dirty="0" smtClean="0"/>
              <a:t>Useful Methods</a:t>
            </a:r>
            <a:endParaRPr lang="en-US" sz="1400" dirty="0" smtClean="0"/>
          </a:p>
          <a:p>
            <a:r>
              <a:rPr lang="en-US" sz="1400" b="1" dirty="0" err="1" smtClean="0"/>
              <a:t>getPhone</a:t>
            </a:r>
            <a:r>
              <a:rPr lang="en-US" sz="1400" b="1" dirty="0" smtClean="0"/>
              <a:t>() </a:t>
            </a:r>
          </a:p>
          <a:p>
            <a:r>
              <a:rPr lang="en-US" sz="1400" dirty="0" smtClean="0"/>
              <a:t>Returns the phone number of the address if known, or null if it is unknown.</a:t>
            </a:r>
          </a:p>
          <a:p>
            <a:r>
              <a:rPr lang="en-US" sz="1400" b="1" dirty="0" err="1" smtClean="0"/>
              <a:t>getPostalCode</a:t>
            </a:r>
            <a:r>
              <a:rPr lang="en-US" sz="1400" b="1" dirty="0" smtClean="0"/>
              <a:t>() </a:t>
            </a:r>
          </a:p>
          <a:p>
            <a:r>
              <a:rPr lang="en-US" sz="1400" dirty="0" smtClean="0"/>
              <a:t>Returns the postal code of the address, for example "94110", or null if it is unknown.</a:t>
            </a:r>
          </a:p>
          <a:p>
            <a:r>
              <a:rPr lang="en-US" sz="1400" b="1" dirty="0" err="1" smtClean="0"/>
              <a:t>getUrl</a:t>
            </a:r>
            <a:r>
              <a:rPr lang="en-US" sz="1400" b="1" dirty="0" smtClean="0"/>
              <a:t>() </a:t>
            </a:r>
          </a:p>
          <a:p>
            <a:r>
              <a:rPr lang="en-US" sz="1400" dirty="0" smtClean="0"/>
              <a:t>Returns the public URL for the address if known, or null if it is unknown.</a:t>
            </a:r>
          </a:p>
          <a:p>
            <a:r>
              <a:rPr lang="en-US" sz="1400" b="1" dirty="0" err="1" smtClean="0"/>
              <a:t>setAddressLine</a:t>
            </a:r>
            <a:r>
              <a:rPr lang="en-US" sz="1400" b="1" dirty="0" smtClean="0"/>
              <a:t>(</a:t>
            </a:r>
            <a:r>
              <a:rPr lang="en-US" sz="1400" b="1" dirty="0" err="1" smtClean="0"/>
              <a:t>int</a:t>
            </a:r>
            <a:r>
              <a:rPr lang="en-US" sz="1400" b="1" dirty="0" smtClean="0"/>
              <a:t> index, String line) </a:t>
            </a:r>
          </a:p>
          <a:p>
            <a:r>
              <a:rPr lang="en-US" sz="1400" dirty="0" smtClean="0"/>
              <a:t>Sets the line of the address numbered by index (starting at 0) to the given String, which may be null.</a:t>
            </a:r>
          </a:p>
          <a:p>
            <a:r>
              <a:rPr lang="en-US" sz="1400" b="1" dirty="0" err="1" smtClean="0"/>
              <a:t>setCountryCode</a:t>
            </a:r>
            <a:r>
              <a:rPr lang="en-US" sz="1400" b="1" dirty="0" smtClean="0"/>
              <a:t>(String </a:t>
            </a:r>
            <a:r>
              <a:rPr lang="en-US" sz="1400" b="1" dirty="0" err="1" smtClean="0"/>
              <a:t>countryCode</a:t>
            </a:r>
            <a:r>
              <a:rPr lang="en-US" sz="1400" b="1" dirty="0" smtClean="0"/>
              <a:t>) </a:t>
            </a:r>
          </a:p>
          <a:p>
            <a:r>
              <a:rPr lang="en-US" sz="1400" dirty="0" smtClean="0"/>
              <a:t>Sets the country code of the address to the given String, which may be null.</a:t>
            </a:r>
          </a:p>
          <a:p>
            <a:r>
              <a:rPr lang="en-US" sz="1400" b="1" dirty="0" err="1" smtClean="0"/>
              <a:t>setCountryName</a:t>
            </a:r>
            <a:r>
              <a:rPr lang="en-US" sz="1400" b="1" dirty="0" smtClean="0"/>
              <a:t>(String </a:t>
            </a:r>
            <a:r>
              <a:rPr lang="en-US" sz="1400" b="1" dirty="0" err="1" smtClean="0"/>
              <a:t>countryName</a:t>
            </a:r>
            <a:r>
              <a:rPr lang="en-US" sz="1400" b="1" dirty="0" smtClean="0"/>
              <a:t>) </a:t>
            </a:r>
          </a:p>
          <a:p>
            <a:r>
              <a:rPr lang="en-US" sz="1400" dirty="0" smtClean="0"/>
              <a:t>Sets the country name of the address to the given String, which may be null.</a:t>
            </a:r>
          </a:p>
          <a:p>
            <a:r>
              <a:rPr lang="en-US" sz="1400" b="1" dirty="0" err="1" smtClean="0"/>
              <a:t>setLatitude</a:t>
            </a:r>
            <a:r>
              <a:rPr lang="en-US" sz="1400" b="1" dirty="0" smtClean="0"/>
              <a:t>(double latitude) </a:t>
            </a:r>
          </a:p>
          <a:p>
            <a:r>
              <a:rPr lang="en-US" sz="1400" dirty="0" smtClean="0"/>
              <a:t>Sets the latitude associated with this address.</a:t>
            </a:r>
          </a:p>
          <a:p>
            <a:r>
              <a:rPr lang="en-US" sz="1400" b="1" dirty="0" err="1" smtClean="0"/>
              <a:t>setLongitude</a:t>
            </a:r>
            <a:r>
              <a:rPr lang="en-US" sz="1400" b="1" dirty="0" smtClean="0"/>
              <a:t>(double longitude) </a:t>
            </a:r>
          </a:p>
          <a:p>
            <a:r>
              <a:rPr lang="en-US" sz="1400" dirty="0" smtClean="0"/>
              <a:t>Sets the longitude associated with this address.</a:t>
            </a:r>
          </a:p>
          <a:p>
            <a:r>
              <a:rPr lang="en-US" sz="1400" b="1" dirty="0" err="1" smtClean="0"/>
              <a:t>setPhone</a:t>
            </a:r>
            <a:r>
              <a:rPr lang="en-US" sz="1400" b="1" dirty="0" smtClean="0"/>
              <a:t>(String phone) </a:t>
            </a:r>
          </a:p>
          <a:p>
            <a:r>
              <a:rPr lang="en-US" sz="1400" dirty="0" smtClean="0"/>
              <a:t>Sets the phone number associated with this address.</a:t>
            </a:r>
          </a:p>
          <a:p>
            <a:r>
              <a:rPr lang="en-US" sz="1400" b="1" dirty="0" err="1" smtClean="0"/>
              <a:t>toString</a:t>
            </a:r>
            <a:r>
              <a:rPr lang="en-US" sz="1400" b="1" dirty="0" smtClean="0"/>
              <a:t>() </a:t>
            </a:r>
          </a:p>
          <a:p>
            <a:r>
              <a:rPr lang="en-US" sz="1400" dirty="0" smtClean="0"/>
              <a:t>Returns a string containing a concise, human-readable description of this object.</a:t>
            </a:r>
            <a:endParaRPr lang="en-US" dirty="0"/>
          </a:p>
        </p:txBody>
      </p:sp>
    </p:spTree>
    <p:extLst>
      <p:ext uri="{BB962C8B-B14F-4D97-AF65-F5344CB8AC3E}">
        <p14:creationId xmlns:p14="http://schemas.microsoft.com/office/powerpoint/2010/main" val="385131984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 y="3962400"/>
            <a:ext cx="8458200" cy="2514600"/>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169</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8229600" cy="2743200"/>
          </a:xfrm>
          <a:prstGeom prst="rect">
            <a:avLst/>
          </a:prstGeom>
        </p:spPr>
        <p:txBody>
          <a:bodyPr>
            <a:noAutofit/>
          </a:bodyPr>
          <a:lstStyle/>
          <a:p>
            <a:pPr defTabSz="182880"/>
            <a:r>
              <a:rPr lang="en-US" sz="3200" b="1" dirty="0" smtClean="0">
                <a:solidFill>
                  <a:srgbClr val="0070C0"/>
                </a:solidFill>
              </a:rPr>
              <a:t>Tutorial 2.   Using </a:t>
            </a:r>
            <a:r>
              <a:rPr lang="en-US" sz="3200" b="1" dirty="0" err="1" smtClean="0">
                <a:solidFill>
                  <a:srgbClr val="0070C0"/>
                </a:solidFill>
              </a:rPr>
              <a:t>Geocoder</a:t>
            </a:r>
            <a:endParaRPr lang="en-US" sz="3200" b="1" dirty="0" smtClean="0">
              <a:solidFill>
                <a:srgbClr val="0070C0"/>
              </a:solidFill>
            </a:endParaRPr>
          </a:p>
          <a:p>
            <a:pPr defTabSz="182880"/>
            <a:endParaRPr lang="en-US" sz="1050" dirty="0" smtClean="0">
              <a:solidFill>
                <a:srgbClr val="0070C0"/>
              </a:solidFill>
            </a:endParaRPr>
          </a:p>
          <a:p>
            <a:pPr marL="457200" indent="-457200" defTabSz="182880"/>
            <a:r>
              <a:rPr lang="en-US" sz="2400" b="1" dirty="0" smtClean="0"/>
              <a:t>Address &amp; </a:t>
            </a:r>
            <a:r>
              <a:rPr lang="en-US" sz="2400" b="1" dirty="0" err="1" smtClean="0"/>
              <a:t>GeoPoint</a:t>
            </a:r>
            <a:endParaRPr lang="en-US" sz="1100" b="1" dirty="0" smtClean="0"/>
          </a:p>
          <a:p>
            <a:pPr defTabSz="182880"/>
            <a:r>
              <a:rPr lang="en-US" dirty="0" err="1" smtClean="0"/>
              <a:t>Geocoder</a:t>
            </a:r>
            <a:r>
              <a:rPr lang="en-US" dirty="0" smtClean="0"/>
              <a:t> locations are stored in </a:t>
            </a:r>
            <a:r>
              <a:rPr lang="en-US" b="1" dirty="0" err="1" smtClean="0">
                <a:solidFill>
                  <a:srgbClr val="C00000"/>
                </a:solidFill>
              </a:rPr>
              <a:t>microdegrees</a:t>
            </a:r>
            <a:r>
              <a:rPr lang="en-US" dirty="0" smtClean="0"/>
              <a:t> (10</a:t>
            </a:r>
            <a:r>
              <a:rPr lang="en-US" baseline="30000" dirty="0" smtClean="0"/>
              <a:t>-6</a:t>
            </a:r>
            <a:r>
              <a:rPr lang="en-US" dirty="0" smtClean="0"/>
              <a:t>).  </a:t>
            </a:r>
          </a:p>
          <a:p>
            <a:pPr defTabSz="182880"/>
            <a:endParaRPr lang="en-US" dirty="0" smtClean="0"/>
          </a:p>
          <a:p>
            <a:pPr defTabSz="182880"/>
            <a:r>
              <a:rPr lang="en-US" b="1" dirty="0" err="1" smtClean="0"/>
              <a:t>GeoPoint</a:t>
            </a:r>
            <a:r>
              <a:rPr lang="en-US" dirty="0" smtClean="0"/>
              <a:t> is an immutable class representing a pair of </a:t>
            </a:r>
            <a:r>
              <a:rPr lang="en-US" i="1" dirty="0" smtClean="0"/>
              <a:t>latitude</a:t>
            </a:r>
            <a:r>
              <a:rPr lang="en-US" dirty="0" smtClean="0"/>
              <a:t> and </a:t>
            </a:r>
            <a:r>
              <a:rPr lang="en-US" i="1" dirty="0" smtClean="0"/>
              <a:t>longitude</a:t>
            </a:r>
            <a:r>
              <a:rPr lang="en-US" dirty="0" smtClean="0"/>
              <a:t>, stored as </a:t>
            </a:r>
            <a:r>
              <a:rPr lang="en-US" i="1" dirty="0" smtClean="0"/>
              <a:t>integer numbers</a:t>
            </a:r>
            <a:r>
              <a:rPr lang="en-US" dirty="0" smtClean="0"/>
              <a:t> of </a:t>
            </a:r>
            <a:r>
              <a:rPr lang="en-US" dirty="0" err="1" smtClean="0"/>
              <a:t>microdegrees</a:t>
            </a:r>
            <a:r>
              <a:rPr lang="en-US" dirty="0" smtClean="0"/>
              <a:t>. </a:t>
            </a:r>
          </a:p>
          <a:p>
            <a:pPr defTabSz="182880"/>
            <a:endParaRPr lang="en-US" dirty="0" smtClean="0"/>
          </a:p>
          <a:p>
            <a:pPr lvl="2" defTabSz="182880"/>
            <a:r>
              <a:rPr lang="en-US" i="1" dirty="0" smtClean="0">
                <a:solidFill>
                  <a:srgbClr val="C00000"/>
                </a:solidFill>
              </a:rPr>
              <a:t>Remember to multiply by 1,000,000 to convert </a:t>
            </a:r>
          </a:p>
          <a:p>
            <a:pPr lvl="2" defTabSz="182880"/>
            <a:r>
              <a:rPr lang="en-US" i="1" dirty="0" smtClean="0">
                <a:solidFill>
                  <a:srgbClr val="C00000"/>
                </a:solidFill>
              </a:rPr>
              <a:t>From  Address location to  </a:t>
            </a:r>
            <a:r>
              <a:rPr lang="en-US" i="1" dirty="0" err="1" smtClean="0">
                <a:solidFill>
                  <a:srgbClr val="C00000"/>
                </a:solidFill>
              </a:rPr>
              <a:t>GeoPoint</a:t>
            </a:r>
            <a:r>
              <a:rPr lang="en-US" i="1" dirty="0" smtClean="0">
                <a:solidFill>
                  <a:srgbClr val="C00000"/>
                </a:solidFill>
              </a:rPr>
              <a:t>  location. </a:t>
            </a:r>
          </a:p>
          <a:p>
            <a:pPr defTabSz="182880"/>
            <a:endParaRPr lang="en-US" dirty="0" smtClean="0"/>
          </a:p>
          <a:p>
            <a:pPr defTabSz="182880"/>
            <a:r>
              <a:rPr lang="en-US" b="1" dirty="0" smtClean="0"/>
              <a:t>Example</a:t>
            </a:r>
            <a:r>
              <a:rPr lang="en-US" dirty="0" smtClean="0"/>
              <a:t>:</a:t>
            </a:r>
          </a:p>
          <a:p>
            <a:pPr defTabSz="182880"/>
            <a:endParaRPr lang="en-US" dirty="0" smtClean="0"/>
          </a:p>
          <a:p>
            <a:pPr lvl="1" defTabSz="182880"/>
            <a:r>
              <a:rPr lang="en-US" sz="1600" dirty="0" err="1" smtClean="0"/>
              <a:t>Geocoder</a:t>
            </a:r>
            <a:r>
              <a:rPr lang="en-US" sz="1600" dirty="0" smtClean="0"/>
              <a:t> </a:t>
            </a:r>
            <a:r>
              <a:rPr lang="en-US" sz="1600" dirty="0" err="1" smtClean="0"/>
              <a:t>gc</a:t>
            </a:r>
            <a:r>
              <a:rPr lang="en-US" sz="1600" dirty="0" smtClean="0"/>
              <a:t> = new </a:t>
            </a:r>
            <a:r>
              <a:rPr lang="en-US" sz="1600" dirty="0" err="1" smtClean="0"/>
              <a:t>Geocoder</a:t>
            </a:r>
            <a:r>
              <a:rPr lang="en-US" sz="1600" dirty="0" smtClean="0"/>
              <a:t>(this); </a:t>
            </a:r>
          </a:p>
          <a:p>
            <a:pPr lvl="1" defTabSz="182880"/>
            <a:r>
              <a:rPr lang="en-US" sz="1600" dirty="0" smtClean="0"/>
              <a:t>List&lt;Address&gt; coordinates = </a:t>
            </a:r>
            <a:r>
              <a:rPr lang="en-US" sz="1600" dirty="0" err="1" smtClean="0"/>
              <a:t>gc.getFromLocationName</a:t>
            </a:r>
            <a:r>
              <a:rPr lang="en-US" sz="1600" dirty="0" smtClean="0"/>
              <a:t>( </a:t>
            </a:r>
          </a:p>
          <a:p>
            <a:pPr lvl="1" defTabSz="182880"/>
            <a:r>
              <a:rPr lang="en-US" sz="1600" dirty="0" smtClean="0"/>
              <a:t>																							“1860 East 18 Street Cleveland Ohio”,  3); </a:t>
            </a:r>
          </a:p>
          <a:p>
            <a:pPr lvl="1"/>
            <a:r>
              <a:rPr lang="en-US" sz="1600" dirty="0" smtClean="0"/>
              <a:t>double  </a:t>
            </a:r>
            <a:r>
              <a:rPr lang="en-US" sz="1600" dirty="0" err="1" smtClean="0"/>
              <a:t>myLat</a:t>
            </a:r>
            <a:r>
              <a:rPr lang="en-US" sz="1600" dirty="0" smtClean="0"/>
              <a:t>  = coordinates(0).</a:t>
            </a:r>
            <a:r>
              <a:rPr lang="en-US" sz="1600" dirty="0" err="1" smtClean="0"/>
              <a:t>getLatitude</a:t>
            </a:r>
            <a:r>
              <a:rPr lang="en-US" sz="1600" dirty="0" smtClean="0"/>
              <a:t>() * 1000000;</a:t>
            </a:r>
          </a:p>
          <a:p>
            <a:pPr lvl="1"/>
            <a:r>
              <a:rPr lang="en-US" sz="1600" dirty="0" smtClean="0"/>
              <a:t>double  </a:t>
            </a:r>
            <a:r>
              <a:rPr lang="en-US" sz="1600" dirty="0" err="1" smtClean="0"/>
              <a:t>myLon</a:t>
            </a:r>
            <a:r>
              <a:rPr lang="en-US" sz="1600" dirty="0" smtClean="0"/>
              <a:t> = coordinates(0).</a:t>
            </a:r>
            <a:r>
              <a:rPr lang="en-US" sz="1600" dirty="0" err="1" smtClean="0"/>
              <a:t>getLongitude</a:t>
            </a:r>
            <a:r>
              <a:rPr lang="en-US" sz="1600" dirty="0" smtClean="0"/>
              <a:t>() * 1000000;</a:t>
            </a:r>
          </a:p>
          <a:p>
            <a:pPr lvl="1"/>
            <a:endParaRPr lang="en-US" sz="1600" dirty="0" smtClean="0"/>
          </a:p>
          <a:p>
            <a:pPr lvl="1"/>
            <a:r>
              <a:rPr lang="en-US" sz="1600" dirty="0" err="1" smtClean="0"/>
              <a:t>GeoPoint</a:t>
            </a:r>
            <a:r>
              <a:rPr lang="en-US" sz="1600" dirty="0" smtClean="0"/>
              <a:t> p = new </a:t>
            </a:r>
            <a:r>
              <a:rPr lang="en-US" sz="1600" dirty="0" err="1" smtClean="0"/>
              <a:t>GeoPoint</a:t>
            </a:r>
            <a:r>
              <a:rPr lang="en-US" sz="1600" dirty="0" smtClean="0"/>
              <a:t> ( (</a:t>
            </a:r>
            <a:r>
              <a:rPr lang="en-US" sz="1600" dirty="0" err="1" smtClean="0"/>
              <a:t>int</a:t>
            </a:r>
            <a:r>
              <a:rPr lang="en-US" sz="1600" dirty="0" smtClean="0"/>
              <a:t>) </a:t>
            </a:r>
            <a:r>
              <a:rPr lang="en-US" sz="1600" dirty="0" err="1" smtClean="0"/>
              <a:t>myLat</a:t>
            </a:r>
            <a:r>
              <a:rPr lang="en-US" sz="1600" dirty="0" smtClean="0"/>
              <a:t>, (</a:t>
            </a:r>
            <a:r>
              <a:rPr lang="en-US" sz="1600" dirty="0" err="1" smtClean="0"/>
              <a:t>int</a:t>
            </a:r>
            <a:r>
              <a:rPr lang="en-US" sz="1600" dirty="0" smtClean="0"/>
              <a:t>) </a:t>
            </a:r>
            <a:r>
              <a:rPr lang="en-US" sz="1600" dirty="0" err="1" smtClean="0"/>
              <a:t>myLon</a:t>
            </a:r>
            <a:r>
              <a:rPr lang="en-US" sz="1600" dirty="0" smtClean="0"/>
              <a:t> );</a:t>
            </a:r>
          </a:p>
          <a:p>
            <a:endParaRPr lang="en-US" dirty="0" smtClean="0"/>
          </a:p>
          <a:p>
            <a:pPr marL="457200" indent="-457200" algn="just" defTabSz="182880"/>
            <a:endParaRPr lang="en-US" dirty="0" smtClean="0"/>
          </a:p>
          <a:p>
            <a:pPr marL="457200" indent="-457200" algn="just" defTabSz="182880"/>
            <a:endParaRPr lang="en-US" dirty="0" smtClean="0"/>
          </a:p>
          <a:p>
            <a:pPr marL="457200" indent="-457200" defTabSz="182880"/>
            <a:r>
              <a:rPr lang="en-US" dirty="0" smtClean="0"/>
              <a:t>	</a:t>
            </a:r>
          </a:p>
        </p:txBody>
      </p:sp>
      <p:sp>
        <p:nvSpPr>
          <p:cNvPr id="12" name="Left Arrow 11"/>
          <p:cNvSpPr/>
          <p:nvPr/>
        </p:nvSpPr>
        <p:spPr>
          <a:xfrm>
            <a:off x="5562600" y="5638800"/>
            <a:ext cx="2514600" cy="1219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myLat</a:t>
            </a:r>
            <a:r>
              <a:rPr lang="en-US" sz="1400" dirty="0" smtClean="0"/>
              <a:t>:    +41.5020952</a:t>
            </a:r>
          </a:p>
          <a:p>
            <a:pPr algn="ctr"/>
            <a:r>
              <a:rPr lang="en-US" sz="1400" dirty="0" err="1" smtClean="0"/>
              <a:t>myLon</a:t>
            </a:r>
            <a:r>
              <a:rPr lang="en-US" sz="1400" dirty="0" smtClean="0"/>
              <a:t>:   -81.6789717</a:t>
            </a:r>
            <a:endParaRPr lang="en-US" sz="1400" dirty="0"/>
          </a:p>
        </p:txBody>
      </p:sp>
    </p:spTree>
    <p:extLst>
      <p:ext uri="{BB962C8B-B14F-4D97-AF65-F5344CB8AC3E}">
        <p14:creationId xmlns:p14="http://schemas.microsoft.com/office/powerpoint/2010/main" val="59477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458200" cy="923330"/>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to accept a phone number and requests (built-in) Activity2 to make the call. </a:t>
            </a:r>
          </a:p>
          <a:p>
            <a:r>
              <a:rPr lang="en-US" dirty="0" smtClean="0"/>
              <a:t>)</a:t>
            </a:r>
            <a:endParaRPr lang="en-US" dirty="0"/>
          </a:p>
        </p:txBody>
      </p:sp>
      <p:sp>
        <p:nvSpPr>
          <p:cNvPr id="7" name="TextBox 6"/>
          <p:cNvSpPr txBox="1"/>
          <p:nvPr/>
        </p:nvSpPr>
        <p:spPr>
          <a:xfrm>
            <a:off x="381000" y="1981200"/>
            <a:ext cx="8001000" cy="4832092"/>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ClickHandler</a:t>
            </a:r>
            <a:r>
              <a:rPr lang="en-US" sz="1400" b="1" dirty="0" smtClean="0">
                <a:solidFill>
                  <a:srgbClr val="000000"/>
                </a:solidFill>
                <a:latin typeface="Courier New"/>
              </a:rPr>
              <a:t> </a:t>
            </a:r>
            <a:r>
              <a:rPr lang="en-US" sz="1400" b="1" dirty="0" smtClean="0">
                <a:solidFill>
                  <a:srgbClr val="7F0055"/>
                </a:solidFill>
                <a:latin typeface="Courier New"/>
              </a:rPr>
              <a:t>implements</a:t>
            </a:r>
            <a:r>
              <a:rPr lang="en-US" sz="1400" b="1" dirty="0" smtClean="0">
                <a:solidFill>
                  <a:srgbClr val="000000"/>
                </a:solidFill>
                <a:latin typeface="Courier New"/>
              </a:rPr>
              <a:t> </a:t>
            </a:r>
            <a:r>
              <a:rPr lang="en-US" sz="1400" b="1" dirty="0" err="1" smtClean="0">
                <a:solidFill>
                  <a:srgbClr val="000000"/>
                </a:solidFill>
                <a:latin typeface="Courier New"/>
              </a:rPr>
              <a:t>OnClickListener</a:t>
            </a:r>
            <a:r>
              <a:rPr lang="en-US" sz="1400" b="1" dirty="0" smtClean="0">
                <a:solidFill>
                  <a:srgbClr val="000000"/>
                </a:solidFill>
                <a:latin typeface="Courier New"/>
              </a:rPr>
              <a:t> {</a:t>
            </a:r>
          </a:p>
          <a:p>
            <a:pPr lvl="2"/>
            <a:r>
              <a:rPr lang="en-US" sz="1400" dirty="0" smtClean="0">
                <a:solidFill>
                  <a:srgbClr val="646464"/>
                </a:solidFill>
                <a:latin typeface="Courier New"/>
              </a:rPr>
              <a:t>@Override</a:t>
            </a:r>
          </a:p>
          <a:p>
            <a:pPr lvl="2"/>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onClick</a:t>
            </a:r>
            <a:r>
              <a:rPr lang="en-US" sz="1400" b="1" dirty="0" smtClean="0">
                <a:solidFill>
                  <a:srgbClr val="000000"/>
                </a:solidFill>
                <a:latin typeface="Courier New"/>
              </a:rPr>
              <a:t>(View v) {</a:t>
            </a:r>
          </a:p>
          <a:p>
            <a:pPr lvl="2"/>
            <a:r>
              <a:rPr lang="en-US" sz="1400" b="1" dirty="0" smtClean="0">
                <a:solidFill>
                  <a:srgbClr val="7F0055"/>
                </a:solidFill>
                <a:latin typeface="Courier New"/>
              </a:rPr>
              <a:t> try</a:t>
            </a:r>
            <a:r>
              <a:rPr lang="en-US" sz="1400" b="1" dirty="0" smtClean="0">
                <a:solidFill>
                  <a:srgbClr val="000000"/>
                </a:solidFill>
                <a:latin typeface="Courier New"/>
              </a:rPr>
              <a:t> {</a:t>
            </a:r>
          </a:p>
          <a:p>
            <a:pPr lvl="3"/>
            <a:r>
              <a:rPr lang="en-US" sz="1400" dirty="0" smtClean="0">
                <a:solidFill>
                  <a:srgbClr val="004000"/>
                </a:solidFill>
                <a:latin typeface="Courier New"/>
              </a:rPr>
              <a:t>// myActivity2 places a phone call</a:t>
            </a:r>
          </a:p>
          <a:p>
            <a:pPr lvl="3"/>
            <a:r>
              <a:rPr lang="en-US" sz="1400" dirty="0" smtClean="0">
                <a:solidFill>
                  <a:srgbClr val="004000"/>
                </a:solidFill>
                <a:latin typeface="Courier New"/>
              </a:rPr>
              <a:t>// for ACTION_CALL or ACTION_DIAL </a:t>
            </a:r>
          </a:p>
          <a:p>
            <a:pPr lvl="3"/>
            <a:r>
              <a:rPr lang="en-US" sz="1400" dirty="0" smtClean="0">
                <a:solidFill>
                  <a:srgbClr val="004000"/>
                </a:solidFill>
                <a:latin typeface="Courier New"/>
              </a:rPr>
              <a:t>// use '</a:t>
            </a:r>
            <a:r>
              <a:rPr lang="en-US" sz="1400" dirty="0" err="1" smtClean="0">
                <a:solidFill>
                  <a:srgbClr val="004000"/>
                </a:solidFill>
                <a:latin typeface="Courier New"/>
              </a:rPr>
              <a:t>tel</a:t>
            </a:r>
            <a:r>
              <a:rPr lang="en-US" sz="1400" dirty="0" smtClean="0">
                <a:solidFill>
                  <a:srgbClr val="004000"/>
                </a:solidFill>
                <a:latin typeface="Courier New"/>
              </a:rPr>
              <a:t>:' formatted data: "tel:555-1234"  </a:t>
            </a:r>
          </a:p>
          <a:p>
            <a:pPr lvl="3"/>
            <a:r>
              <a:rPr lang="en-US" sz="1400" dirty="0" smtClean="0">
                <a:solidFill>
                  <a:srgbClr val="004000"/>
                </a:solidFill>
                <a:latin typeface="Courier New"/>
              </a:rPr>
              <a:t>// for ACTION_VIEW use data:  "http://www.youtube.com"  </a:t>
            </a:r>
          </a:p>
          <a:p>
            <a:pPr lvl="3"/>
            <a:r>
              <a:rPr lang="en-US" sz="1400" dirty="0" smtClean="0">
                <a:solidFill>
                  <a:srgbClr val="004000"/>
                </a:solidFill>
                <a:latin typeface="Courier New"/>
              </a:rPr>
              <a:t>// (you also need INTERNET permission - see Manifest)</a:t>
            </a:r>
          </a:p>
          <a:p>
            <a:pPr lvl="3"/>
            <a:endParaRPr lang="en-US" sz="1400" b="1" dirty="0" smtClean="0">
              <a:solidFill>
                <a:srgbClr val="004000"/>
              </a:solidFill>
              <a:latin typeface="Courier New"/>
            </a:endParaRPr>
          </a:p>
          <a:p>
            <a:pPr lvl="3"/>
            <a:r>
              <a:rPr lang="en-US" sz="1400" b="1" dirty="0" smtClean="0">
                <a:solidFill>
                  <a:srgbClr val="000000"/>
                </a:solidFill>
                <a:latin typeface="Courier New"/>
              </a:rPr>
              <a:t>String </a:t>
            </a:r>
            <a:r>
              <a:rPr lang="en-US" sz="1400" b="1" dirty="0" err="1" smtClean="0">
                <a:solidFill>
                  <a:srgbClr val="000000"/>
                </a:solidFill>
                <a:latin typeface="Courier New"/>
              </a:rPr>
              <a:t>myData</a:t>
            </a:r>
            <a:r>
              <a:rPr lang="en-US" sz="1400" b="1" dirty="0" smtClean="0">
                <a:solidFill>
                  <a:srgbClr val="000000"/>
                </a:solidFill>
                <a:latin typeface="Courier New"/>
              </a:rPr>
              <a:t> = </a:t>
            </a:r>
            <a:r>
              <a:rPr lang="en-US" sz="1400" b="1" dirty="0" smtClean="0">
                <a:solidFill>
                  <a:srgbClr val="0000C0"/>
                </a:solidFill>
                <a:latin typeface="Courier New"/>
              </a:rPr>
              <a:t>text1</a:t>
            </a:r>
            <a:r>
              <a:rPr lang="en-US" sz="1400" b="1" dirty="0" smtClean="0">
                <a:solidFill>
                  <a:srgbClr val="000000"/>
                </a:solidFill>
                <a:latin typeface="Courier New"/>
              </a:rPr>
              <a:t>.getText().</a:t>
            </a:r>
            <a:r>
              <a:rPr lang="en-US" sz="1400" b="1" dirty="0" err="1" smtClean="0">
                <a:solidFill>
                  <a:srgbClr val="000000"/>
                </a:solidFill>
                <a:latin typeface="Courier New"/>
              </a:rPr>
              <a:t>toString</a:t>
            </a:r>
            <a:r>
              <a:rPr lang="en-US" sz="1400" b="1" dirty="0" smtClean="0">
                <a:solidFill>
                  <a:srgbClr val="000000"/>
                </a:solidFill>
                <a:latin typeface="Courier New"/>
              </a:rPr>
              <a:t>();</a:t>
            </a:r>
          </a:p>
          <a:p>
            <a:pPr lvl="3"/>
            <a:r>
              <a:rPr lang="en-US" sz="1400" b="1" dirty="0" smtClean="0">
                <a:solidFill>
                  <a:srgbClr val="000000"/>
                </a:solidFill>
                <a:latin typeface="Courier New"/>
              </a:rPr>
              <a:t>Intent myActivity2 = </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err="1" smtClean="0">
                <a:solidFill>
                  <a:srgbClr val="000000"/>
                </a:solidFill>
                <a:latin typeface="Courier New"/>
              </a:rPr>
              <a:t>Intent.</a:t>
            </a:r>
            <a:r>
              <a:rPr lang="en-US" sz="1400" b="1" i="1" dirty="0" err="1" smtClean="0">
                <a:solidFill>
                  <a:srgbClr val="0000C0"/>
                </a:solidFill>
                <a:latin typeface="Courier New"/>
              </a:rPr>
              <a:t>ACTION_DIAL</a:t>
            </a:r>
            <a:r>
              <a:rPr lang="en-US" sz="1400" b="1" i="1" dirty="0" smtClean="0">
                <a:solidFill>
                  <a:srgbClr val="000000"/>
                </a:solidFill>
                <a:latin typeface="Courier New"/>
              </a:rPr>
              <a:t>, 					  </a:t>
            </a:r>
            <a:r>
              <a:rPr lang="en-US" sz="1400" b="1" i="1" dirty="0" err="1" smtClean="0">
                <a:solidFill>
                  <a:srgbClr val="000000"/>
                </a:solidFill>
                <a:latin typeface="Courier New"/>
              </a:rPr>
              <a:t>Uri.parse</a:t>
            </a:r>
            <a:r>
              <a:rPr lang="en-US" sz="1400" b="1" i="1" dirty="0" smtClean="0">
                <a:solidFill>
                  <a:srgbClr val="000000"/>
                </a:solidFill>
                <a:latin typeface="Courier New"/>
              </a:rPr>
              <a:t>(</a:t>
            </a:r>
            <a:r>
              <a:rPr lang="en-US" sz="1400" b="1" i="1" dirty="0" err="1" smtClean="0">
                <a:solidFill>
                  <a:srgbClr val="000000"/>
                </a:solidFill>
                <a:latin typeface="Courier New"/>
              </a:rPr>
              <a:t>myData</a:t>
            </a:r>
            <a:r>
              <a:rPr lang="en-US" sz="1400" b="1" i="1" dirty="0" smtClean="0">
                <a:solidFill>
                  <a:srgbClr val="000000"/>
                </a:solidFill>
                <a:latin typeface="Courier New"/>
              </a:rPr>
              <a:t>));</a:t>
            </a:r>
          </a:p>
          <a:p>
            <a:pPr lvl="3"/>
            <a:r>
              <a:rPr lang="en-US" sz="1400" b="1" dirty="0" err="1" smtClean="0">
                <a:solidFill>
                  <a:srgbClr val="000000"/>
                </a:solidFill>
                <a:latin typeface="Courier New"/>
              </a:rPr>
              <a:t>startActivity</a:t>
            </a:r>
            <a:r>
              <a:rPr lang="en-US" sz="1400" b="1" dirty="0" smtClean="0">
                <a:solidFill>
                  <a:srgbClr val="000000"/>
                </a:solidFill>
                <a:latin typeface="Courier New"/>
              </a:rPr>
              <a:t>(myActivity2);</a:t>
            </a:r>
          </a:p>
          <a:p>
            <a:pPr lvl="2"/>
            <a:r>
              <a:rPr lang="en-US" sz="1400" dirty="0" smtClean="0">
                <a:solidFill>
                  <a:srgbClr val="000000"/>
                </a:solidFill>
                <a:latin typeface="Courier New"/>
              </a:rPr>
              <a:t> }</a:t>
            </a:r>
          </a:p>
          <a:p>
            <a:pPr lvl="2"/>
            <a:r>
              <a:rPr lang="en-US" sz="1400" b="1" dirty="0" smtClean="0">
                <a:solidFill>
                  <a:srgbClr val="7F0055"/>
                </a:solidFill>
                <a:latin typeface="Courier New"/>
              </a:rPr>
              <a:t> catch</a:t>
            </a:r>
            <a:r>
              <a:rPr lang="en-US" sz="1400" b="1" dirty="0" smtClean="0">
                <a:solidFill>
                  <a:srgbClr val="000000"/>
                </a:solidFill>
                <a:latin typeface="Courier New"/>
              </a:rPr>
              <a:t> (Exception e) {</a:t>
            </a:r>
          </a:p>
          <a:p>
            <a:pPr lvl="3"/>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i="1" dirty="0" err="1" smtClean="0">
                <a:solidFill>
                  <a:srgbClr val="000000"/>
                </a:solidFill>
                <a:latin typeface="Courier New"/>
              </a:rPr>
              <a:t>getBaseContext</a:t>
            </a:r>
            <a:r>
              <a:rPr lang="en-US" sz="1400" i="1" dirty="0" smtClean="0">
                <a:solidFill>
                  <a:srgbClr val="000000"/>
                </a:solidFill>
                <a:latin typeface="Courier New"/>
              </a:rPr>
              <a:t>(), </a:t>
            </a:r>
            <a:r>
              <a:rPr lang="en-US" sz="1400" i="1" dirty="0" err="1" smtClean="0">
                <a:solidFill>
                  <a:srgbClr val="000000"/>
                </a:solidFill>
                <a:latin typeface="Courier New"/>
              </a:rPr>
              <a:t>e.getMessage</a:t>
            </a:r>
            <a:r>
              <a:rPr lang="en-US" sz="1400" i="1" dirty="0" smtClean="0">
                <a:solidFill>
                  <a:srgbClr val="000000"/>
                </a:solidFill>
                <a:latin typeface="Courier New"/>
              </a:rPr>
              <a:t>(), </a:t>
            </a:r>
            <a:r>
              <a:rPr lang="en-US" sz="1400" i="1" dirty="0" err="1" smtClean="0">
                <a:solidFill>
                  <a:srgbClr val="000000"/>
                </a:solidFill>
                <a:latin typeface="Courier New"/>
              </a:rPr>
              <a:t>Toast.</a:t>
            </a:r>
            <a:r>
              <a:rPr lang="en-US" sz="1400" i="1" dirty="0" err="1" smtClean="0">
                <a:solidFill>
                  <a:srgbClr val="0000C0"/>
                </a:solidFill>
                <a:latin typeface="Courier New"/>
              </a:rPr>
              <a:t>LENGTH_LONG</a:t>
            </a:r>
            <a:r>
              <a:rPr lang="en-US" sz="1400" i="1" dirty="0" smtClean="0">
                <a:solidFill>
                  <a:srgbClr val="000000"/>
                </a:solidFill>
                <a:latin typeface="Courier New"/>
              </a:rPr>
              <a:t>).show();</a:t>
            </a:r>
          </a:p>
          <a:p>
            <a:pPr lvl="2"/>
            <a:r>
              <a:rPr lang="en-US" sz="1400" dirty="0" smtClean="0">
                <a:solidFill>
                  <a:srgbClr val="000000"/>
                </a:solidFill>
                <a:latin typeface="Courier New"/>
              </a:rPr>
              <a:t> }</a:t>
            </a:r>
          </a:p>
          <a:p>
            <a:pPr lvl="2"/>
            <a:r>
              <a:rPr lang="en-US" sz="1400" dirty="0" smtClean="0">
                <a:solidFill>
                  <a:srgbClr val="000000"/>
                </a:solidFill>
                <a:latin typeface="Courier New"/>
              </a:rPr>
              <a:t>}</a:t>
            </a:r>
            <a:r>
              <a:rPr lang="en-US" sz="1400" dirty="0" smtClean="0">
                <a:solidFill>
                  <a:srgbClr val="004000"/>
                </a:solidFill>
                <a:latin typeface="Courier New"/>
              </a:rPr>
              <a:t>//</a:t>
            </a:r>
            <a:r>
              <a:rPr lang="en-US" sz="1400" dirty="0" err="1" smtClean="0">
                <a:solidFill>
                  <a:srgbClr val="004000"/>
                </a:solidFill>
                <a:latin typeface="Courier New"/>
              </a:rPr>
              <a:t>onClick</a:t>
            </a:r>
            <a:endParaRPr lang="en-US" sz="1400" dirty="0" smtClean="0">
              <a:solidFill>
                <a:srgbClr val="004000"/>
              </a:solidFill>
              <a:latin typeface="Courier New"/>
            </a:endParaRPr>
          </a:p>
          <a:p>
            <a:pPr lvl="1"/>
            <a:r>
              <a:rPr lang="en-US" sz="1400" dirty="0" smtClean="0">
                <a:solidFill>
                  <a:srgbClr val="000000"/>
                </a:solidFill>
                <a:latin typeface="Courier New"/>
              </a:rPr>
              <a:t>}</a:t>
            </a:r>
            <a:r>
              <a:rPr lang="en-US" sz="1400" dirty="0" smtClean="0">
                <a:solidFill>
                  <a:srgbClr val="004000"/>
                </a:solidFill>
                <a:latin typeface="Courier New"/>
              </a:rPr>
              <a:t>//</a:t>
            </a:r>
            <a:r>
              <a:rPr lang="en-US" sz="1400" dirty="0" err="1" smtClean="0">
                <a:solidFill>
                  <a:srgbClr val="004000"/>
                </a:solidFill>
                <a:latin typeface="Courier New"/>
              </a:rPr>
              <a:t>ClickHandler</a:t>
            </a:r>
            <a:endParaRPr lang="en-US" sz="1400" dirty="0" smtClean="0">
              <a:solidFill>
                <a:srgbClr val="004000"/>
              </a:solidFill>
              <a:latin typeface="Courier New"/>
            </a:endParaRPr>
          </a:p>
          <a:p>
            <a:r>
              <a:rPr lang="en-US" sz="1400" dirty="0" smtClean="0">
                <a:solidFill>
                  <a:srgbClr val="000000"/>
                </a:solidFill>
                <a:latin typeface="Courier New"/>
              </a:rPr>
              <a:t>}</a:t>
            </a:r>
            <a:r>
              <a:rPr lang="en-US" sz="1400" dirty="0" smtClean="0">
                <a:solidFill>
                  <a:srgbClr val="004000"/>
                </a:solidFill>
                <a:latin typeface="Courier New"/>
              </a:rPr>
              <a:t>//IntentDemo1</a:t>
            </a:r>
            <a:endParaRPr lang="en-US" sz="1400" dirty="0"/>
          </a:p>
        </p:txBody>
      </p:sp>
      <p:sp>
        <p:nvSpPr>
          <p:cNvPr id="9" name="Right Arrow 8"/>
          <p:cNvSpPr/>
          <p:nvPr/>
        </p:nvSpPr>
        <p:spPr>
          <a:xfrm>
            <a:off x="685800" y="4343400"/>
            <a:ext cx="1066800" cy="533400"/>
          </a:xfrm>
          <a:prstGeom prst="rightArrow">
            <a:avLst/>
          </a:prstGeom>
          <a:solidFill>
            <a:schemeClr val="tx2">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p:cNvSpPr/>
          <p:nvPr/>
        </p:nvSpPr>
        <p:spPr>
          <a:xfrm>
            <a:off x="1752600" y="4114800"/>
            <a:ext cx="6781800" cy="914400"/>
          </a:xfrm>
          <a:prstGeom prst="flowChartProcess">
            <a:avLst/>
          </a:prstGeom>
          <a:solidFill>
            <a:srgbClr val="FFFF00">
              <a:alpha val="30000"/>
            </a:srgb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170</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838200"/>
            <a:ext cx="4038600" cy="5181600"/>
          </a:xfrm>
          <a:prstGeom prst="rect">
            <a:avLst/>
          </a:prstGeom>
        </p:spPr>
        <p:txBody>
          <a:bodyPr>
            <a:noAutofit/>
          </a:bodyPr>
          <a:lstStyle/>
          <a:p>
            <a:pPr defTabSz="182880"/>
            <a:r>
              <a:rPr lang="en-US" sz="3200" b="1" dirty="0" smtClean="0">
                <a:solidFill>
                  <a:srgbClr val="0070C0"/>
                </a:solidFill>
              </a:rPr>
              <a:t>Example 2 – </a:t>
            </a:r>
            <a:r>
              <a:rPr lang="en-US" sz="3200" b="1" dirty="0" err="1" smtClean="0">
                <a:solidFill>
                  <a:srgbClr val="0070C0"/>
                </a:solidFill>
              </a:rPr>
              <a:t>Geocoder</a:t>
            </a:r>
            <a:endParaRPr lang="en-US" sz="3200" b="1" dirty="0" smtClean="0">
              <a:solidFill>
                <a:srgbClr val="0070C0"/>
              </a:solidFill>
            </a:endParaRPr>
          </a:p>
          <a:p>
            <a:pPr marL="457200" indent="-457200" defTabSz="182880"/>
            <a:endParaRPr lang="en-US" dirty="0" smtClean="0"/>
          </a:p>
          <a:p>
            <a:pPr marL="457200" indent="-457200" defTabSz="182880"/>
            <a:r>
              <a:rPr lang="en-US" dirty="0" smtClean="0"/>
              <a:t>	In this example we will create an application that converts an address to its corresponding </a:t>
            </a:r>
            <a:r>
              <a:rPr lang="en-US" dirty="0" err="1" smtClean="0"/>
              <a:t>GeoPoint</a:t>
            </a:r>
            <a:r>
              <a:rPr lang="en-US" dirty="0" smtClean="0"/>
              <a:t> and displays the location on a </a:t>
            </a:r>
            <a:r>
              <a:rPr lang="en-US" dirty="0" err="1" smtClean="0"/>
              <a:t>Mapview</a:t>
            </a:r>
            <a:r>
              <a:rPr lang="en-US" dirty="0" smtClean="0"/>
              <a:t>. </a:t>
            </a:r>
          </a:p>
          <a:p>
            <a:pPr marL="457200" indent="-457200" defTabSz="182880"/>
            <a:endParaRPr lang="en-US" dirty="0" smtClean="0"/>
          </a:p>
          <a:p>
            <a:pPr marL="457200" indent="-457200" defTabSz="182880"/>
            <a:r>
              <a:rPr lang="en-US" dirty="0" smtClean="0"/>
              <a:t>	In the case of multiple possible locations a list of addresses is provided </a:t>
            </a:r>
          </a:p>
          <a:p>
            <a:pPr marL="457200" indent="-457200" defTabSz="182880"/>
            <a:endParaRPr lang="en-US" dirty="0" smtClean="0"/>
          </a:p>
          <a:p>
            <a:pPr marL="457200" indent="-457200" defTabSz="182880"/>
            <a:r>
              <a:rPr lang="en-US" dirty="0" smtClean="0"/>
              <a:t>	(</a:t>
            </a:r>
            <a:r>
              <a:rPr lang="en-US" dirty="0" smtClean="0">
                <a:solidFill>
                  <a:srgbClr val="0070C0"/>
                </a:solidFill>
              </a:rPr>
              <a:t>TODO</a:t>
            </a:r>
            <a:r>
              <a:rPr lang="en-US" dirty="0" smtClean="0"/>
              <a:t>: show the list in a dialog box or list selector and allow the user to make her selection by clicking on the best choice. As an example try: “Main Ave. Ohio”</a:t>
            </a:r>
          </a:p>
          <a:p>
            <a:pPr defTabSz="182880"/>
            <a:r>
              <a:rPr lang="en-US" dirty="0" smtClean="0"/>
              <a:t> </a:t>
            </a:r>
          </a:p>
        </p:txBody>
      </p:sp>
      <p:pic>
        <p:nvPicPr>
          <p:cNvPr id="11" name="Picture 10" descr="device.png"/>
          <p:cNvPicPr>
            <a:picLocks noChangeAspect="1"/>
          </p:cNvPicPr>
          <p:nvPr/>
        </p:nvPicPr>
        <p:blipFill>
          <a:blip r:embed="rId3" cstate="print"/>
          <a:stretch>
            <a:fillRect/>
          </a:stretch>
        </p:blipFill>
        <p:spPr>
          <a:xfrm>
            <a:off x="6400800" y="228600"/>
            <a:ext cx="2438400" cy="3657600"/>
          </a:xfrm>
          <a:prstGeom prst="rect">
            <a:avLst/>
          </a:prstGeom>
          <a:ln>
            <a:solidFill>
              <a:schemeClr val="bg1">
                <a:lumMod val="65000"/>
              </a:schemeClr>
            </a:solidFill>
          </a:ln>
          <a:effectLst>
            <a:outerShdw blurRad="292100" dist="139700" dir="2700000" algn="tl" rotWithShape="0">
              <a:srgbClr val="333333">
                <a:alpha val="65000"/>
              </a:srgbClr>
            </a:outerShdw>
          </a:effectLst>
        </p:spPr>
      </p:pic>
      <p:pic>
        <p:nvPicPr>
          <p:cNvPr id="12" name="Picture 11" descr="device1.png"/>
          <p:cNvPicPr>
            <a:picLocks noChangeAspect="1"/>
          </p:cNvPicPr>
          <p:nvPr/>
        </p:nvPicPr>
        <p:blipFill>
          <a:blip r:embed="rId4" cstate="print"/>
          <a:stretch>
            <a:fillRect/>
          </a:stretch>
        </p:blipFill>
        <p:spPr>
          <a:xfrm>
            <a:off x="4267200" y="2971800"/>
            <a:ext cx="2438400" cy="3657600"/>
          </a:xfrm>
          <a:prstGeom prst="rect">
            <a:avLst/>
          </a:prstGeom>
          <a:ln w="3175">
            <a:solidFill>
              <a:schemeClr val="bg1">
                <a:lumMod val="6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04064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endParaRPr lang="en-US" sz="2400" b="1" dirty="0" smtClean="0">
              <a:solidFill>
                <a:srgbClr val="0070C0"/>
              </a:solidFill>
            </a:endParaRP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4572000"/>
          </a:xfrm>
          <a:prstGeom prst="rect">
            <a:avLst/>
          </a:prstGeom>
          <a:solidFill>
            <a:schemeClr val="bg1">
              <a:lumMod val="95000"/>
            </a:schemeClr>
          </a:solidFill>
          <a:ln>
            <a:solidFill>
              <a:schemeClr val="bg1">
                <a:lumMod val="65000"/>
              </a:schemeClr>
            </a:solidFill>
          </a:ln>
        </p:spPr>
        <p:txBody>
          <a:bodyPr wrap="square" numCol="2" rtlCol="0">
            <a:spAutoFit/>
          </a:bodyPr>
          <a:lstStyle/>
          <a:p>
            <a:r>
              <a:rPr lang="en-US" sz="1050" dirty="0" smtClean="0"/>
              <a:t>&lt;?xml version=</a:t>
            </a:r>
            <a:r>
              <a:rPr lang="en-US" sz="1050" i="1" dirty="0" smtClean="0"/>
              <a:t>"1.0" encoding="utf-8"?&gt;</a:t>
            </a:r>
          </a:p>
          <a:p>
            <a:r>
              <a:rPr lang="en-US" sz="1050" dirty="0" smtClean="0"/>
              <a:t>&lt;</a:t>
            </a:r>
            <a:r>
              <a:rPr lang="en-US" sz="1050" dirty="0" err="1" smtClean="0"/>
              <a:t>LinearLayout</a:t>
            </a:r>
            <a:endParaRPr lang="en-US" sz="1050" dirty="0" smtClean="0"/>
          </a:p>
          <a:p>
            <a:r>
              <a:rPr lang="en-US" sz="1050" dirty="0" err="1" smtClean="0"/>
              <a:t>android:layout_width</a:t>
            </a:r>
            <a:r>
              <a:rPr lang="en-US" sz="1050" dirty="0" smtClean="0"/>
              <a:t>=</a:t>
            </a:r>
            <a:r>
              <a:rPr lang="en-US" sz="1050" i="1" dirty="0" smtClean="0"/>
              <a:t>"</a:t>
            </a:r>
            <a:r>
              <a:rPr lang="en-US" sz="1050" i="1" dirty="0" err="1" smtClean="0"/>
              <a:t>fill_parent</a:t>
            </a:r>
            <a:r>
              <a:rPr lang="en-US" sz="1050" i="1" dirty="0" smtClean="0"/>
              <a:t>"</a:t>
            </a:r>
          </a:p>
          <a:p>
            <a:r>
              <a:rPr lang="en-US" sz="1050" dirty="0" err="1" smtClean="0"/>
              <a:t>android:layout_height</a:t>
            </a:r>
            <a:r>
              <a:rPr lang="en-US" sz="1050" dirty="0" smtClean="0"/>
              <a:t>=</a:t>
            </a:r>
            <a:r>
              <a:rPr lang="en-US" sz="1050" i="1" dirty="0" smtClean="0"/>
              <a:t>"</a:t>
            </a:r>
            <a:r>
              <a:rPr lang="en-US" sz="1050" i="1" dirty="0" err="1" smtClean="0"/>
              <a:t>fill_parent</a:t>
            </a:r>
            <a:r>
              <a:rPr lang="en-US" sz="1050" i="1" dirty="0" smtClean="0"/>
              <a:t>"</a:t>
            </a:r>
          </a:p>
          <a:p>
            <a:r>
              <a:rPr lang="en-US" sz="1050" dirty="0" err="1" smtClean="0"/>
              <a:t>android:orientation</a:t>
            </a:r>
            <a:r>
              <a:rPr lang="en-US" sz="1050" dirty="0" smtClean="0"/>
              <a:t>=</a:t>
            </a:r>
            <a:r>
              <a:rPr lang="en-US" sz="1050" i="1" dirty="0" smtClean="0"/>
              <a:t>"vertical"</a:t>
            </a:r>
          </a:p>
          <a:p>
            <a:r>
              <a:rPr lang="en-US" sz="1050" dirty="0" err="1" smtClean="0"/>
              <a:t>xmlns:android</a:t>
            </a:r>
            <a:r>
              <a:rPr lang="en-US" sz="1050" dirty="0" smtClean="0"/>
              <a:t>=</a:t>
            </a:r>
            <a:r>
              <a:rPr lang="en-US" sz="1050" i="1" dirty="0" smtClean="0"/>
              <a:t>"http://schemas.android.com/apk/res/android"</a:t>
            </a:r>
          </a:p>
          <a:p>
            <a:r>
              <a:rPr lang="en-US" sz="1050" dirty="0" smtClean="0"/>
              <a:t>&gt;</a:t>
            </a:r>
          </a:p>
          <a:p>
            <a:endParaRPr lang="en-US" sz="1050" dirty="0" smtClean="0"/>
          </a:p>
          <a:p>
            <a:r>
              <a:rPr lang="en-US" sz="1050" dirty="0" smtClean="0"/>
              <a:t>&lt;</a:t>
            </a:r>
            <a:r>
              <a:rPr lang="en-US" sz="1050" dirty="0" err="1" smtClean="0"/>
              <a:t>TextView</a:t>
            </a:r>
            <a:endParaRPr lang="en-US" sz="1050" dirty="0" smtClean="0"/>
          </a:p>
          <a:p>
            <a:r>
              <a:rPr lang="en-US" sz="1050" dirty="0" smtClean="0"/>
              <a:t>  </a:t>
            </a:r>
            <a:r>
              <a:rPr lang="en-US" sz="1050" dirty="0" err="1" smtClean="0"/>
              <a:t>android:id</a:t>
            </a:r>
            <a:r>
              <a:rPr lang="en-US" sz="1050" dirty="0" smtClean="0"/>
              <a:t>=</a:t>
            </a:r>
            <a:r>
              <a:rPr lang="en-US" sz="1050" i="1" dirty="0" smtClean="0"/>
              <a:t>"@+id/</a:t>
            </a:r>
            <a:r>
              <a:rPr lang="en-US" sz="1050" i="1" dirty="0" err="1" smtClean="0"/>
              <a:t>myCaption</a:t>
            </a:r>
            <a:r>
              <a:rPr lang="en-US" sz="1050" i="1" dirty="0" smtClean="0"/>
              <a:t>"</a:t>
            </a:r>
          </a:p>
          <a:p>
            <a:r>
              <a:rPr lang="en-US" sz="1050" dirty="0" smtClean="0"/>
              <a:t>  </a:t>
            </a:r>
            <a:r>
              <a:rPr lang="en-US" sz="1050" dirty="0" err="1" smtClean="0"/>
              <a:t>android:layout_width</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android:layout_height</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android:text</a:t>
            </a:r>
            <a:r>
              <a:rPr lang="en-US" sz="1050" dirty="0" smtClean="0"/>
              <a:t>=</a:t>
            </a:r>
            <a:r>
              <a:rPr lang="en-US" sz="1050" i="1" dirty="0" smtClean="0"/>
              <a:t>"Address/Coordinates"  /&gt;</a:t>
            </a:r>
          </a:p>
          <a:p>
            <a:endParaRPr lang="en-US" sz="1050" dirty="0" smtClean="0"/>
          </a:p>
          <a:p>
            <a:endParaRPr lang="en-US" sz="1050" dirty="0" smtClean="0"/>
          </a:p>
          <a:p>
            <a:r>
              <a:rPr lang="en-US" sz="1050" dirty="0" smtClean="0"/>
              <a:t>&lt;</a:t>
            </a:r>
            <a:r>
              <a:rPr lang="en-US" sz="1050" dirty="0" err="1" smtClean="0"/>
              <a:t>LinearLayout</a:t>
            </a:r>
            <a:r>
              <a:rPr lang="en-US" sz="1050" dirty="0" smtClean="0"/>
              <a:t>  </a:t>
            </a:r>
          </a:p>
          <a:p>
            <a:r>
              <a:rPr lang="en-US" sz="1050" dirty="0" smtClean="0"/>
              <a:t>   </a:t>
            </a:r>
            <a:r>
              <a:rPr lang="en-US" sz="1050" dirty="0" err="1" smtClean="0"/>
              <a:t>android:layout_width</a:t>
            </a:r>
            <a:r>
              <a:rPr lang="en-US" sz="1050" dirty="0" smtClean="0"/>
              <a:t>=</a:t>
            </a:r>
            <a:r>
              <a:rPr lang="en-US" sz="1050" i="1" dirty="0" smtClean="0"/>
              <a:t>"</a:t>
            </a:r>
            <a:r>
              <a:rPr lang="en-US" sz="1050" i="1" dirty="0" err="1" smtClean="0"/>
              <a:t>fill_parent</a:t>
            </a:r>
            <a:r>
              <a:rPr lang="en-US" sz="1050" i="1" dirty="0" smtClean="0"/>
              <a:t>"</a:t>
            </a:r>
          </a:p>
          <a:p>
            <a:r>
              <a:rPr lang="en-US" sz="1050" dirty="0" smtClean="0"/>
              <a:t>   </a:t>
            </a:r>
            <a:r>
              <a:rPr lang="en-US" sz="1050" dirty="0" err="1" smtClean="0"/>
              <a:t>android:layout_height</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android:orientation</a:t>
            </a:r>
            <a:r>
              <a:rPr lang="en-US" sz="1050" dirty="0" smtClean="0"/>
              <a:t>=</a:t>
            </a:r>
            <a:r>
              <a:rPr lang="en-US" sz="1050" i="1" dirty="0" smtClean="0"/>
              <a:t>"horizontal" &gt;</a:t>
            </a:r>
          </a:p>
          <a:p>
            <a:endParaRPr lang="en-US" sz="1050" dirty="0" smtClean="0"/>
          </a:p>
          <a:p>
            <a:r>
              <a:rPr lang="en-US" sz="1050" dirty="0" smtClean="0"/>
              <a:t>&lt;</a:t>
            </a:r>
            <a:r>
              <a:rPr lang="en-US" sz="1050" dirty="0" err="1" smtClean="0"/>
              <a:t>EditText</a:t>
            </a:r>
            <a:endParaRPr lang="en-US" sz="1050" dirty="0" smtClean="0"/>
          </a:p>
          <a:p>
            <a:r>
              <a:rPr lang="en-US" sz="1050" dirty="0" smtClean="0"/>
              <a:t>   </a:t>
            </a:r>
            <a:r>
              <a:rPr lang="en-US" sz="1050" dirty="0" err="1" smtClean="0"/>
              <a:t>android:id</a:t>
            </a:r>
            <a:r>
              <a:rPr lang="en-US" sz="1050" dirty="0" smtClean="0"/>
              <a:t>=</a:t>
            </a:r>
            <a:r>
              <a:rPr lang="en-US" sz="1050" i="1" dirty="0" smtClean="0"/>
              <a:t>"@+id/</a:t>
            </a:r>
            <a:r>
              <a:rPr lang="en-US" sz="1050" i="1" dirty="0" err="1" smtClean="0"/>
              <a:t>myAddress</a:t>
            </a:r>
            <a:r>
              <a:rPr lang="en-US" sz="1050" i="1" dirty="0" smtClean="0"/>
              <a:t>"</a:t>
            </a:r>
          </a:p>
          <a:p>
            <a:r>
              <a:rPr lang="en-US" sz="1050" dirty="0" smtClean="0"/>
              <a:t>   </a:t>
            </a:r>
            <a:r>
              <a:rPr lang="en-US" sz="1050" dirty="0" err="1" smtClean="0"/>
              <a:t>android:layout_width</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android:layout_height</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android:layout_weight</a:t>
            </a:r>
            <a:r>
              <a:rPr lang="en-US" sz="1050" dirty="0" smtClean="0"/>
              <a:t>=</a:t>
            </a:r>
            <a:r>
              <a:rPr lang="en-US" sz="1050" i="1" dirty="0" smtClean="0"/>
              <a:t>"2"</a:t>
            </a:r>
          </a:p>
          <a:p>
            <a:r>
              <a:rPr lang="en-US" sz="1050" dirty="0" smtClean="0"/>
              <a:t>   </a:t>
            </a:r>
            <a:r>
              <a:rPr lang="en-US" sz="1050" dirty="0" err="1" smtClean="0"/>
              <a:t>android:hint</a:t>
            </a:r>
            <a:r>
              <a:rPr lang="en-US" sz="1050" dirty="0" smtClean="0"/>
              <a:t>=</a:t>
            </a:r>
            <a:r>
              <a:rPr lang="en-US" sz="1050" i="1" dirty="0" smtClean="0"/>
              <a:t>"Enter location (address)"</a:t>
            </a:r>
          </a:p>
          <a:p>
            <a:r>
              <a:rPr lang="en-US" sz="1050" dirty="0" smtClean="0"/>
              <a:t>   </a:t>
            </a:r>
            <a:r>
              <a:rPr lang="en-US" sz="1050" dirty="0" err="1" smtClean="0"/>
              <a:t>android:textSize</a:t>
            </a:r>
            <a:r>
              <a:rPr lang="en-US" sz="1050" dirty="0" smtClean="0"/>
              <a:t>=</a:t>
            </a:r>
            <a:r>
              <a:rPr lang="en-US" sz="1050" i="1" dirty="0" smtClean="0"/>
              <a:t>"18sp" /&gt;</a:t>
            </a:r>
          </a:p>
          <a:p>
            <a:endParaRPr lang="en-US" sz="1050" i="1" dirty="0" smtClean="0"/>
          </a:p>
          <a:p>
            <a:endParaRPr lang="en-US" sz="1050" dirty="0" smtClean="0"/>
          </a:p>
          <a:p>
            <a:r>
              <a:rPr lang="en-US" sz="1050" dirty="0" smtClean="0"/>
              <a:t>&lt;Button</a:t>
            </a:r>
          </a:p>
          <a:p>
            <a:r>
              <a:rPr lang="en-US" sz="1050" dirty="0" smtClean="0"/>
              <a:t>   </a:t>
            </a:r>
            <a:r>
              <a:rPr lang="en-US" sz="1050" dirty="0" err="1" smtClean="0"/>
              <a:t>android:id</a:t>
            </a:r>
            <a:r>
              <a:rPr lang="en-US" sz="1050" dirty="0" smtClean="0"/>
              <a:t>=</a:t>
            </a:r>
            <a:r>
              <a:rPr lang="en-US" sz="1050" i="1" dirty="0" smtClean="0"/>
              <a:t>"@+id/</a:t>
            </a:r>
            <a:r>
              <a:rPr lang="en-US" sz="1050" i="1" dirty="0" err="1" smtClean="0"/>
              <a:t>myBtnSearch</a:t>
            </a:r>
            <a:r>
              <a:rPr lang="en-US" sz="1050" i="1" dirty="0" smtClean="0"/>
              <a:t>"</a:t>
            </a:r>
          </a:p>
          <a:p>
            <a:r>
              <a:rPr lang="en-US" sz="1050" dirty="0" smtClean="0"/>
              <a:t>   </a:t>
            </a:r>
            <a:r>
              <a:rPr lang="en-US" sz="1050" dirty="0" err="1" smtClean="0"/>
              <a:t>android:layout_width</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android:layout_height</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android:padding</a:t>
            </a:r>
            <a:r>
              <a:rPr lang="en-US" sz="1050" dirty="0" smtClean="0"/>
              <a:t>=</a:t>
            </a:r>
            <a:r>
              <a:rPr lang="en-US" sz="1050" i="1" dirty="0" smtClean="0"/>
              <a:t>"10px"</a:t>
            </a:r>
          </a:p>
          <a:p>
            <a:r>
              <a:rPr lang="en-US" sz="1050" dirty="0" smtClean="0"/>
              <a:t>   </a:t>
            </a:r>
            <a:r>
              <a:rPr lang="en-US" sz="1050" dirty="0" err="1" smtClean="0"/>
              <a:t>android:text</a:t>
            </a:r>
            <a:r>
              <a:rPr lang="en-US" sz="1050" dirty="0" smtClean="0"/>
              <a:t>=</a:t>
            </a:r>
            <a:r>
              <a:rPr lang="en-US" sz="1050" i="1" dirty="0" smtClean="0"/>
              <a:t>"Go"  /&gt;</a:t>
            </a:r>
          </a:p>
          <a:p>
            <a:r>
              <a:rPr lang="en-US" sz="1050" dirty="0" smtClean="0"/>
              <a:t>&lt;/</a:t>
            </a:r>
            <a:r>
              <a:rPr lang="en-US" sz="1050" dirty="0" err="1" smtClean="0"/>
              <a:t>LinearLayout</a:t>
            </a:r>
            <a:r>
              <a:rPr lang="en-US" sz="1050" dirty="0" smtClean="0"/>
              <a:t>&gt;</a:t>
            </a:r>
          </a:p>
          <a:p>
            <a:endParaRPr lang="en-US" sz="1050" dirty="0" smtClean="0"/>
          </a:p>
          <a:p>
            <a:r>
              <a:rPr lang="en-US" sz="1050" dirty="0" smtClean="0"/>
              <a:t>&lt;</a:t>
            </a:r>
            <a:r>
              <a:rPr lang="en-US" sz="1050" dirty="0" err="1" smtClean="0"/>
              <a:t>com.google.android.maps.MapView</a:t>
            </a:r>
            <a:r>
              <a:rPr lang="en-US" sz="1050" dirty="0" smtClean="0"/>
              <a:t> </a:t>
            </a:r>
          </a:p>
          <a:p>
            <a:r>
              <a:rPr lang="en-US" sz="1050" dirty="0" smtClean="0"/>
              <a:t>   </a:t>
            </a:r>
            <a:r>
              <a:rPr lang="en-US" sz="1050" dirty="0" err="1" smtClean="0"/>
              <a:t>android:id</a:t>
            </a:r>
            <a:r>
              <a:rPr lang="en-US" sz="1050" dirty="0" smtClean="0"/>
              <a:t>=</a:t>
            </a:r>
            <a:r>
              <a:rPr lang="en-US" sz="1050" i="1" dirty="0" smtClean="0"/>
              <a:t>"@+id/</a:t>
            </a:r>
            <a:r>
              <a:rPr lang="en-US" sz="1050" i="1" dirty="0" err="1" smtClean="0"/>
              <a:t>myMap</a:t>
            </a:r>
            <a:r>
              <a:rPr lang="en-US" sz="1050" i="1" dirty="0" smtClean="0"/>
              <a:t>"</a:t>
            </a:r>
          </a:p>
          <a:p>
            <a:r>
              <a:rPr lang="en-US" sz="1050" dirty="0" smtClean="0"/>
              <a:t>   </a:t>
            </a:r>
            <a:r>
              <a:rPr lang="en-US" sz="1050" dirty="0" err="1" smtClean="0"/>
              <a:t>android:apiKey</a:t>
            </a:r>
            <a:r>
              <a:rPr lang="en-US" sz="1050" dirty="0" smtClean="0"/>
              <a:t>=</a:t>
            </a:r>
            <a:r>
              <a:rPr lang="en-US" sz="1050" i="1" dirty="0" smtClean="0"/>
              <a:t>"0SN3rTw6p317v08_uva72oCS_hgPTe92J2t_nwQ" </a:t>
            </a:r>
          </a:p>
          <a:p>
            <a:r>
              <a:rPr lang="en-US" sz="1050" dirty="0" smtClean="0"/>
              <a:t>   </a:t>
            </a:r>
            <a:r>
              <a:rPr lang="en-US" sz="1050" dirty="0" err="1" smtClean="0"/>
              <a:t>android:layout_width</a:t>
            </a:r>
            <a:r>
              <a:rPr lang="en-US" sz="1050" dirty="0" smtClean="0"/>
              <a:t>=</a:t>
            </a:r>
            <a:r>
              <a:rPr lang="en-US" sz="1050" i="1" dirty="0" smtClean="0"/>
              <a:t>"</a:t>
            </a:r>
            <a:r>
              <a:rPr lang="en-US" sz="1050" i="1" dirty="0" err="1" smtClean="0"/>
              <a:t>fill_parent</a:t>
            </a:r>
            <a:r>
              <a:rPr lang="en-US" sz="1050" i="1" dirty="0" smtClean="0"/>
              <a:t>"</a:t>
            </a:r>
          </a:p>
          <a:p>
            <a:r>
              <a:rPr lang="en-US" sz="1050" dirty="0" smtClean="0"/>
              <a:t>   </a:t>
            </a:r>
            <a:r>
              <a:rPr lang="en-US" sz="1050" dirty="0" err="1" smtClean="0"/>
              <a:t>android:layout_height</a:t>
            </a:r>
            <a:r>
              <a:rPr lang="en-US" sz="1050" dirty="0" smtClean="0"/>
              <a:t>=</a:t>
            </a:r>
            <a:r>
              <a:rPr lang="en-US" sz="1050" i="1" dirty="0" smtClean="0"/>
              <a:t>"</a:t>
            </a:r>
            <a:r>
              <a:rPr lang="en-US" sz="1050" i="1" dirty="0" err="1" smtClean="0"/>
              <a:t>wrap_content</a:t>
            </a:r>
            <a:r>
              <a:rPr lang="en-US" sz="1050" i="1" dirty="0" smtClean="0"/>
              <a:t>"</a:t>
            </a:r>
          </a:p>
          <a:p>
            <a:r>
              <a:rPr lang="en-US" sz="1050" dirty="0" smtClean="0"/>
              <a:t>   </a:t>
            </a:r>
            <a:r>
              <a:rPr lang="en-US" sz="1050" dirty="0" err="1" smtClean="0"/>
              <a:t>android:layout_weight</a:t>
            </a:r>
            <a:r>
              <a:rPr lang="en-US" sz="1050" dirty="0" smtClean="0"/>
              <a:t>=</a:t>
            </a:r>
            <a:r>
              <a:rPr lang="en-US" sz="1050" i="1" dirty="0" smtClean="0"/>
              <a:t>"2"</a:t>
            </a:r>
          </a:p>
          <a:p>
            <a:r>
              <a:rPr lang="en-US" sz="1050" dirty="0" smtClean="0"/>
              <a:t>   </a:t>
            </a:r>
            <a:r>
              <a:rPr lang="en-US" sz="1050" dirty="0" err="1" smtClean="0"/>
              <a:t>android:clickable</a:t>
            </a:r>
            <a:r>
              <a:rPr lang="en-US" sz="1050" dirty="0" smtClean="0"/>
              <a:t>=</a:t>
            </a:r>
            <a:r>
              <a:rPr lang="en-US" sz="1050" i="1" dirty="0" smtClean="0"/>
              <a:t>"true" /&gt;</a:t>
            </a:r>
          </a:p>
          <a:p>
            <a:r>
              <a:rPr lang="en-US" sz="1050" dirty="0" smtClean="0"/>
              <a:t>   </a:t>
            </a:r>
          </a:p>
          <a:p>
            <a:r>
              <a:rPr lang="en-US" sz="1050" dirty="0" smtClean="0"/>
              <a:t>&lt;/</a:t>
            </a:r>
            <a:r>
              <a:rPr lang="en-US" sz="1050" dirty="0" err="1" smtClean="0"/>
              <a:t>LinearLayout</a:t>
            </a:r>
            <a:r>
              <a:rPr lang="en-US" sz="1050" dirty="0" smtClean="0"/>
              <a:t>&gt;</a:t>
            </a:r>
          </a:p>
        </p:txBody>
      </p:sp>
      <p:pic>
        <p:nvPicPr>
          <p:cNvPr id="10" name="Picture 9" descr="device.png"/>
          <p:cNvPicPr>
            <a:picLocks noChangeAspect="1"/>
          </p:cNvPicPr>
          <p:nvPr/>
        </p:nvPicPr>
        <p:blipFill>
          <a:blip r:embed="rId3" cstate="print"/>
          <a:stretch>
            <a:fillRect/>
          </a:stretch>
        </p:blipFill>
        <p:spPr>
          <a:xfrm>
            <a:off x="7391400" y="152400"/>
            <a:ext cx="1524000" cy="2286000"/>
          </a:xfrm>
          <a:prstGeom prst="rect">
            <a:avLst/>
          </a:prstGeom>
          <a:ln>
            <a:solidFill>
              <a:schemeClr val="bg1">
                <a:lumMod val="65000"/>
              </a:schemeClr>
            </a:solidFill>
          </a:ln>
        </p:spPr>
      </p:pic>
    </p:spTree>
    <p:extLst>
      <p:ext uri="{BB962C8B-B14F-4D97-AF65-F5344CB8AC3E}">
        <p14:creationId xmlns:p14="http://schemas.microsoft.com/office/powerpoint/2010/main" val="32122885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endParaRPr lang="en-US" sz="2400" b="1" dirty="0" smtClean="0">
              <a:solidFill>
                <a:srgbClr val="0070C0"/>
              </a:solidFill>
            </a:endParaRPr>
          </a:p>
          <a:p>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371600"/>
            <a:ext cx="8382000" cy="5170646"/>
          </a:xfrm>
          <a:prstGeom prst="rect">
            <a:avLst/>
          </a:prstGeom>
          <a:solidFill>
            <a:schemeClr val="bg1">
              <a:lumMod val="95000"/>
            </a:schemeClr>
          </a:solidFill>
          <a:ln>
            <a:solidFill>
              <a:schemeClr val="bg1">
                <a:lumMod val="65000"/>
              </a:schemeClr>
            </a:solidFill>
          </a:ln>
        </p:spPr>
        <p:txBody>
          <a:bodyPr wrap="square" rtlCol="0">
            <a:spAutoFit/>
          </a:bodyPr>
          <a:lstStyle/>
          <a:p>
            <a:r>
              <a:rPr lang="en-US" sz="1100" dirty="0" smtClean="0">
                <a:solidFill>
                  <a:srgbClr val="008080"/>
                </a:solidFill>
                <a:latin typeface="Courier New"/>
              </a:rPr>
              <a:t>&lt;?</a:t>
            </a:r>
            <a:r>
              <a:rPr lang="en-US" sz="1100" dirty="0" smtClean="0">
                <a:solidFill>
                  <a:srgbClr val="3F7F7F"/>
                </a:solidFill>
                <a:latin typeface="Courier New"/>
              </a:rPr>
              <a:t>xml </a:t>
            </a:r>
            <a:r>
              <a:rPr lang="en-US" sz="1100" dirty="0" smtClean="0">
                <a:solidFill>
                  <a:srgbClr val="7F007F"/>
                </a:solidFill>
                <a:latin typeface="Courier New"/>
              </a:rPr>
              <a:t>version</a:t>
            </a:r>
            <a:r>
              <a:rPr lang="en-US" sz="1100" dirty="0" smtClean="0">
                <a:solidFill>
                  <a:srgbClr val="000000"/>
                </a:solidFill>
                <a:latin typeface="Courier New"/>
              </a:rPr>
              <a:t>=</a:t>
            </a:r>
            <a:r>
              <a:rPr lang="en-US" sz="1100" i="1" dirty="0" smtClean="0">
                <a:solidFill>
                  <a:srgbClr val="2A00FF"/>
                </a:solidFill>
                <a:latin typeface="Courier New"/>
              </a:rPr>
              <a:t>"1.0" </a:t>
            </a:r>
            <a:r>
              <a:rPr lang="en-US" sz="1100" i="1" dirty="0" smtClean="0">
                <a:solidFill>
                  <a:srgbClr val="7F007F"/>
                </a:solidFill>
                <a:latin typeface="Courier New"/>
              </a:rPr>
              <a:t>encoding</a:t>
            </a:r>
            <a:r>
              <a:rPr lang="en-US" sz="1100" i="1" dirty="0" smtClean="0">
                <a:solidFill>
                  <a:srgbClr val="000000"/>
                </a:solidFill>
                <a:latin typeface="Courier New"/>
              </a:rPr>
              <a:t>=</a:t>
            </a:r>
            <a:r>
              <a:rPr lang="en-US" sz="1100" i="1" dirty="0" smtClean="0">
                <a:solidFill>
                  <a:srgbClr val="2A00FF"/>
                </a:solidFill>
                <a:latin typeface="Courier New"/>
              </a:rPr>
              <a:t>"utf-8"</a:t>
            </a:r>
            <a:r>
              <a:rPr lang="en-US" sz="1100" i="1" dirty="0" smtClean="0">
                <a:solidFill>
                  <a:srgbClr val="008080"/>
                </a:solidFill>
                <a:latin typeface="Courier New"/>
              </a:rPr>
              <a:t>?&gt;</a:t>
            </a:r>
          </a:p>
          <a:p>
            <a:r>
              <a:rPr lang="en-US" sz="1100" dirty="0" smtClean="0">
                <a:solidFill>
                  <a:srgbClr val="008080"/>
                </a:solidFill>
                <a:latin typeface="Courier New"/>
              </a:rPr>
              <a:t>&lt;</a:t>
            </a:r>
            <a:r>
              <a:rPr lang="en-US" sz="1100" dirty="0" smtClean="0">
                <a:solidFill>
                  <a:srgbClr val="3F7F7F"/>
                </a:solidFill>
                <a:latin typeface="Courier New"/>
              </a:rPr>
              <a:t>manifest </a:t>
            </a:r>
            <a:r>
              <a:rPr lang="en-US" sz="1100" dirty="0" err="1" smtClean="0">
                <a:solidFill>
                  <a:srgbClr val="7F007F"/>
                </a:solidFill>
                <a:latin typeface="Courier New"/>
              </a:rPr>
              <a:t>xmlns:android</a:t>
            </a:r>
            <a:r>
              <a:rPr lang="en-US" sz="1100" dirty="0" smtClean="0">
                <a:solidFill>
                  <a:srgbClr val="000000"/>
                </a:solidFill>
                <a:latin typeface="Courier New"/>
              </a:rPr>
              <a:t>=</a:t>
            </a:r>
            <a:r>
              <a:rPr lang="en-US" sz="1100" i="1" dirty="0" smtClean="0">
                <a:solidFill>
                  <a:srgbClr val="2A00FF"/>
                </a:solidFill>
                <a:latin typeface="Courier New"/>
              </a:rPr>
              <a:t>"http://schemas.android.com/apk/res/android"</a:t>
            </a:r>
          </a:p>
          <a:p>
            <a:r>
              <a:rPr lang="en-US" sz="1100" dirty="0" smtClean="0">
                <a:latin typeface="Courier New"/>
              </a:rPr>
              <a:t>      </a:t>
            </a:r>
            <a:r>
              <a:rPr lang="en-US" sz="1100" dirty="0" smtClean="0">
                <a:solidFill>
                  <a:srgbClr val="7F007F"/>
                </a:solidFill>
                <a:latin typeface="Courier New"/>
              </a:rPr>
              <a:t>package</a:t>
            </a:r>
            <a:r>
              <a:rPr lang="en-US" sz="1100" dirty="0" smtClean="0">
                <a:solidFill>
                  <a:srgbClr val="000000"/>
                </a:solidFill>
                <a:latin typeface="Courier New"/>
              </a:rPr>
              <a:t>=</a:t>
            </a:r>
            <a:r>
              <a:rPr lang="en-US" sz="1100" i="1" dirty="0" smtClean="0">
                <a:solidFill>
                  <a:srgbClr val="2A00FF"/>
                </a:solidFill>
                <a:latin typeface="Courier New"/>
              </a:rPr>
              <a:t>"cis493.mapping"</a:t>
            </a:r>
          </a:p>
          <a:p>
            <a:r>
              <a:rPr lang="en-US" sz="1100" dirty="0" smtClean="0">
                <a:latin typeface="Courier New"/>
              </a:rPr>
              <a:t>      </a:t>
            </a:r>
            <a:r>
              <a:rPr lang="en-US" sz="1100" dirty="0" err="1" smtClean="0">
                <a:solidFill>
                  <a:srgbClr val="7F007F"/>
                </a:solidFill>
                <a:latin typeface="Courier New"/>
              </a:rPr>
              <a:t>android:versionCode</a:t>
            </a:r>
            <a:r>
              <a:rPr lang="en-US" sz="1100" dirty="0" smtClean="0">
                <a:solidFill>
                  <a:srgbClr val="000000"/>
                </a:solidFill>
                <a:latin typeface="Courier New"/>
              </a:rPr>
              <a:t>=</a:t>
            </a:r>
            <a:r>
              <a:rPr lang="en-US" sz="1100" i="1" dirty="0" smtClean="0">
                <a:solidFill>
                  <a:srgbClr val="2A00FF"/>
                </a:solidFill>
                <a:latin typeface="Courier New"/>
              </a:rPr>
              <a:t>"1"</a:t>
            </a:r>
          </a:p>
          <a:p>
            <a:r>
              <a:rPr lang="en-US" sz="1100" dirty="0" smtClean="0">
                <a:latin typeface="Courier New"/>
              </a:rPr>
              <a:t>      </a:t>
            </a:r>
            <a:r>
              <a:rPr lang="en-US" sz="1100" dirty="0" err="1" smtClean="0">
                <a:solidFill>
                  <a:srgbClr val="7F007F"/>
                </a:solidFill>
                <a:latin typeface="Courier New"/>
              </a:rPr>
              <a:t>android:versionName</a:t>
            </a:r>
            <a:r>
              <a:rPr lang="en-US" sz="1100" dirty="0" smtClean="0">
                <a:solidFill>
                  <a:srgbClr val="000000"/>
                </a:solidFill>
                <a:latin typeface="Courier New"/>
              </a:rPr>
              <a:t>=</a:t>
            </a:r>
            <a:r>
              <a:rPr lang="en-US" sz="1100" i="1" dirty="0" smtClean="0">
                <a:solidFill>
                  <a:srgbClr val="2A00FF"/>
                </a:solidFill>
                <a:latin typeface="Courier New"/>
              </a:rPr>
              <a:t>"1.0"</a:t>
            </a:r>
            <a:r>
              <a:rPr lang="en-US" sz="1100" i="1" dirty="0" smtClean="0">
                <a:solidFill>
                  <a:srgbClr val="008080"/>
                </a:solidFill>
                <a:latin typeface="Courier New"/>
              </a:rPr>
              <a:t>&gt;</a:t>
            </a:r>
          </a:p>
          <a:p>
            <a:endParaRPr lang="en-US" sz="1100" i="1" dirty="0" smtClean="0">
              <a:solidFill>
                <a:srgbClr val="008080"/>
              </a:solidFill>
              <a:latin typeface="Courier New"/>
            </a:endParaRPr>
          </a:p>
          <a:p>
            <a:r>
              <a:rPr lang="en-US" sz="1100" dirty="0" smtClean="0">
                <a:solidFill>
                  <a:srgbClr val="000000"/>
                </a:solidFill>
                <a:latin typeface="Courier New"/>
              </a:rPr>
              <a:t>    </a:t>
            </a:r>
            <a:r>
              <a:rPr lang="en-US" sz="1100" dirty="0" smtClean="0">
                <a:solidFill>
                  <a:srgbClr val="3F5FBF"/>
                </a:solidFill>
                <a:latin typeface="Courier New"/>
              </a:rPr>
              <a:t>&lt;!-- Permissions --&gt;</a:t>
            </a:r>
            <a:r>
              <a:rPr lang="en-US" sz="1100" dirty="0" smtClean="0">
                <a:solidFill>
                  <a:srgbClr val="000000"/>
                </a:solidFill>
                <a:latin typeface="Courier New"/>
              </a:rPr>
              <a:t>  </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uses-permission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a:t>
            </a:r>
            <a:r>
              <a:rPr lang="en-US" sz="1100" i="1" dirty="0" err="1" smtClean="0">
                <a:solidFill>
                  <a:srgbClr val="2A00FF"/>
                </a:solidFill>
                <a:latin typeface="Courier New"/>
              </a:rPr>
              <a:t>android.permission.ACCESS_COARSE_LOCATION</a:t>
            </a:r>
            <a:r>
              <a:rPr lang="en-US" sz="1100" i="1" dirty="0" smtClean="0">
                <a:solidFill>
                  <a:srgbClr val="2A00FF"/>
                </a:solidFill>
                <a:latin typeface="Courier New"/>
              </a:rPr>
              <a:t>" </a:t>
            </a:r>
            <a:r>
              <a:rPr lang="en-US" sz="1100" i="1" dirty="0" smtClean="0">
                <a:solidFill>
                  <a:srgbClr val="008080"/>
                </a:solidFill>
                <a:latin typeface="Courier New"/>
              </a:rPr>
              <a:t>/&gt;</a:t>
            </a:r>
            <a:r>
              <a:rPr lang="en-US" sz="1100" i="1" dirty="0" smtClean="0">
                <a:solidFill>
                  <a:srgbClr val="000000"/>
                </a:solidFill>
                <a:latin typeface="Courier New"/>
              </a:rPr>
              <a:t> </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uses-permission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a:t>
            </a:r>
            <a:r>
              <a:rPr lang="en-US" sz="1100" i="1" dirty="0" err="1" smtClean="0">
                <a:solidFill>
                  <a:srgbClr val="2A00FF"/>
                </a:solidFill>
                <a:latin typeface="Courier New"/>
              </a:rPr>
              <a:t>android.permission.INTERNET</a:t>
            </a:r>
            <a:r>
              <a:rPr lang="en-US" sz="1100" i="1" dirty="0" smtClean="0">
                <a:solidFill>
                  <a:srgbClr val="2A00FF"/>
                </a:solidFill>
                <a:latin typeface="Courier New"/>
              </a:rPr>
              <a:t>" </a:t>
            </a:r>
            <a:r>
              <a:rPr lang="en-US" sz="1100" i="1" dirty="0" smtClean="0">
                <a:solidFill>
                  <a:srgbClr val="008080"/>
                </a:solidFill>
                <a:latin typeface="Courier New"/>
              </a:rPr>
              <a:t>/&gt;</a:t>
            </a:r>
            <a:r>
              <a:rPr lang="en-US" sz="1100" i="1" dirty="0" smtClean="0">
                <a:solidFill>
                  <a:srgbClr val="000000"/>
                </a:solidFill>
                <a:latin typeface="Courier New"/>
              </a:rPr>
              <a:t>      </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uses-</a:t>
            </a:r>
            <a:r>
              <a:rPr lang="en-US" sz="1100" dirty="0" err="1" smtClean="0">
                <a:solidFill>
                  <a:srgbClr val="3F7F7F"/>
                </a:solidFill>
                <a:latin typeface="Courier New"/>
              </a:rPr>
              <a:t>sdk</a:t>
            </a:r>
            <a:r>
              <a:rPr lang="en-US" sz="1100" dirty="0" smtClean="0">
                <a:solidFill>
                  <a:srgbClr val="3F7F7F"/>
                </a:solidFill>
                <a:latin typeface="Courier New"/>
              </a:rPr>
              <a:t> </a:t>
            </a:r>
            <a:r>
              <a:rPr lang="en-US" sz="1100" dirty="0" err="1" smtClean="0">
                <a:solidFill>
                  <a:srgbClr val="7F007F"/>
                </a:solidFill>
                <a:latin typeface="Courier New"/>
              </a:rPr>
              <a:t>android:minSdkVersion</a:t>
            </a:r>
            <a:r>
              <a:rPr lang="en-US" sz="1100" dirty="0" smtClean="0">
                <a:solidFill>
                  <a:srgbClr val="000000"/>
                </a:solidFill>
                <a:latin typeface="Courier New"/>
              </a:rPr>
              <a:t>=</a:t>
            </a:r>
            <a:r>
              <a:rPr lang="en-US" sz="1100" i="1" dirty="0" smtClean="0">
                <a:solidFill>
                  <a:srgbClr val="2A00FF"/>
                </a:solidFill>
                <a:latin typeface="Courier New"/>
              </a:rPr>
              <a:t>"4" </a:t>
            </a:r>
            <a:r>
              <a:rPr lang="en-US" sz="1100" i="1" dirty="0" smtClean="0">
                <a:solidFill>
                  <a:srgbClr val="008080"/>
                </a:solidFill>
                <a:latin typeface="Courier New"/>
              </a:rPr>
              <a:t>/&gt;</a:t>
            </a:r>
          </a:p>
          <a:p>
            <a:r>
              <a:rPr lang="en-US" sz="1100" dirty="0" smtClean="0">
                <a:solidFill>
                  <a:srgbClr val="000000"/>
                </a:solidFill>
                <a:latin typeface="Courier New"/>
              </a:rPr>
              <a:t>    </a:t>
            </a:r>
          </a:p>
          <a:p>
            <a:r>
              <a:rPr lang="en-US" sz="1100" dirty="0" smtClean="0">
                <a:solidFill>
                  <a:srgbClr val="000000"/>
                </a:solidFill>
                <a:latin typeface="Courier New"/>
              </a:rPr>
              <a:t>    </a:t>
            </a:r>
          </a:p>
          <a:p>
            <a:r>
              <a:rPr lang="fr-FR" sz="1100" dirty="0" smtClean="0">
                <a:solidFill>
                  <a:srgbClr val="000000"/>
                </a:solidFill>
                <a:latin typeface="Courier New"/>
              </a:rPr>
              <a:t>    </a:t>
            </a:r>
            <a:r>
              <a:rPr lang="fr-FR" sz="1100" dirty="0" smtClean="0">
                <a:solidFill>
                  <a:srgbClr val="008080"/>
                </a:solidFill>
                <a:latin typeface="Courier New"/>
              </a:rPr>
              <a:t>&lt;</a:t>
            </a:r>
            <a:r>
              <a:rPr lang="fr-FR" sz="1100" dirty="0" smtClean="0">
                <a:solidFill>
                  <a:srgbClr val="3F7F7F"/>
                </a:solidFill>
                <a:latin typeface="Courier New"/>
              </a:rPr>
              <a:t>application </a:t>
            </a:r>
            <a:r>
              <a:rPr lang="fr-FR" sz="1100" dirty="0" err="1" smtClean="0">
                <a:solidFill>
                  <a:srgbClr val="7F007F"/>
                </a:solidFill>
                <a:latin typeface="Courier New"/>
              </a:rPr>
              <a:t>android:icon</a:t>
            </a:r>
            <a:r>
              <a:rPr lang="fr-FR" sz="1100" dirty="0" smtClean="0">
                <a:solidFill>
                  <a:srgbClr val="000000"/>
                </a:solidFill>
                <a:latin typeface="Courier New"/>
              </a:rPr>
              <a:t>=</a:t>
            </a:r>
            <a:r>
              <a:rPr lang="fr-FR" sz="1100" i="1" dirty="0" smtClean="0">
                <a:solidFill>
                  <a:srgbClr val="2A00FF"/>
                </a:solidFill>
                <a:latin typeface="Courier New"/>
              </a:rPr>
              <a:t>"@</a:t>
            </a:r>
            <a:r>
              <a:rPr lang="fr-FR" sz="1100" i="1" dirty="0" err="1" smtClean="0">
                <a:solidFill>
                  <a:srgbClr val="2A00FF"/>
                </a:solidFill>
                <a:latin typeface="Courier New"/>
              </a:rPr>
              <a:t>drawable</a:t>
            </a:r>
            <a:r>
              <a:rPr lang="fr-FR" sz="1100" i="1" dirty="0" smtClean="0">
                <a:solidFill>
                  <a:srgbClr val="2A00FF"/>
                </a:solidFill>
                <a:latin typeface="Courier New"/>
              </a:rPr>
              <a:t>/</a:t>
            </a:r>
            <a:r>
              <a:rPr lang="fr-FR" sz="1100" i="1" dirty="0" err="1" smtClean="0">
                <a:solidFill>
                  <a:srgbClr val="2A00FF"/>
                </a:solidFill>
                <a:latin typeface="Courier New"/>
              </a:rPr>
              <a:t>icon</a:t>
            </a:r>
            <a:r>
              <a:rPr lang="fr-FR" sz="1100" i="1" dirty="0" smtClean="0">
                <a:solidFill>
                  <a:srgbClr val="2A00FF"/>
                </a:solidFill>
                <a:latin typeface="Courier New"/>
              </a:rPr>
              <a:t>" </a:t>
            </a:r>
            <a:r>
              <a:rPr lang="fr-FR" sz="1100" i="1" dirty="0" err="1" smtClean="0">
                <a:solidFill>
                  <a:srgbClr val="7F007F"/>
                </a:solidFill>
                <a:latin typeface="Courier New"/>
              </a:rPr>
              <a:t>android:label</a:t>
            </a:r>
            <a:r>
              <a:rPr lang="fr-FR" sz="1100" i="1" dirty="0" smtClean="0">
                <a:solidFill>
                  <a:srgbClr val="000000"/>
                </a:solidFill>
                <a:latin typeface="Courier New"/>
              </a:rPr>
              <a:t>=</a:t>
            </a:r>
            <a:r>
              <a:rPr lang="fr-FR" sz="1100" i="1" dirty="0" smtClean="0">
                <a:solidFill>
                  <a:srgbClr val="2A00FF"/>
                </a:solidFill>
                <a:latin typeface="Courier New"/>
              </a:rPr>
              <a:t>"@string/</a:t>
            </a:r>
            <a:r>
              <a:rPr lang="fr-FR" sz="1100" i="1" dirty="0" err="1" smtClean="0">
                <a:solidFill>
                  <a:srgbClr val="2A00FF"/>
                </a:solidFill>
                <a:latin typeface="Courier New"/>
              </a:rPr>
              <a:t>app_name</a:t>
            </a:r>
            <a:r>
              <a:rPr lang="fr-FR" sz="1100" i="1" dirty="0" smtClean="0">
                <a:solidFill>
                  <a:srgbClr val="2A00FF"/>
                </a:solidFill>
                <a:latin typeface="Courier New"/>
              </a:rPr>
              <a:t>"</a:t>
            </a:r>
            <a:r>
              <a:rPr lang="fr-FR" sz="1100" i="1" dirty="0" smtClean="0">
                <a:solidFill>
                  <a:srgbClr val="008080"/>
                </a:solidFill>
                <a:latin typeface="Courier New"/>
              </a:rPr>
              <a:t>&gt;</a:t>
            </a:r>
          </a:p>
          <a:p>
            <a:endParaRPr lang="en-US" sz="1100" dirty="0" smtClean="0">
              <a:solidFill>
                <a:srgbClr val="000000"/>
              </a:solidFill>
              <a:latin typeface="Courier New"/>
            </a:endParaRP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uses-library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a:t>
            </a:r>
            <a:r>
              <a:rPr lang="en-US" sz="1100" i="1" dirty="0" err="1" smtClean="0">
                <a:solidFill>
                  <a:srgbClr val="2A00FF"/>
                </a:solidFill>
                <a:latin typeface="Courier New"/>
              </a:rPr>
              <a:t>com.google.android.maps</a:t>
            </a:r>
            <a:r>
              <a:rPr lang="en-US" sz="1100" i="1" dirty="0" smtClean="0">
                <a:solidFill>
                  <a:srgbClr val="2A00FF"/>
                </a:solidFill>
                <a:latin typeface="Courier New"/>
              </a:rPr>
              <a:t>" </a:t>
            </a:r>
            <a:r>
              <a:rPr lang="en-US" sz="1100" i="1" dirty="0" smtClean="0">
                <a:solidFill>
                  <a:srgbClr val="008080"/>
                </a:solidFill>
                <a:latin typeface="Courier New"/>
              </a:rPr>
              <a:t>/&gt;</a:t>
            </a:r>
          </a:p>
          <a:p>
            <a:endParaRPr lang="en-US" sz="1100" i="1" dirty="0" smtClean="0">
              <a:solidFill>
                <a:srgbClr val="008080"/>
              </a:solidFill>
              <a:latin typeface="Courier New"/>
            </a:endParaRP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activity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".GeopointDemo1"</a:t>
            </a:r>
          </a:p>
          <a:p>
            <a:r>
              <a:rPr lang="en-US" sz="1100" dirty="0" smtClean="0">
                <a:latin typeface="Courier New"/>
              </a:rPr>
              <a:t>                  </a:t>
            </a:r>
            <a:r>
              <a:rPr lang="en-US" sz="1100" dirty="0" err="1" smtClean="0">
                <a:solidFill>
                  <a:srgbClr val="7F007F"/>
                </a:solidFill>
                <a:latin typeface="Courier New"/>
              </a:rPr>
              <a:t>android:label</a:t>
            </a:r>
            <a:r>
              <a:rPr lang="en-US" sz="1100" dirty="0" smtClean="0">
                <a:solidFill>
                  <a:srgbClr val="000000"/>
                </a:solidFill>
                <a:latin typeface="Courier New"/>
              </a:rPr>
              <a:t>=</a:t>
            </a:r>
            <a:r>
              <a:rPr lang="en-US" sz="1100" i="1" dirty="0" smtClean="0">
                <a:solidFill>
                  <a:srgbClr val="2A00FF"/>
                </a:solidFill>
                <a:latin typeface="Courier New"/>
              </a:rPr>
              <a:t>".GeopointDemo1"</a:t>
            </a:r>
            <a:r>
              <a:rPr lang="en-US" sz="1100" i="1" dirty="0" smtClean="0">
                <a:solidFill>
                  <a:srgbClr val="008080"/>
                </a:solidFill>
                <a:latin typeface="Courier New"/>
              </a:rPr>
              <a:t>&gt;</a:t>
            </a:r>
          </a:p>
          <a:p>
            <a:endParaRPr lang="en-US" sz="1100" i="1" dirty="0" smtClean="0">
              <a:solidFill>
                <a:srgbClr val="008080"/>
              </a:solidFill>
              <a:latin typeface="Courier New"/>
            </a:endParaRP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intent-filter</a:t>
            </a:r>
            <a:r>
              <a:rPr lang="en-US" sz="1100" dirty="0" smtClean="0">
                <a:solidFill>
                  <a:srgbClr val="008080"/>
                </a:solidFill>
                <a:latin typeface="Courier New"/>
              </a:rPr>
              <a:t>&gt;</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action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a:t>
            </a:r>
            <a:r>
              <a:rPr lang="en-US" sz="1100" i="1" dirty="0" err="1" smtClean="0">
                <a:solidFill>
                  <a:srgbClr val="2A00FF"/>
                </a:solidFill>
                <a:latin typeface="Courier New"/>
              </a:rPr>
              <a:t>android.intent.action.MAIN</a:t>
            </a:r>
            <a:r>
              <a:rPr lang="en-US" sz="1100" i="1" dirty="0" smtClean="0">
                <a:solidFill>
                  <a:srgbClr val="2A00FF"/>
                </a:solidFill>
                <a:latin typeface="Courier New"/>
              </a:rPr>
              <a:t>" </a:t>
            </a:r>
            <a:r>
              <a:rPr lang="en-US" sz="1100" i="1" dirty="0" smtClean="0">
                <a:solidFill>
                  <a:srgbClr val="008080"/>
                </a:solidFill>
                <a:latin typeface="Courier New"/>
              </a:rPr>
              <a:t>/&gt;</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category </a:t>
            </a:r>
            <a:r>
              <a:rPr lang="en-US" sz="1100" dirty="0" err="1" smtClean="0">
                <a:solidFill>
                  <a:srgbClr val="7F007F"/>
                </a:solidFill>
                <a:latin typeface="Courier New"/>
              </a:rPr>
              <a:t>android:name</a:t>
            </a:r>
            <a:r>
              <a:rPr lang="en-US" sz="1100" dirty="0" smtClean="0">
                <a:solidFill>
                  <a:srgbClr val="000000"/>
                </a:solidFill>
                <a:latin typeface="Courier New"/>
              </a:rPr>
              <a:t>=</a:t>
            </a:r>
            <a:r>
              <a:rPr lang="en-US" sz="1100" i="1" dirty="0" smtClean="0">
                <a:solidFill>
                  <a:srgbClr val="2A00FF"/>
                </a:solidFill>
                <a:latin typeface="Courier New"/>
              </a:rPr>
              <a:t>"</a:t>
            </a:r>
            <a:r>
              <a:rPr lang="en-US" sz="1100" i="1" dirty="0" err="1" smtClean="0">
                <a:solidFill>
                  <a:srgbClr val="2A00FF"/>
                </a:solidFill>
                <a:latin typeface="Courier New"/>
              </a:rPr>
              <a:t>android.intent.category.LAUNCHER</a:t>
            </a:r>
            <a:r>
              <a:rPr lang="en-US" sz="1100" i="1" dirty="0" smtClean="0">
                <a:solidFill>
                  <a:srgbClr val="2A00FF"/>
                </a:solidFill>
                <a:latin typeface="Courier New"/>
              </a:rPr>
              <a:t>" </a:t>
            </a:r>
            <a:r>
              <a:rPr lang="en-US" sz="1100" i="1" dirty="0" smtClean="0">
                <a:solidFill>
                  <a:srgbClr val="008080"/>
                </a:solidFill>
                <a:latin typeface="Courier New"/>
              </a:rPr>
              <a:t>/&gt;</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intent-filter</a:t>
            </a:r>
            <a:r>
              <a:rPr lang="en-US" sz="1100" dirty="0" smtClean="0">
                <a:solidFill>
                  <a:srgbClr val="008080"/>
                </a:solidFill>
                <a:latin typeface="Courier New"/>
              </a:rPr>
              <a:t>&gt;</a:t>
            </a:r>
          </a:p>
          <a:p>
            <a:r>
              <a:rPr lang="en-US" sz="1100" dirty="0" smtClean="0">
                <a:solidFill>
                  <a:srgbClr val="000000"/>
                </a:solidFill>
                <a:latin typeface="Courier New"/>
              </a:rPr>
              <a:t>            </a:t>
            </a: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activity</a:t>
            </a:r>
            <a:r>
              <a:rPr lang="en-US" sz="1100" dirty="0" smtClean="0">
                <a:solidFill>
                  <a:srgbClr val="008080"/>
                </a:solidFill>
                <a:latin typeface="Courier New"/>
              </a:rPr>
              <a:t>&gt;</a:t>
            </a:r>
          </a:p>
          <a:p>
            <a:endParaRPr lang="en-US" sz="1100" dirty="0" smtClean="0">
              <a:latin typeface="Courier New"/>
            </a:endParaRPr>
          </a:p>
          <a:p>
            <a:r>
              <a:rPr lang="en-US" sz="1100" dirty="0" smtClean="0">
                <a:solidFill>
                  <a:srgbClr val="000000"/>
                </a:solidFill>
                <a:latin typeface="Courier New"/>
              </a:rPr>
              <a:t>    </a:t>
            </a:r>
            <a:r>
              <a:rPr lang="en-US" sz="1100" dirty="0" smtClean="0">
                <a:solidFill>
                  <a:srgbClr val="008080"/>
                </a:solidFill>
                <a:latin typeface="Courier New"/>
              </a:rPr>
              <a:t>&lt;/</a:t>
            </a:r>
            <a:r>
              <a:rPr lang="en-US" sz="1100" dirty="0" smtClean="0">
                <a:solidFill>
                  <a:srgbClr val="3F7F7F"/>
                </a:solidFill>
                <a:latin typeface="Courier New"/>
              </a:rPr>
              <a:t>application</a:t>
            </a:r>
            <a:r>
              <a:rPr lang="en-US" sz="1100" dirty="0" smtClean="0">
                <a:solidFill>
                  <a:srgbClr val="008080"/>
                </a:solidFill>
                <a:latin typeface="Courier New"/>
              </a:rPr>
              <a:t>&gt;</a:t>
            </a:r>
          </a:p>
          <a:p>
            <a:r>
              <a:rPr lang="en-US" sz="1100" dirty="0" smtClean="0">
                <a:solidFill>
                  <a:srgbClr val="000000"/>
                </a:solidFill>
                <a:latin typeface="Courier New"/>
              </a:rPr>
              <a:t>    </a:t>
            </a:r>
          </a:p>
          <a:p>
            <a:endParaRPr lang="en-US" sz="1100" dirty="0" smtClean="0">
              <a:latin typeface="Courier New"/>
            </a:endParaRPr>
          </a:p>
          <a:p>
            <a:r>
              <a:rPr lang="en-US" sz="1100" dirty="0" smtClean="0">
                <a:solidFill>
                  <a:srgbClr val="008080"/>
                </a:solidFill>
                <a:latin typeface="Courier New"/>
              </a:rPr>
              <a:t>&lt;/</a:t>
            </a:r>
            <a:r>
              <a:rPr lang="en-US" sz="1100" dirty="0" smtClean="0">
                <a:solidFill>
                  <a:srgbClr val="3F7F7F"/>
                </a:solidFill>
                <a:latin typeface="Courier New"/>
              </a:rPr>
              <a:t>manifest</a:t>
            </a:r>
            <a:r>
              <a:rPr lang="en-US" sz="1100" dirty="0" smtClean="0">
                <a:solidFill>
                  <a:srgbClr val="008080"/>
                </a:solidFill>
                <a:latin typeface="Courier New"/>
              </a:rPr>
              <a:t>&gt;</a:t>
            </a:r>
            <a:r>
              <a:rPr lang="en-US" sz="1100" dirty="0" smtClean="0">
                <a:solidFill>
                  <a:srgbClr val="000000"/>
                </a:solidFill>
                <a:latin typeface="Courier New"/>
              </a:rPr>
              <a:t> </a:t>
            </a:r>
            <a:endParaRPr lang="en-US" sz="1100" dirty="0"/>
          </a:p>
        </p:txBody>
      </p:sp>
      <p:sp>
        <p:nvSpPr>
          <p:cNvPr id="10" name="Left Brace 9"/>
          <p:cNvSpPr/>
          <p:nvPr/>
        </p:nvSpPr>
        <p:spPr>
          <a:xfrm>
            <a:off x="457200" y="3505200"/>
            <a:ext cx="228600" cy="2362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a:off x="838200" y="4191000"/>
            <a:ext cx="2286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a:off x="457200" y="2514600"/>
            <a:ext cx="228600" cy="609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a:off x="914400" y="3657600"/>
            <a:ext cx="76200" cy="304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92733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047536"/>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400" dirty="0" smtClean="0">
                <a:solidFill>
                  <a:srgbClr val="3F7F5F"/>
                </a:solidFill>
                <a:latin typeface="Courier New"/>
              </a:rPr>
              <a:t>// GeopointDemo1</a:t>
            </a:r>
          </a:p>
          <a:p>
            <a:pPr defTabSz="182880"/>
            <a:r>
              <a:rPr lang="en-US" sz="1400" dirty="0" smtClean="0">
                <a:solidFill>
                  <a:srgbClr val="3F7F5F"/>
                </a:solidFill>
                <a:latin typeface="Courier New"/>
              </a:rPr>
              <a:t>// Enter address get location choices from a list </a:t>
            </a:r>
          </a:p>
          <a:p>
            <a:pPr defTabSz="182880"/>
            <a:r>
              <a:rPr lang="en-US" sz="1400" dirty="0" smtClean="0">
                <a:solidFill>
                  <a:srgbClr val="3F7F5F"/>
                </a:solidFill>
                <a:latin typeface="Courier New"/>
              </a:rPr>
              <a:t>// show </a:t>
            </a:r>
            <a:r>
              <a:rPr lang="en-US" sz="1400" dirty="0" err="1" smtClean="0">
                <a:solidFill>
                  <a:srgbClr val="3F7F5F"/>
                </a:solidFill>
                <a:latin typeface="Courier New"/>
              </a:rPr>
              <a:t>MapView</a:t>
            </a:r>
            <a:r>
              <a:rPr lang="en-US" sz="1400" dirty="0" smtClean="0">
                <a:solidFill>
                  <a:srgbClr val="3F7F5F"/>
                </a:solidFill>
                <a:latin typeface="Courier New"/>
              </a:rPr>
              <a:t> location from last list entry</a:t>
            </a:r>
          </a:p>
          <a:p>
            <a:pPr defTabSz="182880"/>
            <a:r>
              <a:rPr lang="en-US" sz="1400" dirty="0" smtClean="0">
                <a:solidFill>
                  <a:srgbClr val="3F7F5F"/>
                </a:solidFill>
                <a:latin typeface="Courier New"/>
              </a:rPr>
              <a:t>// ///////////////////////////////////////////////////////////////////</a:t>
            </a:r>
          </a:p>
          <a:p>
            <a:pPr defTabSz="182880"/>
            <a:r>
              <a:rPr lang="en-US" sz="1400" b="1" dirty="0" smtClean="0">
                <a:solidFill>
                  <a:srgbClr val="7F0055"/>
                </a:solidFill>
                <a:latin typeface="Courier New"/>
              </a:rPr>
              <a:t>package</a:t>
            </a:r>
            <a:r>
              <a:rPr lang="en-US" sz="1400" b="1" dirty="0" smtClean="0">
                <a:solidFill>
                  <a:srgbClr val="000000"/>
                </a:solidFill>
                <a:latin typeface="Courier New"/>
              </a:rPr>
              <a:t> cis493.mapping;</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java.util.List</a:t>
            </a:r>
            <a:r>
              <a:rPr lang="en-US" sz="1400" b="1" dirty="0" smtClean="0">
                <a:solidFill>
                  <a:srgbClr val="000000"/>
                </a:solidFill>
                <a:latin typeface="Courier New"/>
              </a:rPr>
              <a:t>;</a:t>
            </a:r>
          </a:p>
          <a:p>
            <a:pPr defTabSz="182880"/>
            <a:endParaRPr lang="en-US" sz="1400" dirty="0" smtClean="0">
              <a:latin typeface="Courier New"/>
            </a:endParaRP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android.app.AlertDialog</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android.app.Dialog</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android.location.Address</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android.location.Geocoder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android.os.Bundle</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android.util.Log</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android.view.View.OnClickListener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android.widget.Button</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android.widget.EditText</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android.widget.Toast</a:t>
            </a:r>
            <a:r>
              <a:rPr lang="en-US" sz="1400" b="1" dirty="0" smtClean="0">
                <a:solidFill>
                  <a:srgbClr val="000000"/>
                </a:solidFill>
                <a:latin typeface="Courier New"/>
              </a:rPr>
              <a:t>;</a:t>
            </a:r>
          </a:p>
          <a:p>
            <a:pPr defTabSz="182880"/>
            <a:endParaRPr lang="en-US" sz="1400" dirty="0" smtClean="0">
              <a:latin typeface="Courier New"/>
            </a:endParaRP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com.google.android.maps.GeoPoint</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com.google.android.maps.MapActivity</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com.google.android.maps.MapController</a:t>
            </a:r>
            <a:r>
              <a:rPr lang="en-US" sz="1400" b="1" dirty="0" smtClean="0">
                <a:solidFill>
                  <a:srgbClr val="000000"/>
                </a:solidFill>
                <a:latin typeface="Courier New"/>
              </a:rPr>
              <a:t>;</a:t>
            </a:r>
          </a:p>
          <a:p>
            <a:pPr defTabSz="182880"/>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com.google.android.maps.MapView</a:t>
            </a:r>
            <a:r>
              <a:rPr lang="en-US" sz="1400" b="1" dirty="0" smtClean="0">
                <a:solidFill>
                  <a:srgbClr val="000000"/>
                </a:solidFill>
                <a:latin typeface="Courier New"/>
              </a:rPr>
              <a:t>;</a:t>
            </a:r>
            <a:endParaRPr lang="en-US" sz="1400" dirty="0"/>
          </a:p>
        </p:txBody>
      </p:sp>
    </p:spTree>
    <p:extLst>
      <p:ext uri="{BB962C8B-B14F-4D97-AF65-F5344CB8AC3E}">
        <p14:creationId xmlns:p14="http://schemas.microsoft.com/office/powerpoint/2010/main" val="182785181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81000" y="1371600"/>
            <a:ext cx="8382000" cy="5262979"/>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GeopointDemo1 </a:t>
            </a:r>
            <a:r>
              <a:rPr lang="en-US" sz="1400" b="1" dirty="0" smtClean="0">
                <a:solidFill>
                  <a:srgbClr val="7F0055"/>
                </a:solidFill>
                <a:latin typeface="Courier New"/>
              </a:rPr>
              <a:t>extends</a:t>
            </a:r>
            <a:r>
              <a:rPr lang="en-US" sz="1400" b="1" dirty="0" smtClean="0">
                <a:solidFill>
                  <a:srgbClr val="000000"/>
                </a:solidFill>
                <a:latin typeface="Courier New"/>
              </a:rPr>
              <a:t> </a:t>
            </a:r>
            <a:r>
              <a:rPr lang="en-US" sz="1400" b="1" dirty="0" err="1" smtClean="0">
                <a:solidFill>
                  <a:srgbClr val="000000"/>
                </a:solidFill>
                <a:latin typeface="Courier New"/>
              </a:rPr>
              <a:t>MapActivity</a:t>
            </a:r>
            <a:r>
              <a:rPr lang="en-US" sz="1400" b="1" dirty="0" smtClean="0">
                <a:solidFill>
                  <a:srgbClr val="000000"/>
                </a:solidFill>
                <a:latin typeface="Courier New"/>
              </a:rPr>
              <a:t> {</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err="1" smtClean="0">
                <a:solidFill>
                  <a:srgbClr val="000000"/>
                </a:solidFill>
                <a:latin typeface="Courier New"/>
              </a:rPr>
              <a:t>MapView</a:t>
            </a:r>
            <a:r>
              <a:rPr lang="en-US" sz="1400" b="1" dirty="0" smtClean="0">
                <a:solidFill>
                  <a:srgbClr val="000000"/>
                </a:solidFill>
                <a:latin typeface="Courier New"/>
              </a:rPr>
              <a:t> </a:t>
            </a:r>
            <a:r>
              <a:rPr lang="en-US" sz="1400" b="1" dirty="0" err="1" smtClean="0">
                <a:solidFill>
                  <a:srgbClr val="0000C0"/>
                </a:solidFill>
                <a:latin typeface="Courier New"/>
              </a:rPr>
              <a:t>myMap</a:t>
            </a:r>
            <a:r>
              <a:rPr lang="en-US" sz="1400" b="1" dirty="0" smtClean="0">
                <a:solidFill>
                  <a:srgbClr val="000000"/>
                </a:solidFill>
                <a:latin typeface="Courier New"/>
              </a:rPr>
              <a:t>;</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Button </a:t>
            </a:r>
            <a:r>
              <a:rPr lang="en-US" sz="1400" b="1" dirty="0" err="1" smtClean="0">
                <a:solidFill>
                  <a:srgbClr val="0000C0"/>
                </a:solidFill>
                <a:latin typeface="Courier New"/>
              </a:rPr>
              <a:t>btnSearch</a:t>
            </a:r>
            <a:r>
              <a:rPr lang="en-US" sz="1400" b="1" dirty="0" smtClean="0">
                <a:solidFill>
                  <a:srgbClr val="000000"/>
                </a:solidFill>
                <a:latin typeface="Courier New"/>
              </a:rPr>
              <a:t>;</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err="1" smtClean="0">
                <a:solidFill>
                  <a:srgbClr val="000000"/>
                </a:solidFill>
                <a:latin typeface="Courier New"/>
              </a:rPr>
              <a:t>EditText</a:t>
            </a:r>
            <a:r>
              <a:rPr lang="en-US" sz="1400" b="1" dirty="0" smtClean="0">
                <a:solidFill>
                  <a:srgbClr val="000000"/>
                </a:solidFill>
                <a:latin typeface="Courier New"/>
              </a:rPr>
              <a:t> </a:t>
            </a:r>
            <a:r>
              <a:rPr lang="en-US" sz="1400" b="1" dirty="0" smtClean="0">
                <a:solidFill>
                  <a:srgbClr val="0000C0"/>
                </a:solidFill>
                <a:latin typeface="Courier New"/>
              </a:rPr>
              <a:t>address</a:t>
            </a:r>
            <a:r>
              <a:rPr lang="en-US" sz="1400" b="1" dirty="0" smtClean="0">
                <a:solidFill>
                  <a:srgbClr val="000000"/>
                </a:solidFill>
                <a:latin typeface="Courier New"/>
              </a:rPr>
              <a:t>;</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err="1" smtClean="0">
                <a:solidFill>
                  <a:srgbClr val="000000"/>
                </a:solidFill>
                <a:latin typeface="Courier New"/>
              </a:rPr>
              <a:t>Geocoder</a:t>
            </a:r>
            <a:r>
              <a:rPr lang="en-US" sz="1400" b="1" dirty="0" smtClean="0">
                <a:solidFill>
                  <a:srgbClr val="000000"/>
                </a:solidFill>
                <a:latin typeface="Courier New"/>
              </a:rPr>
              <a:t> </a:t>
            </a:r>
            <a:r>
              <a:rPr lang="en-US" sz="1400" b="1" dirty="0" err="1" smtClean="0">
                <a:solidFill>
                  <a:srgbClr val="0000C0"/>
                </a:solidFill>
                <a:latin typeface="Courier New"/>
              </a:rPr>
              <a:t>gc</a:t>
            </a:r>
            <a:r>
              <a:rPr lang="en-US" sz="1400" b="1" dirty="0" smtClean="0">
                <a:solidFill>
                  <a:srgbClr val="000000"/>
                </a:solidFill>
                <a:latin typeface="Courier New"/>
              </a:rPr>
              <a:t>;</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smtClean="0">
                <a:solidFill>
                  <a:srgbClr val="7F0055"/>
                </a:solidFill>
                <a:latin typeface="Courier New"/>
              </a:rPr>
              <a:t>double</a:t>
            </a:r>
            <a:r>
              <a:rPr lang="en-US" sz="1400" b="1" dirty="0" smtClean="0">
                <a:solidFill>
                  <a:srgbClr val="000000"/>
                </a:solidFill>
                <a:latin typeface="Courier New"/>
              </a:rPr>
              <a:t> </a:t>
            </a:r>
            <a:r>
              <a:rPr lang="en-US" sz="1400" b="1" dirty="0" smtClean="0">
                <a:solidFill>
                  <a:srgbClr val="0000C0"/>
                </a:solidFill>
                <a:latin typeface="Courier New"/>
              </a:rPr>
              <a:t>lat</a:t>
            </a:r>
            <a:r>
              <a:rPr lang="en-US" sz="1400" b="1" dirty="0" smtClean="0">
                <a:solidFill>
                  <a:srgbClr val="000000"/>
                </a:solidFill>
                <a:latin typeface="Courier New"/>
              </a:rPr>
              <a:t>;</a:t>
            </a:r>
          </a:p>
          <a:p>
            <a:pPr defTabSz="182880"/>
            <a:r>
              <a:rPr lang="en-US" sz="1400" b="1" dirty="0" smtClean="0">
                <a:solidFill>
                  <a:srgbClr val="7F0055"/>
                </a:solidFill>
                <a:latin typeface="Courier New"/>
              </a:rPr>
              <a:t>	private</a:t>
            </a:r>
            <a:r>
              <a:rPr lang="en-US" sz="1400" b="1" dirty="0" smtClean="0">
                <a:solidFill>
                  <a:srgbClr val="000000"/>
                </a:solidFill>
                <a:latin typeface="Courier New"/>
              </a:rPr>
              <a:t> </a:t>
            </a:r>
            <a:r>
              <a:rPr lang="en-US" sz="1400" b="1" dirty="0" smtClean="0">
                <a:solidFill>
                  <a:srgbClr val="7F0055"/>
                </a:solidFill>
                <a:latin typeface="Courier New"/>
              </a:rPr>
              <a:t>double</a:t>
            </a:r>
            <a:r>
              <a:rPr lang="en-US" sz="1400" b="1" dirty="0" smtClean="0">
                <a:solidFill>
                  <a:srgbClr val="000000"/>
                </a:solidFill>
                <a:latin typeface="Courier New"/>
              </a:rPr>
              <a:t> </a:t>
            </a:r>
            <a:r>
              <a:rPr lang="en-US" sz="1400" b="1" dirty="0" err="1" smtClean="0">
                <a:solidFill>
                  <a:srgbClr val="0000C0"/>
                </a:solidFill>
                <a:latin typeface="Courier New"/>
              </a:rPr>
              <a:t>lon</a:t>
            </a:r>
            <a:r>
              <a:rPr lang="en-US" sz="1400" b="1" dirty="0" smtClean="0">
                <a:solidFill>
                  <a:srgbClr val="000000"/>
                </a:solidFill>
                <a:latin typeface="Courier New"/>
              </a:rPr>
              <a:t>;</a:t>
            </a:r>
          </a:p>
          <a:p>
            <a:pPr defTabSz="182880"/>
            <a:r>
              <a:rPr lang="en-US" sz="1400" b="1" dirty="0" smtClean="0">
                <a:solidFill>
                  <a:srgbClr val="000000"/>
                </a:solidFill>
                <a:latin typeface="Courier New"/>
              </a:rPr>
              <a:t>	</a:t>
            </a:r>
          </a:p>
          <a:p>
            <a:pPr defTabSz="182880"/>
            <a:r>
              <a:rPr lang="en-US" sz="1400" b="1" dirty="0" smtClean="0">
                <a:solidFill>
                  <a:srgbClr val="000000"/>
                </a:solidFill>
                <a:latin typeface="Courier New"/>
              </a:rPr>
              <a:t>	</a:t>
            </a:r>
            <a:r>
              <a:rPr lang="en-US" sz="1400" b="1" dirty="0" smtClean="0">
                <a:solidFill>
                  <a:srgbClr val="7F0055"/>
                </a:solidFill>
                <a:latin typeface="Courier New"/>
              </a:rPr>
              <a:t>protected</a:t>
            </a:r>
            <a:r>
              <a:rPr lang="en-US" sz="1400" b="1" dirty="0" smtClean="0">
                <a:solidFill>
                  <a:srgbClr val="000000"/>
                </a:solidFill>
                <a:latin typeface="Courier New"/>
              </a:rPr>
              <a:t> </a:t>
            </a:r>
            <a:r>
              <a:rPr lang="en-US" sz="1400" b="1" dirty="0" err="1" smtClean="0">
                <a:solidFill>
                  <a:srgbClr val="7F0055"/>
                </a:solidFill>
                <a:latin typeface="Courier New"/>
              </a:rPr>
              <a:t>boolean</a:t>
            </a:r>
            <a:r>
              <a:rPr lang="en-US" sz="1400" b="1" dirty="0" smtClean="0">
                <a:solidFill>
                  <a:srgbClr val="000000"/>
                </a:solidFill>
                <a:latin typeface="Courier New"/>
              </a:rPr>
              <a:t> </a:t>
            </a:r>
            <a:r>
              <a:rPr lang="en-US" sz="1400" b="1" dirty="0" err="1" smtClean="0">
                <a:solidFill>
                  <a:srgbClr val="000000"/>
                </a:solidFill>
                <a:latin typeface="Courier New"/>
              </a:rPr>
              <a:t>isRouteDisplayed</a:t>
            </a:r>
            <a:r>
              <a:rPr lang="en-US" sz="1400" b="1" dirty="0" smtClean="0">
                <a:solidFill>
                  <a:srgbClr val="000000"/>
                </a:solidFill>
                <a:latin typeface="Courier New"/>
              </a:rPr>
              <a:t>() {</a:t>
            </a:r>
          </a:p>
          <a:p>
            <a:pPr lvl="1" defTabSz="182880"/>
            <a:r>
              <a:rPr lang="en-US" sz="1400" b="1" dirty="0" smtClean="0">
                <a:solidFill>
                  <a:srgbClr val="7F0055"/>
                </a:solidFill>
                <a:latin typeface="Courier New"/>
              </a:rPr>
              <a:t>	return</a:t>
            </a:r>
            <a:r>
              <a:rPr lang="en-US" sz="1400" b="1" dirty="0" smtClean="0">
                <a:solidFill>
                  <a:srgbClr val="000000"/>
                </a:solidFill>
                <a:latin typeface="Courier New"/>
              </a:rPr>
              <a:t> </a:t>
            </a:r>
            <a:r>
              <a:rPr lang="en-US" sz="1400" b="1" dirty="0" smtClean="0">
                <a:solidFill>
                  <a:srgbClr val="7F0055"/>
                </a:solidFill>
                <a:latin typeface="Courier New"/>
              </a:rPr>
              <a:t>false</a:t>
            </a:r>
            <a:r>
              <a:rPr lang="en-US" sz="1400" b="1" dirty="0" smtClean="0">
                <a:solidFill>
                  <a:srgbClr val="000000"/>
                </a:solidFill>
                <a:latin typeface="Courier New"/>
              </a:rPr>
              <a:t>;</a:t>
            </a:r>
          </a:p>
          <a:p>
            <a:pPr defTabSz="182880"/>
            <a:r>
              <a:rPr lang="en-US" sz="1400" b="1" dirty="0" smtClean="0">
                <a:solidFill>
                  <a:srgbClr val="000000"/>
                </a:solidFill>
                <a:latin typeface="Courier New"/>
              </a:rPr>
              <a:t>	</a:t>
            </a:r>
            <a:r>
              <a:rPr lang="en-US" sz="1400" dirty="0" smtClean="0">
                <a:solidFill>
                  <a:srgbClr val="000000"/>
                </a:solidFill>
                <a:latin typeface="Courier New"/>
              </a:rPr>
              <a:t>}</a:t>
            </a:r>
          </a:p>
          <a:p>
            <a:pPr defTabSz="182880"/>
            <a:endParaRPr lang="en-US" sz="1400" dirty="0" smtClean="0">
              <a:latin typeface="Courier New"/>
            </a:endParaRPr>
          </a:p>
          <a:p>
            <a:pPr defTabSz="182880"/>
            <a:r>
              <a:rPr lang="en-US" sz="1400" dirty="0" smtClean="0">
                <a:solidFill>
                  <a:srgbClr val="646464"/>
                </a:solidFill>
                <a:latin typeface="Courier New"/>
              </a:rPr>
              <a:t>	@Override</a:t>
            </a:r>
          </a:p>
          <a:p>
            <a:pPr defTabSz="182880"/>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onCreate</a:t>
            </a:r>
            <a:r>
              <a:rPr lang="en-US" sz="1400" b="1" dirty="0" smtClean="0">
                <a:solidFill>
                  <a:srgbClr val="000000"/>
                </a:solidFill>
                <a:latin typeface="Courier New"/>
              </a:rPr>
              <a:t>(Bundle </a:t>
            </a:r>
            <a:r>
              <a:rPr lang="en-US" sz="1400" b="1" dirty="0" err="1" smtClean="0">
                <a:solidFill>
                  <a:srgbClr val="000000"/>
                </a:solidFill>
                <a:latin typeface="Courier New"/>
              </a:rPr>
              <a:t>savedInstanceState</a:t>
            </a:r>
            <a:r>
              <a:rPr lang="en-US" sz="1400" b="1" dirty="0" smtClean="0">
                <a:solidFill>
                  <a:srgbClr val="000000"/>
                </a:solidFill>
                <a:latin typeface="Courier New"/>
              </a:rPr>
              <a:t>) {</a:t>
            </a:r>
          </a:p>
          <a:p>
            <a:pPr defTabSz="182880"/>
            <a:r>
              <a:rPr lang="en-US" sz="1400" b="1" dirty="0" smtClean="0">
                <a:solidFill>
                  <a:srgbClr val="7F0055"/>
                </a:solidFill>
                <a:latin typeface="Courier New"/>
              </a:rPr>
              <a:t>		</a:t>
            </a:r>
            <a:r>
              <a:rPr lang="en-US" sz="1400" b="1" dirty="0" err="1" smtClean="0">
                <a:solidFill>
                  <a:srgbClr val="7F0055"/>
                </a:solidFill>
                <a:latin typeface="Courier New"/>
              </a:rPr>
              <a:t>super</a:t>
            </a:r>
            <a:r>
              <a:rPr lang="en-US" sz="1400" b="1" dirty="0" err="1" smtClean="0">
                <a:solidFill>
                  <a:srgbClr val="000000"/>
                </a:solidFill>
                <a:latin typeface="Courier New"/>
              </a:rPr>
              <a:t>.onCreate</a:t>
            </a:r>
            <a:r>
              <a:rPr lang="en-US" sz="1400" b="1" dirty="0" smtClean="0">
                <a:solidFill>
                  <a:srgbClr val="000000"/>
                </a:solidFill>
                <a:latin typeface="Courier New"/>
              </a:rPr>
              <a:t>(</a:t>
            </a:r>
            <a:r>
              <a:rPr lang="en-US" sz="1400" b="1" dirty="0" err="1" smtClean="0">
                <a:solidFill>
                  <a:srgbClr val="000000"/>
                </a:solidFill>
                <a:latin typeface="Courier New"/>
              </a:rPr>
              <a:t>savedInstanceState</a:t>
            </a:r>
            <a:r>
              <a:rPr lang="en-US" sz="1400" b="1" dirty="0" smtClean="0">
                <a:solidFill>
                  <a:srgbClr val="000000"/>
                </a:solidFill>
                <a:latin typeface="Courier New"/>
              </a:rPr>
              <a:t>);</a:t>
            </a:r>
          </a:p>
          <a:p>
            <a:pPr defTabSz="182880"/>
            <a:r>
              <a:rPr lang="en-US" sz="1400" dirty="0" smtClean="0">
                <a:solidFill>
                  <a:srgbClr val="000000"/>
                </a:solidFill>
                <a:latin typeface="Courier New"/>
              </a:rPr>
              <a:t>		</a:t>
            </a:r>
            <a:r>
              <a:rPr lang="en-US" sz="1400" dirty="0" err="1" smtClean="0">
                <a:solidFill>
                  <a:srgbClr val="000000"/>
                </a:solidFill>
                <a:latin typeface="Courier New"/>
              </a:rPr>
              <a:t>setContentView</a:t>
            </a:r>
            <a:r>
              <a:rPr lang="en-US" sz="1400" dirty="0" smtClean="0">
                <a:solidFill>
                  <a:srgbClr val="000000"/>
                </a:solidFill>
                <a:latin typeface="Courier New"/>
              </a:rPr>
              <a:t>(</a:t>
            </a:r>
            <a:r>
              <a:rPr lang="en-US" sz="1400" dirty="0" err="1" smtClean="0">
                <a:solidFill>
                  <a:srgbClr val="000000"/>
                </a:solidFill>
                <a:latin typeface="Courier New"/>
              </a:rPr>
              <a:t>R.layout.</a:t>
            </a:r>
            <a:r>
              <a:rPr lang="en-US" sz="1400" i="1" dirty="0" err="1" smtClean="0">
                <a:solidFill>
                  <a:srgbClr val="0000C0"/>
                </a:solidFill>
                <a:latin typeface="Courier New"/>
              </a:rPr>
              <a:t>main</a:t>
            </a:r>
            <a:r>
              <a:rPr lang="en-US" sz="1400" i="1" dirty="0" smtClean="0">
                <a:solidFill>
                  <a:srgbClr val="000000"/>
                </a:solidFill>
                <a:latin typeface="Courier New"/>
              </a:rPr>
              <a:t>);</a:t>
            </a:r>
          </a:p>
          <a:p>
            <a:pPr defTabSz="182880"/>
            <a:r>
              <a:rPr lang="en-US" sz="1400" dirty="0" smtClean="0">
                <a:solidFill>
                  <a:srgbClr val="000000"/>
                </a:solidFill>
                <a:latin typeface="Courier New"/>
              </a:rPr>
              <a:t>		</a:t>
            </a:r>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b="1" i="1" dirty="0" smtClean="0">
                <a:solidFill>
                  <a:srgbClr val="7F0055"/>
                </a:solidFill>
                <a:latin typeface="Courier New"/>
              </a:rPr>
              <a:t>this</a:t>
            </a:r>
            <a:r>
              <a:rPr lang="en-US" sz="1400" b="1" i="1" dirty="0" smtClean="0">
                <a:solidFill>
                  <a:srgbClr val="000000"/>
                </a:solidFill>
                <a:latin typeface="Courier New"/>
              </a:rPr>
              <a:t>, </a:t>
            </a:r>
            <a:r>
              <a:rPr lang="en-US" sz="1400" b="1" i="1" dirty="0" smtClean="0">
                <a:solidFill>
                  <a:srgbClr val="2A00FF"/>
                </a:solidFill>
                <a:latin typeface="Courier New"/>
              </a:rPr>
              <a:t>"Try: MAIN AVE OHIO"</a:t>
            </a:r>
            <a:r>
              <a:rPr lang="en-US" sz="1400" b="1" dirty="0" smtClean="0">
                <a:solidFill>
                  <a:srgbClr val="000000"/>
                </a:solidFill>
                <a:latin typeface="Courier New"/>
              </a:rPr>
              <a:t>, 1).show();</a:t>
            </a:r>
          </a:p>
          <a:p>
            <a:pPr defTabSz="182880"/>
            <a:r>
              <a:rPr lang="en-US" sz="1400" dirty="0" smtClean="0">
                <a:latin typeface="Courier New"/>
              </a:rPr>
              <a:t>		</a:t>
            </a:r>
            <a:r>
              <a:rPr lang="en-US" sz="1400" dirty="0" smtClean="0">
                <a:solidFill>
                  <a:srgbClr val="3F7F5F"/>
                </a:solidFill>
                <a:latin typeface="Courier New"/>
              </a:rPr>
              <a:t>//define handle to map and attach zooming[+ -] capabilities</a:t>
            </a:r>
            <a:endParaRPr lang="en-US" sz="1400" dirty="0" smtClean="0">
              <a:latin typeface="Courier New"/>
            </a:endParaRPr>
          </a:p>
          <a:p>
            <a:pPr defTabSz="182880"/>
            <a:r>
              <a:rPr lang="en-US" sz="1400" dirty="0" smtClean="0">
                <a:solidFill>
                  <a:srgbClr val="0000C0"/>
                </a:solidFill>
                <a:latin typeface="Courier New"/>
              </a:rPr>
              <a:t>		</a:t>
            </a:r>
            <a:r>
              <a:rPr lang="en-US" sz="1400" dirty="0" err="1" smtClean="0">
                <a:solidFill>
                  <a:srgbClr val="0000C0"/>
                </a:solidFill>
                <a:latin typeface="Courier New"/>
              </a:rPr>
              <a:t>myMap</a:t>
            </a:r>
            <a:r>
              <a:rPr lang="en-US" sz="1400" dirty="0" smtClean="0">
                <a:solidFill>
                  <a:srgbClr val="000000"/>
                </a:solidFill>
                <a:latin typeface="Courier New"/>
              </a:rPr>
              <a:t> = (</a:t>
            </a:r>
            <a:r>
              <a:rPr lang="en-US" sz="1400" dirty="0" err="1" smtClean="0">
                <a:solidFill>
                  <a:srgbClr val="000000"/>
                </a:solidFill>
                <a:latin typeface="Courier New"/>
              </a:rPr>
              <a:t>MapView</a:t>
            </a:r>
            <a:r>
              <a:rPr lang="en-US" sz="1400" dirty="0" smtClean="0">
                <a:solidFill>
                  <a:srgbClr val="000000"/>
                </a:solidFill>
                <a:latin typeface="Courier New"/>
              </a:rPr>
              <a:t>) </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myMap</a:t>
            </a:r>
            <a:r>
              <a:rPr lang="en-US" sz="1400" i="1" dirty="0" smtClean="0">
                <a:solidFill>
                  <a:srgbClr val="000000"/>
                </a:solidFill>
                <a:latin typeface="Courier New"/>
              </a:rPr>
              <a:t>); </a:t>
            </a:r>
          </a:p>
          <a:p>
            <a:pPr defTabSz="182880"/>
            <a:r>
              <a:rPr lang="en-US" sz="1400" dirty="0" smtClean="0">
                <a:solidFill>
                  <a:srgbClr val="3F7F5F"/>
                </a:solidFill>
                <a:latin typeface="Courier New"/>
              </a:rPr>
              <a:t>		</a:t>
            </a:r>
            <a:r>
              <a:rPr lang="en-US" sz="1400" dirty="0" err="1" smtClean="0">
                <a:solidFill>
                  <a:srgbClr val="0000C0"/>
                </a:solidFill>
                <a:latin typeface="Courier New"/>
              </a:rPr>
              <a:t>myMap</a:t>
            </a:r>
            <a:r>
              <a:rPr lang="en-US" sz="1400" dirty="0" err="1" smtClean="0">
                <a:solidFill>
                  <a:srgbClr val="000000"/>
                </a:solidFill>
                <a:latin typeface="Courier New"/>
              </a:rPr>
              <a:t>.setBuiltInZoomControls</a:t>
            </a:r>
            <a:r>
              <a:rPr lang="en-US" sz="1400" dirty="0" smtClean="0">
                <a:solidFill>
                  <a:srgbClr val="000000"/>
                </a:solidFill>
                <a:latin typeface="Courier New"/>
              </a:rPr>
              <a:t>(</a:t>
            </a:r>
            <a:r>
              <a:rPr lang="en-US" sz="1400" b="1" dirty="0" smtClean="0">
                <a:solidFill>
                  <a:srgbClr val="7F0055"/>
                </a:solidFill>
                <a:latin typeface="Courier New"/>
              </a:rPr>
              <a:t>true</a:t>
            </a:r>
            <a:r>
              <a:rPr lang="en-US" sz="1400" b="1" dirty="0" smtClean="0">
                <a:solidFill>
                  <a:srgbClr val="000000"/>
                </a:solidFill>
                <a:latin typeface="Courier New"/>
              </a:rPr>
              <a:t>);</a:t>
            </a:r>
          </a:p>
          <a:p>
            <a:pPr defTabSz="182880"/>
            <a:endParaRPr lang="en-US" sz="1400" b="1" dirty="0" smtClean="0">
              <a:solidFill>
                <a:srgbClr val="000000"/>
              </a:solidFill>
              <a:latin typeface="Courier New"/>
            </a:endParaRPr>
          </a:p>
          <a:p>
            <a:pPr defTabSz="182880"/>
            <a:r>
              <a:rPr lang="en-US" sz="1400" dirty="0" smtClean="0">
                <a:solidFill>
                  <a:srgbClr val="0000C0"/>
                </a:solidFill>
                <a:latin typeface="Courier New"/>
              </a:rPr>
              <a:t>		</a:t>
            </a:r>
            <a:r>
              <a:rPr lang="en-US" sz="1400" dirty="0" err="1" smtClean="0">
                <a:solidFill>
                  <a:srgbClr val="0000C0"/>
                </a:solidFill>
                <a:latin typeface="Courier New"/>
              </a:rPr>
              <a:t>gc</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Geocoder</a:t>
            </a:r>
            <a:r>
              <a:rPr lang="en-US" sz="1400" b="1" dirty="0" smtClean="0">
                <a:solidFill>
                  <a:srgbClr val="000000"/>
                </a:solidFill>
                <a:latin typeface="Courier New"/>
              </a:rPr>
              <a:t>(</a:t>
            </a:r>
            <a:r>
              <a:rPr lang="en-US" sz="1400" b="1" dirty="0" smtClean="0">
                <a:solidFill>
                  <a:srgbClr val="7F0055"/>
                </a:solidFill>
                <a:latin typeface="Courier New"/>
              </a:rPr>
              <a:t>this</a:t>
            </a:r>
            <a:r>
              <a:rPr lang="en-US" sz="1400" b="1" dirty="0" smtClean="0">
                <a:solidFill>
                  <a:srgbClr val="000000"/>
                </a:solidFill>
                <a:latin typeface="Courier New"/>
              </a:rPr>
              <a:t>); </a:t>
            </a:r>
          </a:p>
          <a:p>
            <a:pPr defTabSz="182880"/>
            <a:endParaRPr lang="en-US" sz="1400" b="1" dirty="0" smtClean="0">
              <a:solidFill>
                <a:srgbClr val="000000"/>
              </a:solidFill>
              <a:latin typeface="Courier New"/>
            </a:endParaRPr>
          </a:p>
          <a:p>
            <a:pPr defTabSz="182880"/>
            <a:r>
              <a:rPr lang="en-US" sz="1400" dirty="0" smtClean="0">
                <a:solidFill>
                  <a:srgbClr val="0000C0"/>
                </a:solidFill>
                <a:latin typeface="Courier New"/>
              </a:rPr>
              <a:t>		address</a:t>
            </a:r>
            <a:r>
              <a:rPr lang="en-US" sz="1400" dirty="0" smtClean="0">
                <a:solidFill>
                  <a:srgbClr val="000000"/>
                </a:solidFill>
                <a:latin typeface="Courier New"/>
              </a:rPr>
              <a:t> = (</a:t>
            </a:r>
            <a:r>
              <a:rPr lang="en-US" sz="1400" dirty="0" err="1" smtClean="0">
                <a:solidFill>
                  <a:srgbClr val="000000"/>
                </a:solidFill>
                <a:latin typeface="Courier New"/>
              </a:rPr>
              <a:t>EditText</a:t>
            </a:r>
            <a:r>
              <a:rPr lang="en-US" sz="1400" dirty="0" smtClean="0">
                <a:solidFill>
                  <a:srgbClr val="000000"/>
                </a:solidFill>
                <a:latin typeface="Courier New"/>
              </a:rPr>
              <a:t>) </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myAddress</a:t>
            </a:r>
            <a:r>
              <a:rPr lang="en-US" sz="1400" i="1" dirty="0" smtClean="0">
                <a:solidFill>
                  <a:srgbClr val="000000"/>
                </a:solidFill>
                <a:latin typeface="Courier New"/>
              </a:rPr>
              <a:t>); </a:t>
            </a:r>
            <a:endParaRPr lang="en-US" sz="1400"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174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Tree>
    <p:extLst>
      <p:ext uri="{BB962C8B-B14F-4D97-AF65-F5344CB8AC3E}">
        <p14:creationId xmlns:p14="http://schemas.microsoft.com/office/powerpoint/2010/main" val="373889991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262979"/>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400" dirty="0" smtClean="0">
                <a:solidFill>
                  <a:srgbClr val="0000C0"/>
                </a:solidFill>
                <a:latin typeface="Courier New"/>
              </a:rPr>
              <a:t>	</a:t>
            </a:r>
            <a:r>
              <a:rPr lang="en-US" sz="1400" dirty="0" err="1" smtClean="0">
                <a:solidFill>
                  <a:srgbClr val="0000C0"/>
                </a:solidFill>
                <a:latin typeface="Courier New"/>
              </a:rPr>
              <a:t>btnSearch</a:t>
            </a:r>
            <a:r>
              <a:rPr lang="en-US" sz="1400" dirty="0" smtClean="0">
                <a:solidFill>
                  <a:srgbClr val="000000"/>
                </a:solidFill>
                <a:latin typeface="Courier New"/>
              </a:rPr>
              <a:t> = (Button) </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myBtnSearch</a:t>
            </a:r>
            <a:r>
              <a:rPr lang="en-US" sz="1400" i="1" dirty="0" smtClean="0">
                <a:solidFill>
                  <a:srgbClr val="000000"/>
                </a:solidFill>
                <a:latin typeface="Courier New"/>
              </a:rPr>
              <a:t>); </a:t>
            </a:r>
            <a:endParaRPr lang="en-US" sz="1400" i="1" dirty="0" smtClean="0">
              <a:solidFill>
                <a:srgbClr val="3F7F5F"/>
              </a:solidFill>
              <a:latin typeface="Courier New"/>
            </a:endParaRPr>
          </a:p>
          <a:p>
            <a:pPr defTabSz="182880"/>
            <a:r>
              <a:rPr lang="en-US" sz="1400" dirty="0" smtClean="0">
                <a:solidFill>
                  <a:srgbClr val="0000C0"/>
                </a:solidFill>
                <a:latin typeface="Courier New"/>
              </a:rPr>
              <a:t>	</a:t>
            </a:r>
            <a:r>
              <a:rPr lang="en-US" sz="1400" dirty="0" err="1" smtClean="0">
                <a:solidFill>
                  <a:srgbClr val="0000C0"/>
                </a:solidFill>
                <a:latin typeface="Courier New"/>
              </a:rPr>
              <a:t>btnSearch</a:t>
            </a:r>
            <a:r>
              <a:rPr lang="en-US" sz="1400" dirty="0" err="1" smtClean="0">
                <a:solidFill>
                  <a:srgbClr val="000000"/>
                </a:solidFill>
                <a:latin typeface="Courier New"/>
              </a:rPr>
              <a:t>.setOnClickListener</a:t>
            </a:r>
            <a:r>
              <a:rPr lang="en-US" sz="1400" dirty="0" smtClean="0">
                <a:solidFill>
                  <a:srgbClr val="000000"/>
                </a:solidFill>
                <a:latin typeface="Courier New"/>
              </a:rPr>
              <a:t>(</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OnClickListener</a:t>
            </a:r>
            <a:r>
              <a:rPr lang="en-US" sz="1400" b="1" dirty="0" smtClean="0">
                <a:solidFill>
                  <a:srgbClr val="000000"/>
                </a:solidFill>
                <a:latin typeface="Courier New"/>
              </a:rPr>
              <a:t>() {</a:t>
            </a:r>
          </a:p>
          <a:p>
            <a:pPr defTabSz="182880"/>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onClick</a:t>
            </a:r>
            <a:r>
              <a:rPr lang="en-US" sz="1400" b="1" dirty="0" smtClean="0">
                <a:solidFill>
                  <a:srgbClr val="000000"/>
                </a:solidFill>
                <a:latin typeface="Courier New"/>
              </a:rPr>
              <a:t>(View v) {</a:t>
            </a:r>
          </a:p>
          <a:p>
            <a:pPr defTabSz="182880"/>
            <a:r>
              <a:rPr lang="en-US" sz="1400" dirty="0" smtClean="0">
                <a:solidFill>
                  <a:srgbClr val="000000"/>
                </a:solidFill>
                <a:latin typeface="Courier New"/>
              </a:rPr>
              <a:t>		String </a:t>
            </a:r>
            <a:r>
              <a:rPr lang="en-US" sz="1400" dirty="0" err="1" smtClean="0">
                <a:solidFill>
                  <a:srgbClr val="000000"/>
                </a:solidFill>
                <a:latin typeface="Courier New"/>
              </a:rPr>
              <a:t>addressInput</a:t>
            </a:r>
            <a:r>
              <a:rPr lang="en-US" sz="1400" dirty="0" smtClean="0">
                <a:solidFill>
                  <a:srgbClr val="000000"/>
                </a:solidFill>
                <a:latin typeface="Courier New"/>
              </a:rPr>
              <a:t> = </a:t>
            </a:r>
            <a:r>
              <a:rPr lang="en-US" sz="1400" dirty="0" err="1" smtClean="0">
                <a:solidFill>
                  <a:srgbClr val="0000C0"/>
                </a:solidFill>
                <a:latin typeface="Courier New"/>
              </a:rPr>
              <a:t>address</a:t>
            </a:r>
            <a:r>
              <a:rPr lang="en-US" sz="1400" dirty="0" err="1" smtClean="0">
                <a:solidFill>
                  <a:srgbClr val="000000"/>
                </a:solidFill>
                <a:latin typeface="Courier New"/>
              </a:rPr>
              <a:t>.getText</a:t>
            </a:r>
            <a:r>
              <a:rPr lang="en-US" sz="1400" dirty="0" smtClean="0">
                <a:solidFill>
                  <a:srgbClr val="000000"/>
                </a:solidFill>
                <a:latin typeface="Courier New"/>
              </a:rPr>
              <a:t>().</a:t>
            </a:r>
            <a:r>
              <a:rPr lang="en-US" sz="1400" dirty="0" err="1" smtClean="0">
                <a:solidFill>
                  <a:srgbClr val="000000"/>
                </a:solidFill>
                <a:latin typeface="Courier New"/>
              </a:rPr>
              <a:t>toString</a:t>
            </a:r>
            <a:r>
              <a:rPr lang="en-US" sz="1400" dirty="0" smtClean="0">
                <a:solidFill>
                  <a:srgbClr val="000000"/>
                </a:solidFill>
                <a:latin typeface="Courier New"/>
              </a:rPr>
              <a:t>(); </a:t>
            </a:r>
            <a:r>
              <a:rPr lang="en-US" sz="1400" dirty="0" smtClean="0">
                <a:solidFill>
                  <a:srgbClr val="3F7F5F"/>
                </a:solidFill>
                <a:latin typeface="Courier New"/>
              </a:rPr>
              <a:t>// Get input text</a:t>
            </a:r>
          </a:p>
          <a:p>
            <a:pPr defTabSz="182880"/>
            <a:endParaRPr lang="en-US" sz="1400" dirty="0" smtClean="0">
              <a:latin typeface="Courier New"/>
            </a:endParaRPr>
          </a:p>
          <a:p>
            <a:pPr defTabSz="182880"/>
            <a:r>
              <a:rPr lang="en-US" sz="1400" b="1" dirty="0" smtClean="0">
                <a:solidFill>
                  <a:srgbClr val="7F0055"/>
                </a:solidFill>
                <a:latin typeface="Courier New"/>
              </a:rPr>
              <a:t>		try</a:t>
            </a:r>
            <a:r>
              <a:rPr lang="en-US" sz="1400" b="1" dirty="0" smtClean="0">
                <a:solidFill>
                  <a:srgbClr val="000000"/>
                </a:solidFill>
                <a:latin typeface="Courier New"/>
              </a:rPr>
              <a:t> {  </a:t>
            </a:r>
            <a:r>
              <a:rPr lang="en-US" sz="1400" dirty="0" smtClean="0">
                <a:solidFill>
                  <a:srgbClr val="3F7F5F"/>
                </a:solidFill>
                <a:latin typeface="Courier New"/>
              </a:rPr>
              <a:t>// get up to 5 locations</a:t>
            </a:r>
            <a:endParaRPr lang="en-US" sz="1400" b="1" dirty="0" smtClean="0">
              <a:solidFill>
                <a:srgbClr val="000000"/>
              </a:solidFill>
              <a:latin typeface="Courier New"/>
            </a:endParaRPr>
          </a:p>
          <a:p>
            <a:pPr defTabSz="182880"/>
            <a:r>
              <a:rPr lang="en-US" sz="1400" dirty="0" smtClean="0">
                <a:solidFill>
                  <a:srgbClr val="000000"/>
                </a:solidFill>
                <a:latin typeface="Courier New"/>
              </a:rPr>
              <a:t>					List&lt;Address&gt; </a:t>
            </a:r>
            <a:r>
              <a:rPr lang="en-US" sz="1400" dirty="0" err="1" smtClean="0">
                <a:solidFill>
                  <a:srgbClr val="000000"/>
                </a:solidFill>
                <a:latin typeface="Courier New"/>
              </a:rPr>
              <a:t>lstFoundAddresses</a:t>
            </a:r>
            <a:r>
              <a:rPr lang="en-US" sz="1400" dirty="0" smtClean="0">
                <a:solidFill>
                  <a:srgbClr val="000000"/>
                </a:solidFill>
                <a:latin typeface="Courier New"/>
              </a:rPr>
              <a:t> = </a:t>
            </a:r>
            <a:r>
              <a:rPr lang="en-US" sz="1400" dirty="0" err="1" smtClean="0">
                <a:solidFill>
                  <a:srgbClr val="0000C0"/>
                </a:solidFill>
                <a:latin typeface="Courier New"/>
              </a:rPr>
              <a:t>gc</a:t>
            </a:r>
            <a:r>
              <a:rPr lang="en-US" sz="1400" dirty="0" err="1" smtClean="0">
                <a:solidFill>
                  <a:srgbClr val="000000"/>
                </a:solidFill>
                <a:latin typeface="Courier New"/>
              </a:rPr>
              <a:t>.getFromLocationName</a:t>
            </a:r>
            <a:r>
              <a:rPr lang="en-US" sz="1400" dirty="0" smtClean="0">
                <a:solidFill>
                  <a:srgbClr val="000000"/>
                </a:solidFill>
                <a:latin typeface="Courier New"/>
              </a:rPr>
              <a:t>(</a:t>
            </a:r>
          </a:p>
          <a:p>
            <a:pPr defTabSz="182880"/>
            <a:r>
              <a:rPr lang="en-US" sz="1400" dirty="0" smtClean="0">
                <a:solidFill>
                  <a:srgbClr val="000000"/>
                </a:solidFill>
                <a:latin typeface="Courier New"/>
              </a:rPr>
              <a:t>																										               </a:t>
            </a:r>
            <a:r>
              <a:rPr lang="en-US" sz="1400" dirty="0" err="1" smtClean="0">
                <a:solidFill>
                  <a:srgbClr val="000000"/>
                </a:solidFill>
                <a:latin typeface="Courier New"/>
              </a:rPr>
              <a:t>addressInput</a:t>
            </a:r>
            <a:r>
              <a:rPr lang="en-US" sz="1400" dirty="0" smtClean="0">
                <a:solidFill>
                  <a:srgbClr val="000000"/>
                </a:solidFill>
                <a:latin typeface="Courier New"/>
              </a:rPr>
              <a:t>, 5); </a:t>
            </a:r>
            <a:endParaRPr lang="en-US" sz="1400" dirty="0" smtClean="0">
              <a:solidFill>
                <a:srgbClr val="3F7F5F"/>
              </a:solidFill>
              <a:latin typeface="Courier New"/>
            </a:endParaRPr>
          </a:p>
          <a:p>
            <a:pPr defTabSz="182880"/>
            <a:endParaRPr lang="en-US" sz="1400" dirty="0" smtClean="0">
              <a:latin typeface="Courier New"/>
            </a:endParaRPr>
          </a:p>
          <a:p>
            <a:pPr defTabSz="182880"/>
            <a:r>
              <a:rPr lang="en-US" sz="1400" b="1" dirty="0" smtClean="0">
                <a:solidFill>
                  <a:srgbClr val="7F0055"/>
                </a:solidFill>
                <a:latin typeface="Courier New"/>
              </a:rPr>
              <a:t>					if</a:t>
            </a:r>
            <a:r>
              <a:rPr lang="en-US" sz="1400" b="1" dirty="0" smtClean="0">
                <a:solidFill>
                  <a:srgbClr val="000000"/>
                </a:solidFill>
                <a:latin typeface="Courier New"/>
              </a:rPr>
              <a:t> (</a:t>
            </a:r>
            <a:r>
              <a:rPr lang="en-US" sz="1400" b="1" dirty="0" err="1" smtClean="0">
                <a:solidFill>
                  <a:srgbClr val="000000"/>
                </a:solidFill>
                <a:latin typeface="Courier New"/>
              </a:rPr>
              <a:t>lstFoundAddresses.size</a:t>
            </a:r>
            <a:r>
              <a:rPr lang="en-US" sz="1400" b="1" dirty="0" smtClean="0">
                <a:solidFill>
                  <a:srgbClr val="000000"/>
                </a:solidFill>
                <a:latin typeface="Courier New"/>
              </a:rPr>
              <a:t>() == 0) </a:t>
            </a:r>
          </a:p>
          <a:p>
            <a:pPr defTabSz="182880"/>
            <a:r>
              <a:rPr lang="en-US" sz="1400" dirty="0" smtClean="0">
                <a:solidFill>
                  <a:srgbClr val="000000"/>
                </a:solidFill>
                <a:latin typeface="Courier New"/>
              </a:rPr>
              <a:t>								</a:t>
            </a:r>
            <a:r>
              <a:rPr lang="en-US" sz="1400" dirty="0" err="1" smtClean="0">
                <a:solidFill>
                  <a:srgbClr val="000000"/>
                </a:solidFill>
                <a:latin typeface="Courier New"/>
              </a:rPr>
              <a:t>showInvalidAddressMsg</a:t>
            </a:r>
            <a:r>
              <a:rPr lang="en-US" sz="1400" dirty="0" smtClean="0">
                <a:solidFill>
                  <a:srgbClr val="000000"/>
                </a:solidFill>
                <a:latin typeface="Courier New"/>
              </a:rPr>
              <a:t>();</a:t>
            </a:r>
          </a:p>
          <a:p>
            <a:pPr defTabSz="182880"/>
            <a:r>
              <a:rPr lang="en-US" sz="1400" dirty="0" smtClean="0">
                <a:solidFill>
                  <a:srgbClr val="000000"/>
                </a:solidFill>
                <a:latin typeface="Courier New"/>
              </a:rPr>
              <a:t> 					</a:t>
            </a:r>
            <a:r>
              <a:rPr lang="en-US" sz="1400" b="1" dirty="0" smtClean="0">
                <a:solidFill>
                  <a:srgbClr val="7F0055"/>
                </a:solidFill>
                <a:latin typeface="Courier New"/>
              </a:rPr>
              <a:t>else</a:t>
            </a:r>
            <a:r>
              <a:rPr lang="en-US" sz="1400" b="1" dirty="0" smtClean="0">
                <a:solidFill>
                  <a:srgbClr val="000000"/>
                </a:solidFill>
                <a:latin typeface="Courier New"/>
              </a:rPr>
              <a:t> {</a:t>
            </a:r>
          </a:p>
          <a:p>
            <a:pPr defTabSz="182880"/>
            <a:r>
              <a:rPr lang="en-US" sz="1400" dirty="0" smtClean="0">
                <a:solidFill>
                  <a:srgbClr val="000000"/>
                </a:solidFill>
                <a:latin typeface="Courier New"/>
              </a:rPr>
              <a:t>								</a:t>
            </a:r>
            <a:r>
              <a:rPr lang="en-US" sz="1400" dirty="0" err="1" smtClean="0">
                <a:solidFill>
                  <a:srgbClr val="000000"/>
                </a:solidFill>
                <a:latin typeface="Courier New"/>
              </a:rPr>
              <a:t>showListOfFoundAddresses</a:t>
            </a:r>
            <a:r>
              <a:rPr lang="en-US" sz="1400" dirty="0" smtClean="0">
                <a:solidFill>
                  <a:srgbClr val="000000"/>
                </a:solidFill>
                <a:latin typeface="Courier New"/>
              </a:rPr>
              <a:t>(</a:t>
            </a:r>
            <a:r>
              <a:rPr lang="en-US" sz="1400" dirty="0" err="1" smtClean="0">
                <a:solidFill>
                  <a:srgbClr val="000000"/>
                </a:solidFill>
                <a:latin typeface="Courier New"/>
              </a:rPr>
              <a:t>lstFoundAddresses</a:t>
            </a:r>
            <a:r>
              <a:rPr lang="en-US" sz="1400" dirty="0" smtClean="0">
                <a:solidFill>
                  <a:srgbClr val="000000"/>
                </a:solidFill>
                <a:latin typeface="Courier New"/>
              </a:rPr>
              <a:t>);</a:t>
            </a:r>
          </a:p>
          <a:p>
            <a:pPr defTabSz="182880"/>
            <a:r>
              <a:rPr lang="en-US" sz="1400" dirty="0" smtClean="0">
                <a:solidFill>
                  <a:srgbClr val="3F7F5F"/>
                </a:solidFill>
                <a:latin typeface="Courier New"/>
              </a:rPr>
              <a:t>								//for now map the first address from the list</a:t>
            </a:r>
          </a:p>
          <a:p>
            <a:pPr defTabSz="182880"/>
            <a:r>
              <a:rPr lang="en-US" sz="1400" i="1" dirty="0" smtClean="0">
                <a:solidFill>
                  <a:srgbClr val="000000"/>
                </a:solidFill>
                <a:latin typeface="Courier New"/>
              </a:rPr>
              <a:t>								</a:t>
            </a:r>
            <a:r>
              <a:rPr lang="en-US" sz="1400" i="1" dirty="0" err="1" smtClean="0">
                <a:solidFill>
                  <a:srgbClr val="000000"/>
                </a:solidFill>
                <a:latin typeface="Courier New"/>
              </a:rPr>
              <a:t>navigateToLocation</a:t>
            </a:r>
            <a:r>
              <a:rPr lang="en-US" sz="1400" i="1" dirty="0" smtClean="0">
                <a:solidFill>
                  <a:srgbClr val="000000"/>
                </a:solidFill>
                <a:latin typeface="Courier New"/>
              </a:rPr>
              <a:t>(</a:t>
            </a:r>
            <a:r>
              <a:rPr lang="en-US" sz="1400" i="1" dirty="0" err="1" smtClean="0">
                <a:solidFill>
                  <a:srgbClr val="000000"/>
                </a:solidFill>
                <a:latin typeface="Courier New"/>
              </a:rPr>
              <a:t>lstFoundAddresses.get</a:t>
            </a:r>
            <a:r>
              <a:rPr lang="en-US" sz="1400" i="1" dirty="0" smtClean="0">
                <a:solidFill>
                  <a:srgbClr val="000000"/>
                </a:solidFill>
                <a:latin typeface="Courier New"/>
              </a:rPr>
              <a:t>(0), </a:t>
            </a:r>
            <a:r>
              <a:rPr lang="en-US" sz="1400" i="1" dirty="0" err="1" smtClean="0">
                <a:solidFill>
                  <a:srgbClr val="0000C0"/>
                </a:solidFill>
                <a:latin typeface="Courier New"/>
              </a:rPr>
              <a:t>myMap</a:t>
            </a:r>
            <a:r>
              <a:rPr lang="en-US" sz="1400" i="1" dirty="0" smtClean="0">
                <a:solidFill>
                  <a:srgbClr val="000000"/>
                </a:solidFill>
                <a:latin typeface="Courier New"/>
              </a:rPr>
              <a:t>); </a:t>
            </a:r>
          </a:p>
          <a:p>
            <a:pPr defTabSz="182880"/>
            <a:r>
              <a:rPr lang="en-US" sz="1400" dirty="0" smtClean="0">
                <a:solidFill>
                  <a:srgbClr val="000000"/>
                </a:solidFill>
                <a:latin typeface="Courier New"/>
              </a:rPr>
              <a:t> 			  }</a:t>
            </a:r>
          </a:p>
          <a:p>
            <a:pPr defTabSz="182880"/>
            <a:r>
              <a:rPr lang="en-US" sz="1400" dirty="0" smtClean="0">
                <a:solidFill>
                  <a:srgbClr val="000000"/>
                </a:solidFill>
                <a:latin typeface="Courier New"/>
              </a:rPr>
              <a:t>				} </a:t>
            </a:r>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defTabSz="182880"/>
            <a:r>
              <a:rPr lang="en-US" sz="1400" dirty="0" smtClean="0">
                <a:solidFill>
                  <a:srgbClr val="000000"/>
                </a:solidFill>
                <a:latin typeface="Courier New"/>
              </a:rPr>
              <a:t>								</a:t>
            </a:r>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dirty="0" err="1" smtClean="0">
                <a:solidFill>
                  <a:srgbClr val="000000"/>
                </a:solidFill>
                <a:latin typeface="Courier New"/>
              </a:rPr>
              <a:t>getBaseContext</a:t>
            </a:r>
            <a:r>
              <a:rPr lang="en-US" sz="1400" dirty="0" smtClean="0">
                <a:solidFill>
                  <a:srgbClr val="000000"/>
                </a:solidFill>
                <a:latin typeface="Courier New"/>
              </a:rPr>
              <a:t>(), </a:t>
            </a:r>
            <a:r>
              <a:rPr lang="en-US" sz="1400" dirty="0" err="1" smtClean="0">
                <a:solidFill>
                  <a:srgbClr val="000000"/>
                </a:solidFill>
                <a:latin typeface="Courier New"/>
              </a:rPr>
              <a:t>e.getMessage</a:t>
            </a:r>
            <a:r>
              <a:rPr lang="en-US" sz="1400" dirty="0" smtClean="0">
                <a:solidFill>
                  <a:srgbClr val="000000"/>
                </a:solidFill>
                <a:latin typeface="Courier New"/>
              </a:rPr>
              <a:t>(), 1).show();</a:t>
            </a:r>
          </a:p>
          <a:p>
            <a:pPr defTabSz="182880"/>
            <a:r>
              <a:rPr lang="en-US" sz="1400" dirty="0" smtClean="0">
                <a:solidFill>
                  <a:srgbClr val="000000"/>
                </a:solidFill>
                <a:latin typeface="Courier New"/>
              </a:rPr>
              <a:t>				}</a:t>
            </a:r>
          </a:p>
          <a:p>
            <a:pPr defTabSz="182880"/>
            <a:endParaRPr lang="en-US" sz="1400" dirty="0" smtClean="0">
              <a:latin typeface="Courier New"/>
            </a:endParaRPr>
          </a:p>
          <a:p>
            <a:pPr defTabSz="182880"/>
            <a:r>
              <a:rPr lang="en-US" sz="1400" dirty="0" smtClean="0">
                <a:solidFill>
                  <a:srgbClr val="000000"/>
                </a:solidFill>
                <a:latin typeface="Courier New"/>
              </a:rPr>
              <a:t>			}</a:t>
            </a:r>
            <a:r>
              <a:rPr lang="en-US" sz="1400" dirty="0" smtClean="0">
                <a:solidFill>
                  <a:srgbClr val="3F7F5F"/>
                </a:solidFill>
                <a:latin typeface="Courier New"/>
              </a:rPr>
              <a:t>// </a:t>
            </a:r>
            <a:r>
              <a:rPr lang="en-US" sz="1400" dirty="0" err="1" smtClean="0">
                <a:solidFill>
                  <a:srgbClr val="3F7F5F"/>
                </a:solidFill>
                <a:latin typeface="Courier New"/>
              </a:rPr>
              <a:t>onClick</a:t>
            </a:r>
            <a:endParaRPr lang="en-US" sz="1400" dirty="0" smtClean="0">
              <a:solidFill>
                <a:srgbClr val="3F7F5F"/>
              </a:solidFill>
              <a:latin typeface="Courier New"/>
            </a:endParaRPr>
          </a:p>
          <a:p>
            <a:pPr defTabSz="182880"/>
            <a:r>
              <a:rPr lang="en-US" sz="1400" dirty="0" smtClean="0">
                <a:solidFill>
                  <a:srgbClr val="000000"/>
                </a:solidFill>
                <a:latin typeface="Courier New"/>
              </a:rPr>
              <a:t>	}); </a:t>
            </a:r>
            <a:r>
              <a:rPr lang="en-US" sz="1400" dirty="0" smtClean="0">
                <a:solidFill>
                  <a:srgbClr val="3F7F5F"/>
                </a:solidFill>
                <a:latin typeface="Courier New"/>
              </a:rPr>
              <a:t>// </a:t>
            </a:r>
            <a:r>
              <a:rPr lang="en-US" sz="1400" dirty="0" err="1" smtClean="0">
                <a:solidFill>
                  <a:srgbClr val="3F7F5F"/>
                </a:solidFill>
                <a:latin typeface="Courier New"/>
              </a:rPr>
              <a:t>btnSearch</a:t>
            </a:r>
            <a:endParaRPr lang="en-US" sz="1400" dirty="0" smtClean="0">
              <a:solidFill>
                <a:srgbClr val="3F7F5F"/>
              </a:solidFill>
              <a:latin typeface="Courier New"/>
            </a:endParaRPr>
          </a:p>
          <a:p>
            <a:pPr defTabSz="182880"/>
            <a:endParaRPr lang="en-US" sz="1400" dirty="0" smtClean="0">
              <a:latin typeface="Courier New"/>
            </a:endParaRPr>
          </a:p>
          <a:p>
            <a:pPr defTabSz="182880"/>
            <a:r>
              <a:rPr lang="en-US" sz="1400" dirty="0" smtClean="0">
                <a:solidFill>
                  <a:srgbClr val="000000"/>
                </a:solidFill>
                <a:latin typeface="Courier New"/>
              </a:rPr>
              <a:t>}</a:t>
            </a:r>
            <a:r>
              <a:rPr lang="en-US" sz="1400" dirty="0" smtClean="0">
                <a:solidFill>
                  <a:srgbClr val="3F7F5F"/>
                </a:solidFill>
                <a:latin typeface="Courier New"/>
              </a:rPr>
              <a:t>// </a:t>
            </a:r>
            <a:r>
              <a:rPr lang="en-US" sz="1400" dirty="0" err="1" smtClean="0">
                <a:solidFill>
                  <a:srgbClr val="3F7F5F"/>
                </a:solidFill>
                <a:latin typeface="Courier New"/>
              </a:rPr>
              <a:t>onCreate</a:t>
            </a:r>
            <a:endParaRPr lang="en-US" sz="1400" dirty="0"/>
          </a:p>
        </p:txBody>
      </p:sp>
    </p:spTree>
    <p:extLst>
      <p:ext uri="{BB962C8B-B14F-4D97-AF65-F5344CB8AC3E}">
        <p14:creationId xmlns:p14="http://schemas.microsoft.com/office/powerpoint/2010/main" val="27689680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262979"/>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400" dirty="0" smtClean="0">
                <a:solidFill>
                  <a:srgbClr val="3F7F5F"/>
                </a:solidFill>
                <a:latin typeface="Courier New"/>
              </a:rPr>
              <a:t>// Navigates a given </a:t>
            </a:r>
            <a:r>
              <a:rPr lang="en-US" sz="1400" dirty="0" err="1" smtClean="0">
                <a:solidFill>
                  <a:srgbClr val="3F7F5F"/>
                </a:solidFill>
                <a:latin typeface="Courier New"/>
              </a:rPr>
              <a:t>MapView</a:t>
            </a:r>
            <a:r>
              <a:rPr lang="en-US" sz="1400" dirty="0" smtClean="0">
                <a:solidFill>
                  <a:srgbClr val="3F7F5F"/>
                </a:solidFill>
                <a:latin typeface="Courier New"/>
              </a:rPr>
              <a:t> to the specified Longitude and Latitude</a:t>
            </a:r>
          </a:p>
          <a:p>
            <a:pPr defTabSz="182880"/>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static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navigateToLocation</a:t>
            </a:r>
            <a:r>
              <a:rPr lang="en-US" sz="1400" b="1" dirty="0" smtClean="0">
                <a:solidFill>
                  <a:srgbClr val="000000"/>
                </a:solidFill>
                <a:latin typeface="Courier New"/>
              </a:rPr>
              <a:t>(Address </a:t>
            </a:r>
            <a:r>
              <a:rPr lang="en-US" sz="1400" b="1" dirty="0" err="1" smtClean="0">
                <a:solidFill>
                  <a:srgbClr val="000000"/>
                </a:solidFill>
                <a:latin typeface="Courier New"/>
              </a:rPr>
              <a:t>adr</a:t>
            </a:r>
            <a:r>
              <a:rPr lang="en-US" sz="1400" b="1" dirty="0" smtClean="0">
                <a:solidFill>
                  <a:srgbClr val="000000"/>
                </a:solidFill>
                <a:latin typeface="Courier New"/>
              </a:rPr>
              <a:t>, </a:t>
            </a:r>
            <a:r>
              <a:rPr lang="en-US" sz="1400" b="1" dirty="0" err="1" smtClean="0">
                <a:solidFill>
                  <a:srgbClr val="000000"/>
                </a:solidFill>
                <a:latin typeface="Courier New"/>
              </a:rPr>
              <a:t>MapView</a:t>
            </a:r>
            <a:r>
              <a:rPr lang="en-US" sz="1400" b="1" dirty="0" smtClean="0">
                <a:solidFill>
                  <a:srgbClr val="000000"/>
                </a:solidFill>
                <a:latin typeface="Courier New"/>
              </a:rPr>
              <a:t> map) {</a:t>
            </a:r>
          </a:p>
          <a:p>
            <a:pPr defTabSz="182880"/>
            <a:r>
              <a:rPr lang="en-US" sz="1400" b="1" dirty="0" smtClean="0">
                <a:solidFill>
                  <a:srgbClr val="7F0055"/>
                </a:solidFill>
                <a:latin typeface="Courier New"/>
              </a:rPr>
              <a:t>try</a:t>
            </a:r>
            <a:r>
              <a:rPr lang="en-US" sz="1400" b="1" dirty="0" smtClean="0">
                <a:solidFill>
                  <a:srgbClr val="000000"/>
                </a:solidFill>
                <a:latin typeface="Courier New"/>
              </a:rPr>
              <a:t> {</a:t>
            </a:r>
          </a:p>
          <a:p>
            <a:pPr lvl="1" defTabSz="182880"/>
            <a:r>
              <a:rPr lang="en-US" sz="1400" dirty="0" smtClean="0">
                <a:solidFill>
                  <a:srgbClr val="3F7F5F"/>
                </a:solidFill>
                <a:latin typeface="Courier New"/>
              </a:rPr>
              <a:t>//covert to integer representation of </a:t>
            </a:r>
            <a:r>
              <a:rPr lang="en-US" sz="1400" dirty="0" err="1" smtClean="0">
                <a:solidFill>
                  <a:srgbClr val="3F7F5F"/>
                </a:solidFill>
                <a:latin typeface="Courier New"/>
              </a:rPr>
              <a:t>microdegrees</a:t>
            </a:r>
            <a:endParaRPr lang="en-US" sz="1400" dirty="0" smtClean="0">
              <a:solidFill>
                <a:srgbClr val="3F7F5F"/>
              </a:solidFill>
              <a:latin typeface="Courier New"/>
            </a:endParaRPr>
          </a:p>
          <a:p>
            <a:pPr lvl="1" defTabSz="182880"/>
            <a:r>
              <a:rPr lang="en-US" sz="1400" b="1" dirty="0" smtClean="0">
                <a:solidFill>
                  <a:srgbClr val="7F0055"/>
                </a:solidFill>
                <a:latin typeface="Courier New"/>
              </a:rPr>
              <a:t>double</a:t>
            </a:r>
            <a:r>
              <a:rPr lang="en-US" sz="1400" b="1" dirty="0" smtClean="0">
                <a:solidFill>
                  <a:srgbClr val="000000"/>
                </a:solidFill>
                <a:latin typeface="Courier New"/>
              </a:rPr>
              <a:t> latitude = </a:t>
            </a:r>
            <a:r>
              <a:rPr lang="en-US" sz="1400" b="1" dirty="0" err="1" smtClean="0">
                <a:solidFill>
                  <a:srgbClr val="000000"/>
                </a:solidFill>
                <a:latin typeface="Courier New"/>
              </a:rPr>
              <a:t>adr.getLatitude</a:t>
            </a:r>
            <a:r>
              <a:rPr lang="en-US" sz="1400" b="1" dirty="0" smtClean="0">
                <a:solidFill>
                  <a:srgbClr val="000000"/>
                </a:solidFill>
                <a:latin typeface="Courier New"/>
              </a:rPr>
              <a:t>() * 1000000;</a:t>
            </a:r>
          </a:p>
          <a:p>
            <a:pPr lvl="1" defTabSz="182880"/>
            <a:r>
              <a:rPr lang="en-US" sz="1400" b="1" dirty="0" smtClean="0">
                <a:solidFill>
                  <a:srgbClr val="7F0055"/>
                </a:solidFill>
                <a:latin typeface="Courier New"/>
              </a:rPr>
              <a:t>double</a:t>
            </a:r>
            <a:r>
              <a:rPr lang="en-US" sz="1400" b="1" dirty="0" smtClean="0">
                <a:solidFill>
                  <a:srgbClr val="000000"/>
                </a:solidFill>
                <a:latin typeface="Courier New"/>
              </a:rPr>
              <a:t> longitude = </a:t>
            </a:r>
            <a:r>
              <a:rPr lang="en-US" sz="1400" b="1" dirty="0" err="1" smtClean="0">
                <a:solidFill>
                  <a:srgbClr val="000000"/>
                </a:solidFill>
                <a:latin typeface="Courier New"/>
              </a:rPr>
              <a:t>adr.getLongitude</a:t>
            </a:r>
            <a:r>
              <a:rPr lang="en-US" sz="1400" b="1" dirty="0" smtClean="0">
                <a:solidFill>
                  <a:srgbClr val="000000"/>
                </a:solidFill>
                <a:latin typeface="Courier New"/>
              </a:rPr>
              <a:t>() * 1000000;</a:t>
            </a:r>
          </a:p>
          <a:p>
            <a:pPr lvl="1" defTabSz="182880"/>
            <a:endParaRPr lang="en-US" sz="1400" b="1" dirty="0" smtClean="0">
              <a:solidFill>
                <a:srgbClr val="000000"/>
              </a:solidFill>
              <a:latin typeface="Courier New"/>
            </a:endParaRPr>
          </a:p>
          <a:p>
            <a:pPr lvl="1" defTabSz="182880"/>
            <a:r>
              <a:rPr lang="en-US" sz="1400" dirty="0" smtClean="0">
                <a:solidFill>
                  <a:srgbClr val="3F7F5F"/>
                </a:solidFill>
                <a:latin typeface="Courier New"/>
              </a:rPr>
              <a:t>// new </a:t>
            </a:r>
            <a:r>
              <a:rPr lang="en-US" sz="1400" dirty="0" err="1" smtClean="0">
                <a:solidFill>
                  <a:srgbClr val="3F7F5F"/>
                </a:solidFill>
                <a:latin typeface="Courier New"/>
              </a:rPr>
              <a:t>GeoPoint</a:t>
            </a:r>
            <a:r>
              <a:rPr lang="en-US" sz="1400" dirty="0" smtClean="0">
                <a:solidFill>
                  <a:srgbClr val="3F7F5F"/>
                </a:solidFill>
                <a:latin typeface="Courier New"/>
              </a:rPr>
              <a:t> to be placed on the </a:t>
            </a:r>
            <a:r>
              <a:rPr lang="en-US" sz="1400" dirty="0" err="1" smtClean="0">
                <a:solidFill>
                  <a:srgbClr val="3F7F5F"/>
                </a:solidFill>
                <a:latin typeface="Courier New"/>
              </a:rPr>
              <a:t>MapView</a:t>
            </a:r>
            <a:endParaRPr lang="en-US" sz="1400" dirty="0" smtClean="0">
              <a:solidFill>
                <a:srgbClr val="3F7F5F"/>
              </a:solidFill>
              <a:latin typeface="Courier New"/>
            </a:endParaRPr>
          </a:p>
          <a:p>
            <a:pPr lvl="1" defTabSz="182880"/>
            <a:r>
              <a:rPr lang="en-US" sz="1400" dirty="0" err="1" smtClean="0">
                <a:solidFill>
                  <a:srgbClr val="000000"/>
                </a:solidFill>
                <a:latin typeface="Courier New"/>
              </a:rPr>
              <a:t>GeoPoint</a:t>
            </a:r>
            <a:r>
              <a:rPr lang="en-US" sz="1400" dirty="0" smtClean="0">
                <a:solidFill>
                  <a:srgbClr val="000000"/>
                </a:solidFill>
                <a:latin typeface="Courier New"/>
              </a:rPr>
              <a:t> </a:t>
            </a:r>
            <a:r>
              <a:rPr lang="en-US" sz="1400" dirty="0" err="1" smtClean="0">
                <a:solidFill>
                  <a:srgbClr val="000000"/>
                </a:solidFill>
                <a:latin typeface="Courier New"/>
              </a:rPr>
              <a:t>geoPt</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GeoPoint</a:t>
            </a:r>
            <a:r>
              <a:rPr lang="en-US" sz="1400" b="1" dirty="0" smtClean="0">
                <a:solidFill>
                  <a:srgbClr val="000000"/>
                </a:solidFill>
                <a:latin typeface="Courier New"/>
              </a:rPr>
              <a:t>((</a:t>
            </a:r>
            <a:r>
              <a:rPr lang="en-US" sz="1400" b="1" dirty="0" err="1" smtClean="0">
                <a:solidFill>
                  <a:srgbClr val="7F0055"/>
                </a:solidFill>
                <a:latin typeface="Courier New"/>
              </a:rPr>
              <a:t>int</a:t>
            </a:r>
            <a:r>
              <a:rPr lang="en-US" sz="1400" b="1" dirty="0" smtClean="0">
                <a:solidFill>
                  <a:srgbClr val="000000"/>
                </a:solidFill>
                <a:latin typeface="Courier New"/>
              </a:rPr>
              <a:t>) latitude, (</a:t>
            </a:r>
            <a:r>
              <a:rPr lang="en-US" sz="1400" b="1" dirty="0" err="1" smtClean="0">
                <a:solidFill>
                  <a:srgbClr val="7F0055"/>
                </a:solidFill>
                <a:latin typeface="Courier New"/>
              </a:rPr>
              <a:t>int</a:t>
            </a:r>
            <a:r>
              <a:rPr lang="en-US" sz="1400" b="1" dirty="0" smtClean="0">
                <a:solidFill>
                  <a:srgbClr val="000000"/>
                </a:solidFill>
                <a:latin typeface="Courier New"/>
              </a:rPr>
              <a:t>) longitude); </a:t>
            </a:r>
          </a:p>
          <a:p>
            <a:pPr lvl="1" defTabSz="182880"/>
            <a:endParaRPr lang="en-US" sz="1400" b="1" dirty="0" smtClean="0">
              <a:solidFill>
                <a:srgbClr val="000000"/>
              </a:solidFill>
              <a:latin typeface="Courier New"/>
            </a:endParaRPr>
          </a:p>
          <a:p>
            <a:pPr lvl="1" defTabSz="182880"/>
            <a:r>
              <a:rPr lang="en-US" sz="1400" dirty="0" err="1" smtClean="0">
                <a:solidFill>
                  <a:srgbClr val="000000"/>
                </a:solidFill>
                <a:latin typeface="Courier New"/>
              </a:rPr>
              <a:t>MapController</a:t>
            </a:r>
            <a:r>
              <a:rPr lang="en-US" sz="1400" dirty="0" smtClean="0">
                <a:solidFill>
                  <a:srgbClr val="000000"/>
                </a:solidFill>
                <a:latin typeface="Courier New"/>
              </a:rPr>
              <a:t> </a:t>
            </a:r>
            <a:r>
              <a:rPr lang="en-US" sz="1400" dirty="0" err="1" smtClean="0">
                <a:solidFill>
                  <a:srgbClr val="000000"/>
                </a:solidFill>
                <a:latin typeface="Courier New"/>
              </a:rPr>
              <a:t>mapCtrl</a:t>
            </a:r>
            <a:r>
              <a:rPr lang="en-US" sz="1400" dirty="0" smtClean="0">
                <a:solidFill>
                  <a:srgbClr val="000000"/>
                </a:solidFill>
                <a:latin typeface="Courier New"/>
              </a:rPr>
              <a:t> = </a:t>
            </a:r>
            <a:r>
              <a:rPr lang="en-US" sz="1400" dirty="0" err="1" smtClean="0">
                <a:solidFill>
                  <a:srgbClr val="000000"/>
                </a:solidFill>
                <a:latin typeface="Courier New"/>
              </a:rPr>
              <a:t>map.getController</a:t>
            </a:r>
            <a:r>
              <a:rPr lang="en-US" sz="1400" dirty="0" smtClean="0">
                <a:solidFill>
                  <a:srgbClr val="000000"/>
                </a:solidFill>
                <a:latin typeface="Courier New"/>
              </a:rPr>
              <a:t>();</a:t>
            </a:r>
          </a:p>
          <a:p>
            <a:pPr lvl="1" defTabSz="182880"/>
            <a:r>
              <a:rPr lang="en-US" sz="1400" dirty="0" err="1" smtClean="0">
                <a:solidFill>
                  <a:srgbClr val="000000"/>
                </a:solidFill>
                <a:latin typeface="Courier New"/>
              </a:rPr>
              <a:t>mapCtrl.animateTo</a:t>
            </a:r>
            <a:r>
              <a:rPr lang="en-US" sz="1400" dirty="0" smtClean="0">
                <a:solidFill>
                  <a:srgbClr val="000000"/>
                </a:solidFill>
                <a:latin typeface="Courier New"/>
              </a:rPr>
              <a:t>(</a:t>
            </a:r>
            <a:r>
              <a:rPr lang="en-US" sz="1400" dirty="0" err="1" smtClean="0">
                <a:solidFill>
                  <a:srgbClr val="000000"/>
                </a:solidFill>
                <a:latin typeface="Courier New"/>
              </a:rPr>
              <a:t>geoPt</a:t>
            </a:r>
            <a:r>
              <a:rPr lang="en-US" sz="1400" dirty="0" smtClean="0">
                <a:solidFill>
                  <a:srgbClr val="000000"/>
                </a:solidFill>
                <a:latin typeface="Courier New"/>
              </a:rPr>
              <a:t>); </a:t>
            </a:r>
            <a:r>
              <a:rPr lang="en-US" sz="1400" dirty="0" smtClean="0">
                <a:solidFill>
                  <a:srgbClr val="3F7F5F"/>
                </a:solidFill>
                <a:latin typeface="Courier New"/>
              </a:rPr>
              <a:t>// move map to the given point</a:t>
            </a:r>
          </a:p>
          <a:p>
            <a:pPr lvl="1" defTabSz="182880"/>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maxZoomlevel</a:t>
            </a:r>
            <a:r>
              <a:rPr lang="en-US" sz="1400" b="1" dirty="0" smtClean="0">
                <a:solidFill>
                  <a:srgbClr val="000000"/>
                </a:solidFill>
                <a:latin typeface="Courier New"/>
              </a:rPr>
              <a:t> = </a:t>
            </a:r>
            <a:r>
              <a:rPr lang="en-US" sz="1400" b="1" dirty="0" err="1" smtClean="0">
                <a:solidFill>
                  <a:srgbClr val="000000"/>
                </a:solidFill>
                <a:latin typeface="Courier New"/>
              </a:rPr>
              <a:t>map.getMaxZoomLevel</a:t>
            </a:r>
            <a:r>
              <a:rPr lang="en-US" sz="1400" b="1" dirty="0" smtClean="0">
                <a:solidFill>
                  <a:srgbClr val="000000"/>
                </a:solidFill>
                <a:latin typeface="Courier New"/>
              </a:rPr>
              <a:t>(); </a:t>
            </a:r>
            <a:r>
              <a:rPr lang="en-US" sz="1400" b="1" dirty="0" smtClean="0">
                <a:solidFill>
                  <a:srgbClr val="3F7F5F"/>
                </a:solidFill>
                <a:latin typeface="Courier New"/>
              </a:rPr>
              <a:t>// detect maximum zoom level</a:t>
            </a:r>
          </a:p>
          <a:p>
            <a:pPr lvl="1" defTabSz="182880"/>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zoomapCtrlhosenLevel</a:t>
            </a:r>
            <a:r>
              <a:rPr lang="en-US" sz="1400" b="1" dirty="0" smtClean="0">
                <a:solidFill>
                  <a:srgbClr val="000000"/>
                </a:solidFill>
                <a:latin typeface="Courier New"/>
              </a:rPr>
              <a:t> =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maxZoomlevel</a:t>
            </a:r>
            <a:r>
              <a:rPr lang="en-US" sz="1400" b="1" dirty="0" smtClean="0">
                <a:solidFill>
                  <a:srgbClr val="000000"/>
                </a:solidFill>
                <a:latin typeface="Courier New"/>
              </a:rPr>
              <a:t> + 1)/1.25);</a:t>
            </a:r>
          </a:p>
          <a:p>
            <a:pPr lvl="1" defTabSz="182880"/>
            <a:r>
              <a:rPr lang="en-US" sz="1400" dirty="0" err="1" smtClean="0">
                <a:solidFill>
                  <a:srgbClr val="000000"/>
                </a:solidFill>
                <a:latin typeface="Courier New"/>
              </a:rPr>
              <a:t>mapCtrl.setZoom</a:t>
            </a:r>
            <a:r>
              <a:rPr lang="en-US" sz="1400" dirty="0" smtClean="0">
                <a:solidFill>
                  <a:srgbClr val="000000"/>
                </a:solidFill>
                <a:latin typeface="Courier New"/>
              </a:rPr>
              <a:t>(</a:t>
            </a:r>
            <a:r>
              <a:rPr lang="en-US" sz="1400" dirty="0" err="1" smtClean="0">
                <a:solidFill>
                  <a:srgbClr val="000000"/>
                </a:solidFill>
                <a:latin typeface="Courier New"/>
              </a:rPr>
              <a:t>zoomapCtrlhosenLevel</a:t>
            </a:r>
            <a:r>
              <a:rPr lang="en-US" sz="1400" dirty="0" smtClean="0">
                <a:solidFill>
                  <a:srgbClr val="000000"/>
                </a:solidFill>
                <a:latin typeface="Courier New"/>
              </a:rPr>
              <a:t>); </a:t>
            </a:r>
            <a:r>
              <a:rPr lang="en-US" sz="1400" dirty="0" smtClean="0">
                <a:solidFill>
                  <a:srgbClr val="3F7F5F"/>
                </a:solidFill>
                <a:latin typeface="Courier New"/>
              </a:rPr>
              <a:t>// zoom at chosen level</a:t>
            </a:r>
          </a:p>
          <a:p>
            <a:pPr lvl="1" defTabSz="182880"/>
            <a:r>
              <a:rPr lang="en-US" sz="1400" dirty="0" err="1" smtClean="0">
                <a:solidFill>
                  <a:srgbClr val="000000"/>
                </a:solidFill>
                <a:latin typeface="Courier New"/>
              </a:rPr>
              <a:t>mapCtrl.setCenter</a:t>
            </a:r>
            <a:r>
              <a:rPr lang="en-US" sz="1400" dirty="0" smtClean="0">
                <a:solidFill>
                  <a:srgbClr val="000000"/>
                </a:solidFill>
                <a:latin typeface="Courier New"/>
              </a:rPr>
              <a:t>(</a:t>
            </a:r>
            <a:r>
              <a:rPr lang="en-US" sz="1400" dirty="0" err="1" smtClean="0">
                <a:solidFill>
                  <a:srgbClr val="000000"/>
                </a:solidFill>
                <a:latin typeface="Courier New"/>
              </a:rPr>
              <a:t>geoPt</a:t>
            </a:r>
            <a:r>
              <a:rPr lang="en-US" sz="1400" dirty="0" smtClean="0">
                <a:solidFill>
                  <a:srgbClr val="000000"/>
                </a:solidFill>
                <a:latin typeface="Courier New"/>
              </a:rPr>
              <a:t>); </a:t>
            </a:r>
            <a:r>
              <a:rPr lang="en-US" sz="1400" dirty="0" smtClean="0">
                <a:solidFill>
                  <a:srgbClr val="3F7F5F"/>
                </a:solidFill>
                <a:latin typeface="Courier New"/>
              </a:rPr>
              <a:t>//center the map around the given address</a:t>
            </a:r>
          </a:p>
          <a:p>
            <a:pPr lvl="1" defTabSz="182880"/>
            <a:r>
              <a:rPr lang="en-US" sz="1400" dirty="0" err="1" smtClean="0">
                <a:solidFill>
                  <a:srgbClr val="000000"/>
                </a:solidFill>
                <a:latin typeface="Courier New"/>
              </a:rPr>
              <a:t>map.setSatellite</a:t>
            </a:r>
            <a:r>
              <a:rPr lang="en-US" sz="1400" dirty="0" smtClean="0">
                <a:solidFill>
                  <a:srgbClr val="000000"/>
                </a:solidFill>
                <a:latin typeface="Courier New"/>
              </a:rPr>
              <a:t>(</a:t>
            </a:r>
            <a:r>
              <a:rPr lang="en-US" sz="1400" b="1" dirty="0" smtClean="0">
                <a:solidFill>
                  <a:srgbClr val="7F0055"/>
                </a:solidFill>
                <a:latin typeface="Courier New"/>
              </a:rPr>
              <a:t>false</a:t>
            </a:r>
            <a:r>
              <a:rPr lang="en-US" sz="1400" b="1" dirty="0" smtClean="0">
                <a:solidFill>
                  <a:srgbClr val="000000"/>
                </a:solidFill>
                <a:latin typeface="Courier New"/>
              </a:rPr>
              <a:t>);  </a:t>
            </a:r>
            <a:r>
              <a:rPr lang="en-US" sz="1400" dirty="0" smtClean="0">
                <a:solidFill>
                  <a:srgbClr val="3F7F5F"/>
                </a:solidFill>
                <a:latin typeface="Courier New"/>
              </a:rPr>
              <a:t>// display only "normal road" </a:t>
            </a:r>
            <a:r>
              <a:rPr lang="en-US" sz="1400" dirty="0" err="1" smtClean="0">
                <a:solidFill>
                  <a:srgbClr val="3F7F5F"/>
                </a:solidFill>
                <a:latin typeface="Courier New"/>
              </a:rPr>
              <a:t>mapview</a:t>
            </a:r>
            <a:endParaRPr lang="en-US" sz="1400" dirty="0" smtClean="0">
              <a:solidFill>
                <a:srgbClr val="3F7F5F"/>
              </a:solidFill>
              <a:latin typeface="Courier New"/>
            </a:endParaRPr>
          </a:p>
          <a:p>
            <a:pPr lvl="1" defTabSz="182880"/>
            <a:r>
              <a:rPr lang="en-US" sz="1400" dirty="0" err="1" smtClean="0">
                <a:solidFill>
                  <a:srgbClr val="000000"/>
                </a:solidFill>
                <a:latin typeface="Courier New"/>
              </a:rPr>
              <a:t>map.setTraffic</a:t>
            </a:r>
            <a:r>
              <a:rPr lang="en-US" sz="1400" dirty="0" smtClean="0">
                <a:solidFill>
                  <a:srgbClr val="000000"/>
                </a:solidFill>
                <a:latin typeface="Courier New"/>
              </a:rPr>
              <a:t>(</a:t>
            </a:r>
            <a:r>
              <a:rPr lang="en-US" sz="1400" b="1" dirty="0" smtClean="0">
                <a:solidFill>
                  <a:srgbClr val="7F0055"/>
                </a:solidFill>
                <a:latin typeface="Courier New"/>
              </a:rPr>
              <a:t>false</a:t>
            </a:r>
            <a:r>
              <a:rPr lang="en-US" sz="1400" b="1" dirty="0" smtClean="0">
                <a:solidFill>
                  <a:srgbClr val="000000"/>
                </a:solidFill>
                <a:latin typeface="Courier New"/>
              </a:rPr>
              <a:t>);    </a:t>
            </a:r>
            <a:r>
              <a:rPr lang="en-US" sz="1400" dirty="0" smtClean="0">
                <a:solidFill>
                  <a:srgbClr val="3F7F5F"/>
                </a:solidFill>
                <a:latin typeface="Courier New"/>
              </a:rPr>
              <a:t>// do not show traffic info</a:t>
            </a:r>
          </a:p>
          <a:p>
            <a:pPr lvl="1" defTabSz="182880"/>
            <a:endParaRPr lang="en-US" sz="1400" dirty="0" smtClean="0">
              <a:latin typeface="Courier New"/>
            </a:endParaRPr>
          </a:p>
          <a:p>
            <a:pPr lvl="1" defTabSz="182880"/>
            <a:r>
              <a:rPr lang="en-US" sz="1400" dirty="0" smtClean="0">
                <a:solidFill>
                  <a:srgbClr val="000000"/>
                </a:solidFill>
                <a:latin typeface="Courier New"/>
              </a:rPr>
              <a:t>} </a:t>
            </a:r>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1" defTabSz="182880"/>
            <a:r>
              <a:rPr lang="en-US" sz="1400" dirty="0" err="1" smtClean="0">
                <a:solidFill>
                  <a:srgbClr val="000000"/>
                </a:solidFill>
                <a:latin typeface="Courier New"/>
              </a:rPr>
              <a:t>Log.</a:t>
            </a:r>
            <a:r>
              <a:rPr lang="en-US" sz="1400" i="1" dirty="0" err="1" smtClean="0">
                <a:solidFill>
                  <a:srgbClr val="000000"/>
                </a:solidFill>
                <a:latin typeface="Courier New"/>
              </a:rPr>
              <a:t>e</a:t>
            </a:r>
            <a:r>
              <a:rPr lang="en-US" sz="1400" i="1" dirty="0" smtClean="0">
                <a:solidFill>
                  <a:srgbClr val="000000"/>
                </a:solidFill>
                <a:latin typeface="Courier New"/>
              </a:rPr>
              <a:t>(</a:t>
            </a:r>
            <a:r>
              <a:rPr lang="en-US" sz="1400" i="1" dirty="0" smtClean="0">
                <a:solidFill>
                  <a:srgbClr val="2A00FF"/>
                </a:solidFill>
                <a:latin typeface="Courier New"/>
              </a:rPr>
              <a:t>"ERROR&gt;&gt;&gt;"</a:t>
            </a:r>
            <a:r>
              <a:rPr lang="en-US" sz="1400" i="1" dirty="0" smtClean="0">
                <a:solidFill>
                  <a:srgbClr val="000000"/>
                </a:solidFill>
                <a:latin typeface="Courier New"/>
              </a:rPr>
              <a:t>, </a:t>
            </a:r>
            <a:r>
              <a:rPr lang="en-US" sz="1400" i="1" dirty="0" err="1" smtClean="0">
                <a:solidFill>
                  <a:srgbClr val="000000"/>
                </a:solidFill>
                <a:latin typeface="Courier New"/>
              </a:rPr>
              <a:t>e.getMessage</a:t>
            </a:r>
            <a:r>
              <a:rPr lang="en-US" sz="1400" i="1" dirty="0" smtClean="0">
                <a:solidFill>
                  <a:srgbClr val="000000"/>
                </a:solidFill>
                <a:latin typeface="Courier New"/>
              </a:rPr>
              <a:t>() );</a:t>
            </a:r>
          </a:p>
          <a:p>
            <a:pPr lvl="1" defTabSz="182880"/>
            <a:r>
              <a:rPr lang="en-US" sz="1400" dirty="0" smtClean="0">
                <a:solidFill>
                  <a:srgbClr val="000000"/>
                </a:solidFill>
                <a:latin typeface="Courier New"/>
              </a:rPr>
              <a:t>}</a:t>
            </a:r>
          </a:p>
          <a:p>
            <a:pPr defTabSz="182880"/>
            <a:endParaRPr lang="en-US" sz="1400" dirty="0" smtClean="0">
              <a:latin typeface="Courier New"/>
            </a:endParaRPr>
          </a:p>
          <a:p>
            <a:pPr defTabSz="182880"/>
            <a:r>
              <a:rPr lang="en-US" sz="1400" dirty="0" smtClean="0">
                <a:solidFill>
                  <a:srgbClr val="000000"/>
                </a:solidFill>
                <a:latin typeface="Courier New"/>
              </a:rPr>
              <a:t>}</a:t>
            </a:r>
            <a:r>
              <a:rPr lang="en-US" sz="1400" dirty="0" smtClean="0">
                <a:solidFill>
                  <a:srgbClr val="3F7F5F"/>
                </a:solidFill>
                <a:latin typeface="Courier New"/>
              </a:rPr>
              <a:t>// </a:t>
            </a:r>
            <a:r>
              <a:rPr lang="en-US" sz="1400" dirty="0" err="1" smtClean="0">
                <a:solidFill>
                  <a:srgbClr val="3F7F5F"/>
                </a:solidFill>
                <a:latin typeface="Courier New"/>
              </a:rPr>
              <a:t>navigateTo</a:t>
            </a:r>
            <a:endParaRPr lang="en-US" sz="1400" dirty="0"/>
          </a:p>
        </p:txBody>
      </p:sp>
    </p:spTree>
    <p:extLst>
      <p:ext uri="{BB962C8B-B14F-4D97-AF65-F5344CB8AC3E}">
        <p14:creationId xmlns:p14="http://schemas.microsoft.com/office/powerpoint/2010/main" val="88323629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293757"/>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300" b="1" dirty="0" smtClean="0">
                <a:solidFill>
                  <a:srgbClr val="7F0055"/>
                </a:solidFill>
                <a:latin typeface="Courier New"/>
              </a:rPr>
              <a:t>	private</a:t>
            </a:r>
            <a:r>
              <a:rPr lang="en-US" sz="1300" b="1" dirty="0" smtClean="0">
                <a:solidFill>
                  <a:srgbClr val="000000"/>
                </a:solidFill>
                <a:latin typeface="Courier New"/>
              </a:rPr>
              <a:t> </a:t>
            </a:r>
            <a:r>
              <a:rPr lang="en-US" sz="1300" b="1" dirty="0" smtClean="0">
                <a:solidFill>
                  <a:srgbClr val="7F0055"/>
                </a:solidFill>
                <a:latin typeface="Courier New"/>
              </a:rPr>
              <a:t>void</a:t>
            </a:r>
            <a:r>
              <a:rPr lang="en-US" sz="1300" b="1" dirty="0" smtClean="0">
                <a:solidFill>
                  <a:srgbClr val="000000"/>
                </a:solidFill>
                <a:latin typeface="Courier New"/>
              </a:rPr>
              <a:t> </a:t>
            </a:r>
            <a:r>
              <a:rPr lang="en-US" sz="1300" b="1" dirty="0" err="1" smtClean="0">
                <a:solidFill>
                  <a:srgbClr val="000000"/>
                </a:solidFill>
                <a:latin typeface="Courier New"/>
              </a:rPr>
              <a:t>showInvalidAddressMsg</a:t>
            </a:r>
            <a:r>
              <a:rPr lang="en-US" sz="1300" b="1" dirty="0" smtClean="0">
                <a:solidFill>
                  <a:srgbClr val="000000"/>
                </a:solidFill>
                <a:latin typeface="Courier New"/>
              </a:rPr>
              <a:t>() {</a:t>
            </a:r>
          </a:p>
          <a:p>
            <a:pPr lvl="1" defTabSz="182880"/>
            <a:r>
              <a:rPr lang="en-US" sz="1300" dirty="0" smtClean="0">
                <a:solidFill>
                  <a:srgbClr val="000000"/>
                </a:solidFill>
                <a:latin typeface="Courier New"/>
              </a:rPr>
              <a:t>Dialog </a:t>
            </a:r>
            <a:r>
              <a:rPr lang="en-US" sz="1300" dirty="0" err="1" smtClean="0">
                <a:solidFill>
                  <a:srgbClr val="000000"/>
                </a:solidFill>
                <a:latin typeface="Courier New"/>
              </a:rPr>
              <a:t>locationError</a:t>
            </a:r>
            <a:r>
              <a:rPr lang="en-US" sz="1300" dirty="0" smtClean="0">
                <a:solidFill>
                  <a:srgbClr val="000000"/>
                </a:solidFill>
                <a:latin typeface="Courier New"/>
              </a:rPr>
              <a:t> = </a:t>
            </a:r>
            <a:r>
              <a:rPr lang="en-US" sz="1300" b="1" dirty="0" smtClean="0">
                <a:solidFill>
                  <a:srgbClr val="7F0055"/>
                </a:solidFill>
                <a:latin typeface="Courier New"/>
              </a:rPr>
              <a:t>new</a:t>
            </a:r>
            <a:r>
              <a:rPr lang="en-US" sz="1300" b="1" dirty="0" smtClean="0">
                <a:solidFill>
                  <a:srgbClr val="000000"/>
                </a:solidFill>
                <a:latin typeface="Courier New"/>
              </a:rPr>
              <a:t> </a:t>
            </a:r>
            <a:r>
              <a:rPr lang="en-US" sz="1300" b="1" dirty="0" err="1" smtClean="0">
                <a:solidFill>
                  <a:srgbClr val="000000"/>
                </a:solidFill>
                <a:latin typeface="Courier New"/>
              </a:rPr>
              <a:t>AlertDialog.Builder</a:t>
            </a:r>
            <a:r>
              <a:rPr lang="en-US" sz="1300" b="1" dirty="0" smtClean="0">
                <a:solidFill>
                  <a:srgbClr val="000000"/>
                </a:solidFill>
                <a:latin typeface="Courier New"/>
              </a:rPr>
              <a:t>(</a:t>
            </a:r>
            <a:r>
              <a:rPr lang="en-US" sz="1300" dirty="0" smtClean="0">
                <a:solidFill>
                  <a:srgbClr val="000000"/>
                </a:solidFill>
                <a:latin typeface="Courier New"/>
              </a:rPr>
              <a:t>	GeopointDemo1.</a:t>
            </a:r>
            <a:r>
              <a:rPr lang="en-US" sz="1300" b="1" dirty="0" smtClean="0">
                <a:solidFill>
                  <a:srgbClr val="7F0055"/>
                </a:solidFill>
                <a:latin typeface="Courier New"/>
              </a:rPr>
              <a:t>this</a:t>
            </a:r>
            <a:r>
              <a:rPr lang="en-US" sz="1300" b="1" dirty="0" smtClean="0">
                <a:solidFill>
                  <a:srgbClr val="000000"/>
                </a:solidFill>
                <a:latin typeface="Courier New"/>
              </a:rPr>
              <a:t>)</a:t>
            </a:r>
          </a:p>
          <a:p>
            <a:pPr lvl="1" defTabSz="182880"/>
            <a:r>
              <a:rPr lang="en-US" sz="1300" b="1" dirty="0" smtClean="0">
                <a:solidFill>
                  <a:srgbClr val="000000"/>
                </a:solidFill>
                <a:latin typeface="Courier New"/>
              </a:rPr>
              <a:t>		.</a:t>
            </a:r>
            <a:r>
              <a:rPr lang="en-US" sz="1300" b="1" dirty="0" err="1" smtClean="0">
                <a:solidFill>
                  <a:srgbClr val="000000"/>
                </a:solidFill>
                <a:latin typeface="Courier New"/>
              </a:rPr>
              <a:t>setIcon</a:t>
            </a:r>
            <a:r>
              <a:rPr lang="en-US" sz="1300" b="1" dirty="0" smtClean="0">
                <a:solidFill>
                  <a:srgbClr val="000000"/>
                </a:solidFill>
                <a:latin typeface="Courier New"/>
              </a:rPr>
              <a:t>(0)</a:t>
            </a:r>
          </a:p>
          <a:p>
            <a:pPr lvl="1" defTabSz="182880"/>
            <a:r>
              <a:rPr lang="en-US" sz="1300" b="1" dirty="0" smtClean="0">
                <a:solidFill>
                  <a:srgbClr val="000000"/>
                </a:solidFill>
                <a:latin typeface="Courier New"/>
              </a:rPr>
              <a:t>		.</a:t>
            </a:r>
            <a:r>
              <a:rPr lang="en-US" sz="1300" b="1" dirty="0" err="1" smtClean="0">
                <a:solidFill>
                  <a:srgbClr val="000000"/>
                </a:solidFill>
                <a:latin typeface="Courier New"/>
              </a:rPr>
              <a:t>setTitle</a:t>
            </a:r>
            <a:r>
              <a:rPr lang="en-US" sz="1300" b="1" dirty="0" smtClean="0">
                <a:solidFill>
                  <a:srgbClr val="000000"/>
                </a:solidFill>
                <a:latin typeface="Courier New"/>
              </a:rPr>
              <a:t>(</a:t>
            </a:r>
            <a:r>
              <a:rPr lang="en-US" sz="1300" dirty="0" smtClean="0">
                <a:solidFill>
                  <a:srgbClr val="2A00FF"/>
                </a:solidFill>
                <a:latin typeface="Courier New"/>
              </a:rPr>
              <a:t>"Error"</a:t>
            </a:r>
            <a:r>
              <a:rPr lang="en-US" sz="1300" dirty="0" smtClean="0">
                <a:solidFill>
                  <a:srgbClr val="000000"/>
                </a:solidFill>
                <a:latin typeface="Courier New"/>
              </a:rPr>
              <a:t>)</a:t>
            </a:r>
          </a:p>
          <a:p>
            <a:pPr lvl="1" defTabSz="182880"/>
            <a:r>
              <a:rPr lang="en-US" sz="1300" dirty="0" smtClean="0">
                <a:solidFill>
                  <a:srgbClr val="000000"/>
                </a:solidFill>
                <a:latin typeface="Courier New"/>
              </a:rPr>
              <a:t>		.</a:t>
            </a:r>
            <a:r>
              <a:rPr lang="en-US" sz="1300" dirty="0" err="1" smtClean="0">
                <a:solidFill>
                  <a:srgbClr val="000000"/>
                </a:solidFill>
                <a:latin typeface="Courier New"/>
              </a:rPr>
              <a:t>setPositiveButton</a:t>
            </a:r>
            <a:r>
              <a:rPr lang="en-US" sz="1300" dirty="0" smtClean="0">
                <a:solidFill>
                  <a:srgbClr val="000000"/>
                </a:solidFill>
                <a:latin typeface="Courier New"/>
              </a:rPr>
              <a:t>(</a:t>
            </a:r>
            <a:r>
              <a:rPr lang="en-US" sz="1300" dirty="0" smtClean="0">
                <a:solidFill>
                  <a:srgbClr val="2A00FF"/>
                </a:solidFill>
                <a:latin typeface="Courier New"/>
              </a:rPr>
              <a:t>"OK"</a:t>
            </a:r>
            <a:r>
              <a:rPr lang="en-US" sz="1300" dirty="0" smtClean="0">
                <a:solidFill>
                  <a:srgbClr val="000000"/>
                </a:solidFill>
                <a:latin typeface="Courier New"/>
              </a:rPr>
              <a:t>, </a:t>
            </a:r>
            <a:r>
              <a:rPr lang="en-US" sz="1300" b="1" dirty="0" smtClean="0">
                <a:solidFill>
                  <a:srgbClr val="7F0055"/>
                </a:solidFill>
                <a:latin typeface="Courier New"/>
              </a:rPr>
              <a:t>null</a:t>
            </a:r>
            <a:r>
              <a:rPr lang="en-US" sz="1300" b="1" dirty="0" smtClean="0">
                <a:solidFill>
                  <a:srgbClr val="000000"/>
                </a:solidFill>
                <a:latin typeface="Courier New"/>
              </a:rPr>
              <a:t>)</a:t>
            </a:r>
          </a:p>
          <a:p>
            <a:pPr lvl="1" defTabSz="182880"/>
            <a:r>
              <a:rPr lang="en-US" sz="1300" dirty="0" smtClean="0">
                <a:solidFill>
                  <a:srgbClr val="000000"/>
                </a:solidFill>
                <a:latin typeface="Courier New"/>
              </a:rPr>
              <a:t>		.</a:t>
            </a:r>
            <a:r>
              <a:rPr lang="en-US" sz="1300" dirty="0" err="1" smtClean="0">
                <a:solidFill>
                  <a:srgbClr val="000000"/>
                </a:solidFill>
                <a:latin typeface="Courier New"/>
              </a:rPr>
              <a:t>setMessage</a:t>
            </a:r>
            <a:r>
              <a:rPr lang="en-US" sz="1300" dirty="0" smtClean="0">
                <a:solidFill>
                  <a:srgbClr val="000000"/>
                </a:solidFill>
                <a:latin typeface="Courier New"/>
              </a:rPr>
              <a:t>(</a:t>
            </a:r>
            <a:r>
              <a:rPr lang="en-US" sz="1300" dirty="0" smtClean="0">
                <a:solidFill>
                  <a:srgbClr val="2A00FF"/>
                </a:solidFill>
                <a:latin typeface="Courier New"/>
              </a:rPr>
              <a:t>"Sorry, your address doesn't exist."</a:t>
            </a:r>
            <a:r>
              <a:rPr lang="en-US" sz="1300" dirty="0" smtClean="0">
                <a:solidFill>
                  <a:srgbClr val="000000"/>
                </a:solidFill>
                <a:latin typeface="Courier New"/>
              </a:rPr>
              <a:t>)</a:t>
            </a:r>
          </a:p>
          <a:p>
            <a:pPr lvl="1" defTabSz="182880"/>
            <a:r>
              <a:rPr lang="en-US" sz="1300" dirty="0" smtClean="0">
                <a:solidFill>
                  <a:srgbClr val="000000"/>
                </a:solidFill>
                <a:latin typeface="Courier New"/>
              </a:rPr>
              <a:t>		.create();</a:t>
            </a:r>
          </a:p>
          <a:p>
            <a:pPr lvl="1" defTabSz="182880"/>
            <a:r>
              <a:rPr lang="en-US" sz="1300" dirty="0" err="1" smtClean="0">
                <a:solidFill>
                  <a:srgbClr val="000000"/>
                </a:solidFill>
                <a:latin typeface="Courier New"/>
              </a:rPr>
              <a:t>locationError.show</a:t>
            </a:r>
            <a:r>
              <a:rPr lang="en-US" sz="1300" dirty="0" smtClean="0">
                <a:solidFill>
                  <a:srgbClr val="000000"/>
                </a:solidFill>
                <a:latin typeface="Courier New"/>
              </a:rPr>
              <a:t>();</a:t>
            </a:r>
          </a:p>
          <a:p>
            <a:pPr defTabSz="182880"/>
            <a:r>
              <a:rPr lang="en-US" sz="1300" dirty="0" smtClean="0">
                <a:solidFill>
                  <a:srgbClr val="000000"/>
                </a:solidFill>
                <a:latin typeface="Courier New"/>
              </a:rPr>
              <a:t>	}</a:t>
            </a:r>
            <a:r>
              <a:rPr lang="en-US" sz="1300" dirty="0" smtClean="0">
                <a:solidFill>
                  <a:srgbClr val="3F7F5F"/>
                </a:solidFill>
                <a:latin typeface="Courier New"/>
              </a:rPr>
              <a:t>// </a:t>
            </a:r>
            <a:r>
              <a:rPr lang="en-US" sz="1300" dirty="0" err="1" smtClean="0">
                <a:solidFill>
                  <a:srgbClr val="3F7F5F"/>
                </a:solidFill>
                <a:latin typeface="Courier New"/>
              </a:rPr>
              <a:t>showInvalidAddressMsg</a:t>
            </a:r>
            <a:endParaRPr lang="en-US" sz="1300" dirty="0" smtClean="0">
              <a:solidFill>
                <a:srgbClr val="3F7F5F"/>
              </a:solidFill>
              <a:latin typeface="Courier New"/>
            </a:endParaRPr>
          </a:p>
          <a:p>
            <a:pPr defTabSz="182880"/>
            <a:endParaRPr lang="en-US" sz="1300" dirty="0" smtClean="0">
              <a:latin typeface="Courier New"/>
            </a:endParaRPr>
          </a:p>
          <a:p>
            <a:pPr defTabSz="182880"/>
            <a:r>
              <a:rPr lang="en-US" sz="1300" b="1" dirty="0" smtClean="0">
                <a:solidFill>
                  <a:srgbClr val="7F0055"/>
                </a:solidFill>
                <a:latin typeface="Courier New"/>
              </a:rPr>
              <a:t>	private</a:t>
            </a:r>
            <a:r>
              <a:rPr lang="en-US" sz="1300" b="1" dirty="0" smtClean="0">
                <a:solidFill>
                  <a:srgbClr val="000000"/>
                </a:solidFill>
                <a:latin typeface="Courier New"/>
              </a:rPr>
              <a:t> </a:t>
            </a:r>
            <a:r>
              <a:rPr lang="en-US" sz="1300" b="1" dirty="0" smtClean="0">
                <a:solidFill>
                  <a:srgbClr val="7F0055"/>
                </a:solidFill>
                <a:latin typeface="Courier New"/>
              </a:rPr>
              <a:t>void</a:t>
            </a:r>
            <a:r>
              <a:rPr lang="en-US" sz="1300" b="1" dirty="0" smtClean="0">
                <a:solidFill>
                  <a:srgbClr val="000000"/>
                </a:solidFill>
                <a:latin typeface="Courier New"/>
              </a:rPr>
              <a:t> </a:t>
            </a:r>
            <a:r>
              <a:rPr lang="en-US" sz="1300" b="1" dirty="0" err="1" smtClean="0">
                <a:solidFill>
                  <a:srgbClr val="000000"/>
                </a:solidFill>
                <a:latin typeface="Courier New"/>
              </a:rPr>
              <a:t>showListOfFoundAddresses</a:t>
            </a:r>
            <a:r>
              <a:rPr lang="en-US" sz="1300" b="1" dirty="0" smtClean="0">
                <a:solidFill>
                  <a:srgbClr val="000000"/>
                </a:solidFill>
                <a:latin typeface="Courier New"/>
              </a:rPr>
              <a:t> (List&lt;Address&gt; </a:t>
            </a:r>
            <a:r>
              <a:rPr lang="en-US" sz="1300" b="1" dirty="0" err="1" smtClean="0">
                <a:solidFill>
                  <a:srgbClr val="000000"/>
                </a:solidFill>
                <a:latin typeface="Courier New"/>
              </a:rPr>
              <a:t>foundAddresses</a:t>
            </a:r>
            <a:r>
              <a:rPr lang="en-US" sz="1300" b="1" dirty="0" smtClean="0">
                <a:solidFill>
                  <a:srgbClr val="000000"/>
                </a:solidFill>
                <a:latin typeface="Courier New"/>
              </a:rPr>
              <a:t>){</a:t>
            </a:r>
          </a:p>
          <a:p>
            <a:pPr lvl="1" defTabSz="182880"/>
            <a:r>
              <a:rPr lang="en-US" sz="1300" dirty="0" smtClean="0">
                <a:solidFill>
                  <a:srgbClr val="000000"/>
                </a:solidFill>
                <a:latin typeface="Courier New"/>
              </a:rPr>
              <a:t>String </a:t>
            </a:r>
            <a:r>
              <a:rPr lang="en-US" sz="1300" dirty="0" err="1" smtClean="0">
                <a:solidFill>
                  <a:srgbClr val="000000"/>
                </a:solidFill>
                <a:latin typeface="Courier New"/>
              </a:rPr>
              <a:t>msg</a:t>
            </a:r>
            <a:r>
              <a:rPr lang="en-US" sz="1300" dirty="0" smtClean="0">
                <a:solidFill>
                  <a:srgbClr val="000000"/>
                </a:solidFill>
                <a:latin typeface="Courier New"/>
              </a:rPr>
              <a:t> = </a:t>
            </a:r>
            <a:r>
              <a:rPr lang="en-US" sz="1300" dirty="0" smtClean="0">
                <a:solidFill>
                  <a:srgbClr val="2A00FF"/>
                </a:solidFill>
                <a:latin typeface="Courier New"/>
              </a:rPr>
              <a:t>""</a:t>
            </a:r>
            <a:r>
              <a:rPr lang="en-US" sz="1300" dirty="0" smtClean="0">
                <a:solidFill>
                  <a:srgbClr val="000000"/>
                </a:solidFill>
                <a:latin typeface="Courier New"/>
              </a:rPr>
              <a:t>;</a:t>
            </a:r>
          </a:p>
          <a:p>
            <a:pPr lvl="1" defTabSz="182880"/>
            <a:r>
              <a:rPr lang="en-US" sz="1300" b="1" dirty="0" smtClean="0">
                <a:solidFill>
                  <a:srgbClr val="7F0055"/>
                </a:solidFill>
                <a:latin typeface="Courier New"/>
              </a:rPr>
              <a:t>for</a:t>
            </a:r>
            <a:r>
              <a:rPr lang="en-US" sz="1300" b="1" dirty="0" smtClean="0">
                <a:solidFill>
                  <a:srgbClr val="000000"/>
                </a:solidFill>
                <a:latin typeface="Courier New"/>
              </a:rPr>
              <a:t> (</a:t>
            </a:r>
            <a:r>
              <a:rPr lang="en-US" sz="1300" b="1" dirty="0" err="1" smtClean="0">
                <a:solidFill>
                  <a:srgbClr val="7F0055"/>
                </a:solidFill>
                <a:latin typeface="Courier New"/>
              </a:rPr>
              <a:t>int</a:t>
            </a:r>
            <a:r>
              <a:rPr lang="en-US" sz="1300" b="1" dirty="0" smtClean="0">
                <a:solidFill>
                  <a:srgbClr val="000000"/>
                </a:solidFill>
                <a:latin typeface="Courier New"/>
              </a:rPr>
              <a:t> </a:t>
            </a:r>
            <a:r>
              <a:rPr lang="en-US" sz="1300" b="1" dirty="0" err="1" smtClean="0">
                <a:solidFill>
                  <a:srgbClr val="000000"/>
                </a:solidFill>
                <a:latin typeface="Courier New"/>
              </a:rPr>
              <a:t>i</a:t>
            </a:r>
            <a:r>
              <a:rPr lang="en-US" sz="1300" b="1" dirty="0" smtClean="0">
                <a:solidFill>
                  <a:srgbClr val="000000"/>
                </a:solidFill>
                <a:latin typeface="Courier New"/>
              </a:rPr>
              <a:t> = 0; </a:t>
            </a:r>
            <a:r>
              <a:rPr lang="en-US" sz="1300" b="1" dirty="0" err="1" smtClean="0">
                <a:solidFill>
                  <a:srgbClr val="000000"/>
                </a:solidFill>
                <a:latin typeface="Courier New"/>
              </a:rPr>
              <a:t>i</a:t>
            </a:r>
            <a:r>
              <a:rPr lang="en-US" sz="1300" b="1" dirty="0" smtClean="0">
                <a:solidFill>
                  <a:srgbClr val="000000"/>
                </a:solidFill>
                <a:latin typeface="Courier New"/>
              </a:rPr>
              <a:t> &lt; </a:t>
            </a:r>
            <a:r>
              <a:rPr lang="en-US" sz="1300" b="1" dirty="0" err="1" smtClean="0">
                <a:solidFill>
                  <a:srgbClr val="000000"/>
                </a:solidFill>
                <a:latin typeface="Courier New"/>
              </a:rPr>
              <a:t>foundAddresses.size</a:t>
            </a:r>
            <a:r>
              <a:rPr lang="en-US" sz="1300" b="1" dirty="0" smtClean="0">
                <a:solidFill>
                  <a:srgbClr val="000000"/>
                </a:solidFill>
                <a:latin typeface="Courier New"/>
              </a:rPr>
              <a:t>(); ++</a:t>
            </a:r>
            <a:r>
              <a:rPr lang="en-US" sz="1300" b="1" dirty="0" err="1" smtClean="0">
                <a:solidFill>
                  <a:srgbClr val="000000"/>
                </a:solidFill>
                <a:latin typeface="Courier New"/>
              </a:rPr>
              <a:t>i</a:t>
            </a:r>
            <a:r>
              <a:rPr lang="en-US" sz="1300" b="1" dirty="0" smtClean="0">
                <a:solidFill>
                  <a:srgbClr val="000000"/>
                </a:solidFill>
                <a:latin typeface="Courier New"/>
              </a:rPr>
              <a:t>) {</a:t>
            </a:r>
          </a:p>
          <a:p>
            <a:pPr lvl="2" defTabSz="182880"/>
            <a:r>
              <a:rPr lang="en-US" sz="1300" dirty="0" smtClean="0">
                <a:solidFill>
                  <a:srgbClr val="3F7F5F"/>
                </a:solidFill>
                <a:latin typeface="Courier New"/>
              </a:rPr>
              <a:t>// show results as address, Longitude and Latitude</a:t>
            </a:r>
          </a:p>
          <a:p>
            <a:pPr lvl="2" defTabSz="182880"/>
            <a:r>
              <a:rPr lang="en-US" sz="1300" dirty="0" smtClean="0">
                <a:solidFill>
                  <a:srgbClr val="3F7F5F"/>
                </a:solidFill>
                <a:latin typeface="Courier New"/>
              </a:rPr>
              <a:t>// </a:t>
            </a:r>
            <a:r>
              <a:rPr lang="en-US" sz="1300" b="1" dirty="0" smtClean="0">
                <a:solidFill>
                  <a:srgbClr val="7F9FBF"/>
                </a:solidFill>
                <a:latin typeface="Courier New"/>
              </a:rPr>
              <a:t>TODO</a:t>
            </a:r>
            <a:r>
              <a:rPr lang="en-US" sz="1300" b="1" dirty="0" smtClean="0">
                <a:solidFill>
                  <a:srgbClr val="3F7F5F"/>
                </a:solidFill>
                <a:latin typeface="Courier New"/>
              </a:rPr>
              <a:t>: for multiple results show a select-list, try</a:t>
            </a:r>
            <a:r>
              <a:rPr lang="en-US" sz="1300" dirty="0" smtClean="0">
                <a:solidFill>
                  <a:srgbClr val="3F7F5F"/>
                </a:solidFill>
                <a:latin typeface="Courier New"/>
              </a:rPr>
              <a:t>: MAIN AVE OHIO</a:t>
            </a:r>
          </a:p>
          <a:p>
            <a:pPr lvl="2" defTabSz="182880"/>
            <a:r>
              <a:rPr lang="en-US" sz="1300" dirty="0" smtClean="0">
                <a:solidFill>
                  <a:srgbClr val="000000"/>
                </a:solidFill>
                <a:latin typeface="Courier New"/>
              </a:rPr>
              <a:t>Address a = </a:t>
            </a:r>
            <a:r>
              <a:rPr lang="en-US" sz="1300" dirty="0" err="1" smtClean="0">
                <a:solidFill>
                  <a:srgbClr val="000000"/>
                </a:solidFill>
                <a:latin typeface="Courier New"/>
              </a:rPr>
              <a:t>foundAddresses.get</a:t>
            </a:r>
            <a:r>
              <a:rPr lang="en-US" sz="1300" dirty="0" smtClean="0">
                <a:solidFill>
                  <a:srgbClr val="000000"/>
                </a:solidFill>
                <a:latin typeface="Courier New"/>
              </a:rPr>
              <a:t>(</a:t>
            </a:r>
            <a:r>
              <a:rPr lang="en-US" sz="1300" dirty="0" err="1" smtClean="0">
                <a:solidFill>
                  <a:srgbClr val="000000"/>
                </a:solidFill>
                <a:latin typeface="Courier New"/>
              </a:rPr>
              <a:t>i</a:t>
            </a:r>
            <a:r>
              <a:rPr lang="en-US" sz="1300" dirty="0" smtClean="0">
                <a:solidFill>
                  <a:srgbClr val="000000"/>
                </a:solidFill>
                <a:latin typeface="Courier New"/>
              </a:rPr>
              <a:t>);</a:t>
            </a:r>
          </a:p>
          <a:p>
            <a:pPr lvl="2" defTabSz="182880"/>
            <a:r>
              <a:rPr lang="en-US" sz="1300" dirty="0" smtClean="0">
                <a:solidFill>
                  <a:srgbClr val="0000C0"/>
                </a:solidFill>
                <a:latin typeface="Courier New"/>
              </a:rPr>
              <a:t>lat</a:t>
            </a:r>
            <a:r>
              <a:rPr lang="en-US" sz="1300" dirty="0" smtClean="0">
                <a:solidFill>
                  <a:srgbClr val="000000"/>
                </a:solidFill>
                <a:latin typeface="Courier New"/>
              </a:rPr>
              <a:t> = </a:t>
            </a:r>
            <a:r>
              <a:rPr lang="en-US" sz="1300" dirty="0" err="1" smtClean="0">
                <a:solidFill>
                  <a:srgbClr val="000000"/>
                </a:solidFill>
                <a:latin typeface="Courier New"/>
              </a:rPr>
              <a:t>a.getLatitude</a:t>
            </a:r>
            <a:r>
              <a:rPr lang="en-US" sz="1300" dirty="0" smtClean="0">
                <a:solidFill>
                  <a:srgbClr val="000000"/>
                </a:solidFill>
                <a:latin typeface="Courier New"/>
              </a:rPr>
              <a:t>();</a:t>
            </a:r>
          </a:p>
          <a:p>
            <a:pPr lvl="2" defTabSz="182880"/>
            <a:r>
              <a:rPr lang="en-US" sz="1300" dirty="0" err="1" smtClean="0">
                <a:solidFill>
                  <a:srgbClr val="0000C0"/>
                </a:solidFill>
                <a:latin typeface="Courier New"/>
              </a:rPr>
              <a:t>lon</a:t>
            </a:r>
            <a:r>
              <a:rPr lang="en-US" sz="1300" dirty="0" smtClean="0">
                <a:solidFill>
                  <a:srgbClr val="000000"/>
                </a:solidFill>
                <a:latin typeface="Courier New"/>
              </a:rPr>
              <a:t> = </a:t>
            </a:r>
            <a:r>
              <a:rPr lang="en-US" sz="1300" dirty="0" err="1" smtClean="0">
                <a:solidFill>
                  <a:srgbClr val="000000"/>
                </a:solidFill>
                <a:latin typeface="Courier New"/>
              </a:rPr>
              <a:t>a.getLongitude</a:t>
            </a:r>
            <a:r>
              <a:rPr lang="en-US" sz="1300" dirty="0" smtClean="0">
                <a:solidFill>
                  <a:srgbClr val="000000"/>
                </a:solidFill>
                <a:latin typeface="Courier New"/>
              </a:rPr>
              <a:t>();</a:t>
            </a:r>
          </a:p>
          <a:p>
            <a:pPr lvl="2" defTabSz="182880"/>
            <a:r>
              <a:rPr lang="en-US" sz="1300" dirty="0" smtClean="0">
                <a:solidFill>
                  <a:srgbClr val="000000"/>
                </a:solidFill>
                <a:latin typeface="Courier New"/>
              </a:rPr>
              <a:t>String </a:t>
            </a:r>
            <a:r>
              <a:rPr lang="en-US" sz="1300" dirty="0" err="1" smtClean="0">
                <a:solidFill>
                  <a:srgbClr val="000000"/>
                </a:solidFill>
                <a:latin typeface="Courier New"/>
              </a:rPr>
              <a:t>adr</a:t>
            </a:r>
            <a:r>
              <a:rPr lang="en-US" sz="1300" dirty="0" smtClean="0">
                <a:solidFill>
                  <a:srgbClr val="000000"/>
                </a:solidFill>
                <a:latin typeface="Courier New"/>
              </a:rPr>
              <a:t> = </a:t>
            </a:r>
            <a:r>
              <a:rPr lang="en-US" sz="1300" dirty="0" smtClean="0">
                <a:solidFill>
                  <a:srgbClr val="2A00FF"/>
                </a:solidFill>
                <a:latin typeface="Courier New"/>
              </a:rPr>
              <a:t>"\n"</a:t>
            </a:r>
            <a:r>
              <a:rPr lang="en-US" sz="1300" dirty="0" smtClean="0">
                <a:solidFill>
                  <a:srgbClr val="000000"/>
                </a:solidFill>
                <a:latin typeface="Courier New"/>
              </a:rPr>
              <a:t> + </a:t>
            </a:r>
            <a:r>
              <a:rPr lang="en-US" sz="1300" dirty="0" err="1" smtClean="0">
                <a:solidFill>
                  <a:srgbClr val="000000"/>
                </a:solidFill>
                <a:latin typeface="Courier New"/>
              </a:rPr>
              <a:t>a.getAddressLine</a:t>
            </a:r>
            <a:r>
              <a:rPr lang="en-US" sz="1300" dirty="0" smtClean="0">
                <a:solidFill>
                  <a:srgbClr val="000000"/>
                </a:solidFill>
                <a:latin typeface="Courier New"/>
              </a:rPr>
              <a:t>(0) </a:t>
            </a:r>
          </a:p>
          <a:p>
            <a:pPr lvl="2" defTabSz="182880"/>
            <a:r>
              <a:rPr lang="en-US" sz="1300" dirty="0" smtClean="0">
                <a:solidFill>
                  <a:srgbClr val="000000"/>
                </a:solidFill>
                <a:latin typeface="Courier New"/>
              </a:rPr>
              <a:t>           + </a:t>
            </a:r>
            <a:r>
              <a:rPr lang="en-US" sz="1300" dirty="0" smtClean="0">
                <a:solidFill>
                  <a:srgbClr val="2A00FF"/>
                </a:solidFill>
                <a:latin typeface="Courier New"/>
              </a:rPr>
              <a:t>"\n"</a:t>
            </a:r>
            <a:r>
              <a:rPr lang="en-US" sz="1300" dirty="0" smtClean="0">
                <a:solidFill>
                  <a:srgbClr val="000000"/>
                </a:solidFill>
                <a:latin typeface="Courier New"/>
              </a:rPr>
              <a:t> + </a:t>
            </a:r>
            <a:r>
              <a:rPr lang="en-US" sz="1300" dirty="0" err="1" smtClean="0">
                <a:solidFill>
                  <a:srgbClr val="000000"/>
                </a:solidFill>
                <a:latin typeface="Courier New"/>
              </a:rPr>
              <a:t>a.getAddressLine</a:t>
            </a:r>
            <a:r>
              <a:rPr lang="en-US" sz="1300" dirty="0" smtClean="0">
                <a:solidFill>
                  <a:srgbClr val="000000"/>
                </a:solidFill>
                <a:latin typeface="Courier New"/>
              </a:rPr>
              <a:t>(1);</a:t>
            </a:r>
          </a:p>
          <a:p>
            <a:pPr lvl="2" defTabSz="182880"/>
            <a:r>
              <a:rPr lang="en-US" sz="1300" dirty="0" err="1" smtClean="0">
                <a:solidFill>
                  <a:srgbClr val="000000"/>
                </a:solidFill>
                <a:latin typeface="Courier New"/>
              </a:rPr>
              <a:t>msg</a:t>
            </a:r>
            <a:r>
              <a:rPr lang="en-US" sz="1300" dirty="0" smtClean="0">
                <a:solidFill>
                  <a:srgbClr val="000000"/>
                </a:solidFill>
                <a:latin typeface="Courier New"/>
              </a:rPr>
              <a:t> += </a:t>
            </a:r>
            <a:r>
              <a:rPr lang="en-US" sz="1300" dirty="0" smtClean="0">
                <a:solidFill>
                  <a:srgbClr val="2A00FF"/>
                </a:solidFill>
                <a:latin typeface="Courier New"/>
              </a:rPr>
              <a:t>"\n"</a:t>
            </a:r>
            <a:r>
              <a:rPr lang="en-US" sz="1300" dirty="0" smtClean="0">
                <a:solidFill>
                  <a:srgbClr val="000000"/>
                </a:solidFill>
                <a:latin typeface="Courier New"/>
              </a:rPr>
              <a:t> + </a:t>
            </a:r>
            <a:r>
              <a:rPr lang="en-US" sz="1300" dirty="0" err="1" smtClean="0">
                <a:solidFill>
                  <a:srgbClr val="000000"/>
                </a:solidFill>
                <a:latin typeface="Courier New"/>
              </a:rPr>
              <a:t>i</a:t>
            </a:r>
            <a:r>
              <a:rPr lang="en-US" sz="1300" dirty="0" smtClean="0">
                <a:solidFill>
                  <a:srgbClr val="000000"/>
                </a:solidFill>
                <a:latin typeface="Courier New"/>
              </a:rPr>
              <a:t> + </a:t>
            </a:r>
            <a:r>
              <a:rPr lang="en-US" sz="1300" dirty="0" smtClean="0">
                <a:solidFill>
                  <a:srgbClr val="2A00FF"/>
                </a:solidFill>
                <a:latin typeface="Courier New"/>
              </a:rPr>
              <a:t>" "</a:t>
            </a:r>
            <a:r>
              <a:rPr lang="en-US" sz="1300" dirty="0" smtClean="0">
                <a:solidFill>
                  <a:srgbClr val="000000"/>
                </a:solidFill>
                <a:latin typeface="Courier New"/>
              </a:rPr>
              <a:t> + </a:t>
            </a:r>
            <a:r>
              <a:rPr lang="en-US" sz="1300" dirty="0" smtClean="0">
                <a:solidFill>
                  <a:srgbClr val="0000C0"/>
                </a:solidFill>
                <a:latin typeface="Courier New"/>
              </a:rPr>
              <a:t>lat</a:t>
            </a:r>
            <a:r>
              <a:rPr lang="en-US" sz="1300" dirty="0" smtClean="0">
                <a:solidFill>
                  <a:srgbClr val="000000"/>
                </a:solidFill>
                <a:latin typeface="Courier New"/>
              </a:rPr>
              <a:t> + </a:t>
            </a:r>
            <a:r>
              <a:rPr lang="en-US" sz="1300" dirty="0" smtClean="0">
                <a:solidFill>
                  <a:srgbClr val="2A00FF"/>
                </a:solidFill>
                <a:latin typeface="Courier New"/>
              </a:rPr>
              <a:t>" "</a:t>
            </a:r>
            <a:r>
              <a:rPr lang="en-US" sz="1300" dirty="0" smtClean="0">
                <a:solidFill>
                  <a:srgbClr val="000000"/>
                </a:solidFill>
                <a:latin typeface="Courier New"/>
              </a:rPr>
              <a:t> + </a:t>
            </a:r>
            <a:r>
              <a:rPr lang="en-US" sz="1300" dirty="0" err="1" smtClean="0">
                <a:solidFill>
                  <a:srgbClr val="0000C0"/>
                </a:solidFill>
                <a:latin typeface="Courier New"/>
              </a:rPr>
              <a:t>lon</a:t>
            </a:r>
            <a:r>
              <a:rPr lang="en-US" sz="1300" dirty="0" smtClean="0">
                <a:solidFill>
                  <a:srgbClr val="000000"/>
                </a:solidFill>
                <a:latin typeface="Courier New"/>
              </a:rPr>
              <a:t> + </a:t>
            </a:r>
            <a:r>
              <a:rPr lang="en-US" sz="1300" dirty="0" err="1" smtClean="0">
                <a:solidFill>
                  <a:srgbClr val="000000"/>
                </a:solidFill>
                <a:latin typeface="Courier New"/>
              </a:rPr>
              <a:t>adr</a:t>
            </a:r>
            <a:r>
              <a:rPr lang="en-US" sz="1300" dirty="0" smtClean="0">
                <a:solidFill>
                  <a:srgbClr val="000000"/>
                </a:solidFill>
                <a:latin typeface="Courier New"/>
              </a:rPr>
              <a:t>;</a:t>
            </a:r>
          </a:p>
          <a:p>
            <a:pPr lvl="2" defTabSz="182880"/>
            <a:r>
              <a:rPr lang="en-US" sz="1300" dirty="0" err="1" smtClean="0">
                <a:solidFill>
                  <a:srgbClr val="000000"/>
                </a:solidFill>
                <a:latin typeface="Courier New"/>
              </a:rPr>
              <a:t>Toast.</a:t>
            </a:r>
            <a:r>
              <a:rPr lang="en-US" sz="1300" i="1" dirty="0" err="1" smtClean="0">
                <a:solidFill>
                  <a:srgbClr val="000000"/>
                </a:solidFill>
                <a:latin typeface="Courier New"/>
              </a:rPr>
              <a:t>makeText</a:t>
            </a:r>
            <a:r>
              <a:rPr lang="en-US" sz="1300" dirty="0" smtClean="0">
                <a:solidFill>
                  <a:srgbClr val="000000"/>
                </a:solidFill>
                <a:latin typeface="Courier New"/>
              </a:rPr>
              <a:t>(</a:t>
            </a:r>
            <a:r>
              <a:rPr lang="en-US" sz="1300" dirty="0" err="1" smtClean="0">
                <a:solidFill>
                  <a:srgbClr val="000000"/>
                </a:solidFill>
                <a:latin typeface="Courier New"/>
              </a:rPr>
              <a:t>getApplicationContext</a:t>
            </a:r>
            <a:r>
              <a:rPr lang="en-US" sz="1300" dirty="0" smtClean="0">
                <a:solidFill>
                  <a:srgbClr val="000000"/>
                </a:solidFill>
                <a:latin typeface="Courier New"/>
              </a:rPr>
              <a:t>(), </a:t>
            </a:r>
            <a:r>
              <a:rPr lang="en-US" sz="1300" dirty="0" err="1" smtClean="0">
                <a:solidFill>
                  <a:srgbClr val="000000"/>
                </a:solidFill>
                <a:latin typeface="Courier New"/>
              </a:rPr>
              <a:t>msg</a:t>
            </a:r>
            <a:r>
              <a:rPr lang="en-US" sz="1300" dirty="0" smtClean="0">
                <a:solidFill>
                  <a:srgbClr val="000000"/>
                </a:solidFill>
                <a:latin typeface="Courier New"/>
              </a:rPr>
              <a:t>, 1).show();</a:t>
            </a:r>
          </a:p>
          <a:p>
            <a:pPr lvl="1" defTabSz="182880"/>
            <a:r>
              <a:rPr lang="en-US" sz="1300" dirty="0" smtClean="0">
                <a:solidFill>
                  <a:srgbClr val="000000"/>
                </a:solidFill>
                <a:latin typeface="Courier New"/>
              </a:rPr>
              <a:t>}</a:t>
            </a:r>
          </a:p>
          <a:p>
            <a:pPr defTabSz="182880"/>
            <a:r>
              <a:rPr lang="en-US" sz="1300" dirty="0" smtClean="0">
                <a:solidFill>
                  <a:srgbClr val="000000"/>
                </a:solidFill>
                <a:latin typeface="Courier New"/>
              </a:rPr>
              <a:t>	}</a:t>
            </a:r>
            <a:r>
              <a:rPr lang="en-US" sz="1300" dirty="0" smtClean="0">
                <a:solidFill>
                  <a:srgbClr val="3F7F5F"/>
                </a:solidFill>
                <a:latin typeface="Courier New"/>
              </a:rPr>
              <a:t>// </a:t>
            </a:r>
            <a:r>
              <a:rPr lang="en-US" sz="1300" dirty="0" err="1" smtClean="0">
                <a:solidFill>
                  <a:srgbClr val="3F7F5F"/>
                </a:solidFill>
                <a:latin typeface="Courier New"/>
              </a:rPr>
              <a:t>showListOfFoundAddresses</a:t>
            </a:r>
            <a:endParaRPr lang="en-US" sz="1300" dirty="0" smtClean="0">
              <a:solidFill>
                <a:srgbClr val="3F7F5F"/>
              </a:solidFill>
              <a:latin typeface="Courier New"/>
            </a:endParaRPr>
          </a:p>
          <a:p>
            <a:pPr defTabSz="182880"/>
            <a:endParaRPr lang="en-US" sz="1300" dirty="0" smtClean="0">
              <a:latin typeface="Courier New"/>
            </a:endParaRPr>
          </a:p>
          <a:p>
            <a:pPr defTabSz="182880"/>
            <a:r>
              <a:rPr lang="en-US" sz="1300" dirty="0" smtClean="0">
                <a:solidFill>
                  <a:srgbClr val="000000"/>
                </a:solidFill>
                <a:latin typeface="Courier New"/>
              </a:rPr>
              <a:t>}</a:t>
            </a:r>
            <a:r>
              <a:rPr lang="en-US" sz="1300" dirty="0" smtClean="0">
                <a:solidFill>
                  <a:srgbClr val="3F7F5F"/>
                </a:solidFill>
                <a:latin typeface="Courier New"/>
              </a:rPr>
              <a:t>//class</a:t>
            </a:r>
            <a:endParaRPr lang="en-US" sz="1300" dirty="0"/>
          </a:p>
        </p:txBody>
      </p:sp>
    </p:spTree>
    <p:extLst>
      <p:ext uri="{BB962C8B-B14F-4D97-AF65-F5344CB8AC3E}">
        <p14:creationId xmlns:p14="http://schemas.microsoft.com/office/powerpoint/2010/main" val="42747714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10" name="Picture 9" descr="device.png"/>
          <p:cNvPicPr>
            <a:picLocks noChangeAspect="1"/>
          </p:cNvPicPr>
          <p:nvPr/>
        </p:nvPicPr>
        <p:blipFill>
          <a:blip r:embed="rId3" cstate="print"/>
          <a:stretch>
            <a:fillRect/>
          </a:stretch>
        </p:blipFill>
        <p:spPr>
          <a:xfrm>
            <a:off x="457200" y="1600200"/>
            <a:ext cx="2438400" cy="3657600"/>
          </a:xfrm>
          <a:prstGeom prst="rect">
            <a:avLst/>
          </a:prstGeom>
          <a:ln>
            <a:solidFill>
              <a:schemeClr val="bg1">
                <a:lumMod val="65000"/>
              </a:schemeClr>
            </a:solidFill>
          </a:ln>
        </p:spPr>
      </p:pic>
      <p:pic>
        <p:nvPicPr>
          <p:cNvPr id="13" name="Picture 12" descr="device.png"/>
          <p:cNvPicPr>
            <a:picLocks noChangeAspect="1"/>
          </p:cNvPicPr>
          <p:nvPr/>
        </p:nvPicPr>
        <p:blipFill>
          <a:blip r:embed="rId4" cstate="print"/>
          <a:stretch>
            <a:fillRect/>
          </a:stretch>
        </p:blipFill>
        <p:spPr>
          <a:xfrm>
            <a:off x="3352800" y="1600200"/>
            <a:ext cx="2438400" cy="3657600"/>
          </a:xfrm>
          <a:prstGeom prst="rect">
            <a:avLst/>
          </a:prstGeom>
          <a:ln>
            <a:solidFill>
              <a:schemeClr val="bg1">
                <a:lumMod val="65000"/>
              </a:schemeClr>
            </a:solidFill>
          </a:ln>
        </p:spPr>
      </p:pic>
      <p:pic>
        <p:nvPicPr>
          <p:cNvPr id="14" name="Picture 13" descr="device2.png"/>
          <p:cNvPicPr>
            <a:picLocks noChangeAspect="1"/>
          </p:cNvPicPr>
          <p:nvPr/>
        </p:nvPicPr>
        <p:blipFill>
          <a:blip r:embed="rId5" cstate="print"/>
          <a:stretch>
            <a:fillRect/>
          </a:stretch>
        </p:blipFill>
        <p:spPr>
          <a:xfrm>
            <a:off x="6172200" y="1600200"/>
            <a:ext cx="2438400" cy="3657600"/>
          </a:xfrm>
          <a:prstGeom prst="rect">
            <a:avLst/>
          </a:prstGeom>
          <a:ln>
            <a:solidFill>
              <a:schemeClr val="bg1">
                <a:lumMod val="65000"/>
              </a:schemeClr>
            </a:solidFill>
          </a:ln>
        </p:spPr>
      </p:pic>
    </p:spTree>
    <p:extLst>
      <p:ext uri="{BB962C8B-B14F-4D97-AF65-F5344CB8AC3E}">
        <p14:creationId xmlns:p14="http://schemas.microsoft.com/office/powerpoint/2010/main" val="7217439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179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876800"/>
          </a:xfrm>
          <a:prstGeom prst="rect">
            <a:avLst/>
          </a:prstGeom>
        </p:spPr>
        <p:txBody>
          <a:bodyPr>
            <a:noAutofit/>
          </a:bodyPr>
          <a:lstStyle/>
          <a:p>
            <a:r>
              <a:rPr lang="en-US" sz="2400" b="1" dirty="0" smtClean="0">
                <a:solidFill>
                  <a:srgbClr val="0070C0"/>
                </a:solidFill>
              </a:rPr>
              <a:t>Example 3 – More Overlays </a:t>
            </a:r>
            <a:r>
              <a:rPr lang="en-US" sz="1400" dirty="0" smtClean="0"/>
              <a:t/>
            </a:r>
            <a:br>
              <a:rPr lang="en-US" sz="1400" dirty="0" smtClean="0"/>
            </a:br>
            <a:r>
              <a:rPr lang="en-US" b="1" dirty="0" smtClean="0"/>
              <a:t>Cleveland Rocks</a:t>
            </a:r>
          </a:p>
          <a:p>
            <a:r>
              <a:rPr lang="en-US" dirty="0" smtClean="0"/>
              <a:t>In this example we map downtown Cleveland placing markers on important places around the city’s downtown and the Euclid Corridor. </a:t>
            </a:r>
          </a:p>
          <a:p>
            <a:endParaRPr lang="en-US" dirty="0" smtClean="0"/>
          </a:p>
          <a:p>
            <a:r>
              <a:rPr lang="en-US" dirty="0" smtClean="0"/>
              <a:t>When the user taps on a marker a brief note with the name and description of the site appears, a long tap produces an invitation for a virtual tour of the site (to be done!)</a:t>
            </a:r>
          </a:p>
          <a:p>
            <a:endParaRPr lang="en-US" sz="2000" dirty="0" smtClean="0"/>
          </a:p>
          <a:p>
            <a:r>
              <a:rPr lang="en-US" sz="2000" dirty="0" smtClean="0"/>
              <a:t> </a:t>
            </a:r>
          </a:p>
        </p:txBody>
      </p:sp>
      <p:pic>
        <p:nvPicPr>
          <p:cNvPr id="10" name="Picture 9" descr="device2.png"/>
          <p:cNvPicPr>
            <a:picLocks noChangeAspect="1"/>
          </p:cNvPicPr>
          <p:nvPr/>
        </p:nvPicPr>
        <p:blipFill>
          <a:blip r:embed="rId3" cstate="print"/>
          <a:stretch>
            <a:fillRect/>
          </a:stretch>
        </p:blipFill>
        <p:spPr>
          <a:xfrm rot="16200000">
            <a:off x="990600" y="2590800"/>
            <a:ext cx="2438400" cy="3657600"/>
          </a:xfrm>
          <a:prstGeom prst="rect">
            <a:avLst/>
          </a:prstGeom>
          <a:ln>
            <a:solidFill>
              <a:schemeClr val="bg1">
                <a:lumMod val="65000"/>
              </a:schemeClr>
            </a:solidFill>
          </a:ln>
        </p:spPr>
      </p:pic>
      <p:pic>
        <p:nvPicPr>
          <p:cNvPr id="11" name="Picture 10" descr="device1.png"/>
          <p:cNvPicPr>
            <a:picLocks noChangeAspect="1"/>
          </p:cNvPicPr>
          <p:nvPr/>
        </p:nvPicPr>
        <p:blipFill>
          <a:blip r:embed="rId4" cstate="print"/>
          <a:stretch>
            <a:fillRect/>
          </a:stretch>
        </p:blipFill>
        <p:spPr>
          <a:xfrm>
            <a:off x="4724400" y="3048000"/>
            <a:ext cx="2438400" cy="3657600"/>
          </a:xfrm>
          <a:prstGeom prst="rect">
            <a:avLst/>
          </a:prstGeom>
          <a:ln>
            <a:solidFill>
              <a:schemeClr val="bg1">
                <a:lumMod val="65000"/>
              </a:schemeClr>
            </a:solidFill>
          </a:ln>
        </p:spPr>
      </p:pic>
    </p:spTree>
    <p:extLst>
      <p:ext uri="{BB962C8B-B14F-4D97-AF65-F5344CB8AC3E}">
        <p14:creationId xmlns:p14="http://schemas.microsoft.com/office/powerpoint/2010/main" val="862972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TextBox 9"/>
          <p:cNvSpPr txBox="1"/>
          <p:nvPr/>
        </p:nvSpPr>
        <p:spPr>
          <a:xfrm>
            <a:off x="304800" y="1371600"/>
            <a:ext cx="8458200" cy="646331"/>
          </a:xfrm>
          <a:prstGeom prst="rect">
            <a:avLst/>
          </a:prstGeom>
          <a:noFill/>
        </p:spPr>
        <p:txBody>
          <a:bodyPr wrap="square" rtlCol="0">
            <a:spAutoFit/>
          </a:bodyPr>
          <a:lstStyle/>
          <a:p>
            <a:r>
              <a:rPr lang="en-US" b="1" dirty="0" smtClean="0">
                <a:solidFill>
                  <a:srgbClr val="0070C0"/>
                </a:solidFill>
              </a:rPr>
              <a:t>1. A Complete Example</a:t>
            </a:r>
            <a:r>
              <a:rPr lang="en-US" dirty="0" smtClean="0"/>
              <a:t>:  Activity1  displays an interface that accepts from the user a phone number and requests (built-in) Activity2 to make the call. </a:t>
            </a:r>
          </a:p>
        </p:txBody>
      </p:sp>
      <p:sp>
        <p:nvSpPr>
          <p:cNvPr id="7" name="TextBox 6"/>
          <p:cNvSpPr txBox="1"/>
          <p:nvPr/>
        </p:nvSpPr>
        <p:spPr>
          <a:xfrm>
            <a:off x="304800" y="2209800"/>
            <a:ext cx="7696200" cy="3970318"/>
          </a:xfrm>
          <a:prstGeom prst="rect">
            <a:avLst/>
          </a:prstGeom>
          <a:solidFill>
            <a:schemeClr val="bg1">
              <a:lumMod val="95000"/>
            </a:schemeClr>
          </a:solidFill>
          <a:ln>
            <a:solidFill>
              <a:schemeClr val="bg1">
                <a:lumMod val="85000"/>
              </a:schemeClr>
            </a:solidFill>
          </a:ln>
        </p:spPr>
        <p:txBody>
          <a:bodyPr wrap="square" rtlCol="0">
            <a:spAutoFit/>
          </a:bodyPr>
          <a:lstStyle/>
          <a:p>
            <a:pPr defTabSz="228600"/>
            <a:r>
              <a:rPr lang="en-US" sz="1400" dirty="0" smtClean="0">
                <a:solidFill>
                  <a:srgbClr val="008080"/>
                </a:solidFill>
                <a:latin typeface="Courier New"/>
              </a:rPr>
              <a:t>&lt;?</a:t>
            </a:r>
            <a:r>
              <a:rPr lang="en-US" sz="1400" dirty="0" smtClean="0">
                <a:solidFill>
                  <a:srgbClr val="3F7F7F"/>
                </a:solidFill>
                <a:latin typeface="Courier New"/>
              </a:rPr>
              <a:t>xml </a:t>
            </a:r>
            <a:r>
              <a:rPr lang="en-US" sz="1400" dirty="0" smtClean="0">
                <a:solidFill>
                  <a:srgbClr val="7F007F"/>
                </a:solidFill>
                <a:latin typeface="Courier New"/>
              </a:rPr>
              <a:t>version</a:t>
            </a:r>
            <a:r>
              <a:rPr lang="en-US" sz="1400" dirty="0" smtClean="0">
                <a:solidFill>
                  <a:srgbClr val="000000"/>
                </a:solidFill>
                <a:latin typeface="Courier New"/>
              </a:rPr>
              <a:t>=</a:t>
            </a:r>
            <a:r>
              <a:rPr lang="en-US" sz="1400" i="1" dirty="0" smtClean="0">
                <a:solidFill>
                  <a:srgbClr val="2A00FF"/>
                </a:solidFill>
                <a:latin typeface="Courier New"/>
              </a:rPr>
              <a:t>"1.0" </a:t>
            </a:r>
            <a:r>
              <a:rPr lang="en-US" sz="1400" i="1" dirty="0" smtClean="0">
                <a:solidFill>
                  <a:srgbClr val="7F007F"/>
                </a:solidFill>
                <a:latin typeface="Courier New"/>
              </a:rPr>
              <a:t>encoding</a:t>
            </a:r>
            <a:r>
              <a:rPr lang="en-US" sz="1400" i="1" dirty="0" smtClean="0">
                <a:solidFill>
                  <a:srgbClr val="000000"/>
                </a:solidFill>
                <a:latin typeface="Courier New"/>
              </a:rPr>
              <a:t>=</a:t>
            </a:r>
            <a:r>
              <a:rPr lang="en-US" sz="1400" i="1" dirty="0" smtClean="0">
                <a:solidFill>
                  <a:srgbClr val="2A00FF"/>
                </a:solidFill>
                <a:latin typeface="Courier New"/>
              </a:rPr>
              <a:t>"utf-8"</a:t>
            </a:r>
            <a:r>
              <a:rPr lang="en-US" sz="1400" i="1" dirty="0" smtClean="0">
                <a:solidFill>
                  <a:srgbClr val="008080"/>
                </a:solidFill>
                <a:latin typeface="Courier New"/>
              </a:rPr>
              <a:t>?&gt;</a:t>
            </a:r>
          </a:p>
          <a:p>
            <a:pPr defTabSz="228600"/>
            <a:r>
              <a:rPr lang="en-US" sz="1400" dirty="0" smtClean="0">
                <a:solidFill>
                  <a:srgbClr val="008080"/>
                </a:solidFill>
                <a:latin typeface="Courier New"/>
              </a:rPr>
              <a:t>&lt;</a:t>
            </a:r>
            <a:r>
              <a:rPr lang="en-US" sz="1400" dirty="0" smtClean="0">
                <a:solidFill>
                  <a:srgbClr val="3F7F7F"/>
                </a:solidFill>
                <a:latin typeface="Courier New"/>
              </a:rPr>
              <a:t>manifest </a:t>
            </a:r>
            <a:r>
              <a:rPr lang="en-US" sz="1400" dirty="0" err="1" smtClean="0">
                <a:solidFill>
                  <a:srgbClr val="7F007F"/>
                </a:solidFill>
                <a:latin typeface="Courier New"/>
              </a:rPr>
              <a:t>xmlns:android</a:t>
            </a:r>
            <a:r>
              <a:rPr lang="en-US" sz="1400" dirty="0" smtClean="0">
                <a:solidFill>
                  <a:srgbClr val="000000"/>
                </a:solidFill>
                <a:latin typeface="Courier New"/>
              </a:rPr>
              <a:t>=</a:t>
            </a:r>
            <a:r>
              <a:rPr lang="en-US" sz="1400" i="1" dirty="0" smtClean="0">
                <a:solidFill>
                  <a:srgbClr val="2A00FF"/>
                </a:solidFill>
                <a:latin typeface="Courier New"/>
              </a:rPr>
              <a:t>"http://schemas.android.com/apk/res/android"</a:t>
            </a:r>
          </a:p>
          <a:p>
            <a:pPr defTabSz="228600"/>
            <a:r>
              <a:rPr lang="en-US" sz="1400" dirty="0" smtClean="0">
                <a:latin typeface="Courier New"/>
              </a:rPr>
              <a:t>      </a:t>
            </a:r>
            <a:r>
              <a:rPr lang="en-US" sz="1400" dirty="0" smtClean="0">
                <a:solidFill>
                  <a:srgbClr val="7F007F"/>
                </a:solidFill>
                <a:latin typeface="Courier New"/>
              </a:rPr>
              <a:t>package</a:t>
            </a:r>
            <a:r>
              <a:rPr lang="en-US" sz="1400" dirty="0" smtClean="0">
                <a:solidFill>
                  <a:srgbClr val="000000"/>
                </a:solidFill>
                <a:latin typeface="Courier New"/>
              </a:rPr>
              <a:t>=</a:t>
            </a:r>
            <a:r>
              <a:rPr lang="en-US" sz="1400" i="1" dirty="0" smtClean="0">
                <a:solidFill>
                  <a:srgbClr val="2A00FF"/>
                </a:solidFill>
                <a:latin typeface="Courier New"/>
              </a:rPr>
              <a:t>"cis493.intents"</a:t>
            </a:r>
          </a:p>
          <a:p>
            <a:pPr defTabSz="228600"/>
            <a:r>
              <a:rPr lang="en-US" sz="1400" dirty="0" smtClean="0">
                <a:latin typeface="Courier New"/>
              </a:rPr>
              <a:t>      </a:t>
            </a:r>
            <a:r>
              <a:rPr lang="en-US" sz="1400" dirty="0" err="1" smtClean="0">
                <a:solidFill>
                  <a:srgbClr val="7F007F"/>
                </a:solidFill>
                <a:latin typeface="Courier New"/>
              </a:rPr>
              <a:t>android:versionCode</a:t>
            </a:r>
            <a:r>
              <a:rPr lang="en-US" sz="1400" dirty="0" smtClean="0">
                <a:solidFill>
                  <a:srgbClr val="000000"/>
                </a:solidFill>
                <a:latin typeface="Courier New"/>
              </a:rPr>
              <a:t>=</a:t>
            </a:r>
            <a:r>
              <a:rPr lang="en-US" sz="1400" i="1" dirty="0" smtClean="0">
                <a:solidFill>
                  <a:srgbClr val="2A00FF"/>
                </a:solidFill>
                <a:latin typeface="Courier New"/>
              </a:rPr>
              <a:t>"1"</a:t>
            </a:r>
          </a:p>
          <a:p>
            <a:pPr defTabSz="228600"/>
            <a:r>
              <a:rPr lang="en-US" sz="1400" dirty="0" smtClean="0">
                <a:latin typeface="Courier New"/>
              </a:rPr>
              <a:t>      </a:t>
            </a:r>
            <a:r>
              <a:rPr lang="en-US" sz="1400" dirty="0" err="1" smtClean="0">
                <a:solidFill>
                  <a:srgbClr val="7F007F"/>
                </a:solidFill>
                <a:latin typeface="Courier New"/>
              </a:rPr>
              <a:t>android:versionName</a:t>
            </a:r>
            <a:r>
              <a:rPr lang="en-US" sz="1400" dirty="0" smtClean="0">
                <a:solidFill>
                  <a:srgbClr val="000000"/>
                </a:solidFill>
                <a:latin typeface="Courier New"/>
              </a:rPr>
              <a:t>=</a:t>
            </a:r>
            <a:r>
              <a:rPr lang="en-US" sz="1400" i="1" dirty="0" smtClean="0">
                <a:solidFill>
                  <a:srgbClr val="2A00FF"/>
                </a:solidFill>
                <a:latin typeface="Courier New"/>
              </a:rPr>
              <a:t>"1.0"</a:t>
            </a:r>
            <a:r>
              <a:rPr lang="en-US" sz="1400" i="1" dirty="0" smtClean="0">
                <a:solidFill>
                  <a:srgbClr val="008080"/>
                </a:solidFill>
                <a:latin typeface="Courier New"/>
              </a:rPr>
              <a:t>&gt;</a:t>
            </a:r>
          </a:p>
          <a:p>
            <a:pPr defTabSz="228600"/>
            <a:r>
              <a:rPr lang="fr-FR" sz="1400" dirty="0" smtClean="0">
                <a:solidFill>
                  <a:srgbClr val="008080"/>
                </a:solidFill>
                <a:latin typeface="Courier New"/>
              </a:rPr>
              <a:t>&lt;</a:t>
            </a:r>
            <a:r>
              <a:rPr lang="fr-FR" sz="1400" dirty="0" smtClean="0">
                <a:solidFill>
                  <a:srgbClr val="3F7F7F"/>
                </a:solidFill>
                <a:latin typeface="Courier New"/>
              </a:rPr>
              <a:t>application </a:t>
            </a:r>
            <a:r>
              <a:rPr lang="fr-FR" sz="1400" dirty="0" err="1" smtClean="0">
                <a:solidFill>
                  <a:srgbClr val="7F007F"/>
                </a:solidFill>
                <a:latin typeface="Courier New"/>
              </a:rPr>
              <a:t>android:icon</a:t>
            </a:r>
            <a:r>
              <a:rPr lang="fr-FR" sz="1400" dirty="0" smtClean="0">
                <a:solidFill>
                  <a:srgbClr val="000000"/>
                </a:solidFill>
                <a:latin typeface="Courier New"/>
              </a:rPr>
              <a:t>=</a:t>
            </a:r>
            <a:r>
              <a:rPr lang="fr-FR" sz="1400" i="1" dirty="0" smtClean="0">
                <a:solidFill>
                  <a:srgbClr val="2A00FF"/>
                </a:solidFill>
                <a:latin typeface="Courier New"/>
              </a:rPr>
              <a:t>"@</a:t>
            </a:r>
            <a:r>
              <a:rPr lang="fr-FR" sz="1400" i="1" dirty="0" err="1" smtClean="0">
                <a:solidFill>
                  <a:srgbClr val="2A00FF"/>
                </a:solidFill>
                <a:latin typeface="Courier New"/>
              </a:rPr>
              <a:t>drawable</a:t>
            </a:r>
            <a:r>
              <a:rPr lang="fr-FR" sz="1400" i="1" dirty="0" smtClean="0">
                <a:solidFill>
                  <a:srgbClr val="2A00FF"/>
                </a:solidFill>
                <a:latin typeface="Courier New"/>
              </a:rPr>
              <a:t>/</a:t>
            </a:r>
            <a:r>
              <a:rPr lang="fr-FR" sz="1400" i="1" dirty="0" err="1" smtClean="0">
                <a:solidFill>
                  <a:srgbClr val="2A00FF"/>
                </a:solidFill>
                <a:latin typeface="Courier New"/>
              </a:rPr>
              <a:t>icon</a:t>
            </a:r>
            <a:r>
              <a:rPr lang="fr-FR" sz="1400" i="1" dirty="0" smtClean="0">
                <a:solidFill>
                  <a:srgbClr val="2A00FF"/>
                </a:solidFill>
                <a:latin typeface="Courier New"/>
              </a:rPr>
              <a:t>" 																		</a:t>
            </a:r>
            <a:r>
              <a:rPr lang="fr-FR" sz="1400" i="1" dirty="0" err="1" smtClean="0">
                <a:solidFill>
                  <a:srgbClr val="7F007F"/>
                </a:solidFill>
                <a:latin typeface="Courier New"/>
              </a:rPr>
              <a:t>android:label</a:t>
            </a:r>
            <a:r>
              <a:rPr lang="fr-FR" sz="1400" i="1" dirty="0" smtClean="0">
                <a:solidFill>
                  <a:srgbClr val="000000"/>
                </a:solidFill>
                <a:latin typeface="Courier New"/>
              </a:rPr>
              <a:t>=</a:t>
            </a:r>
            <a:r>
              <a:rPr lang="fr-FR" sz="1400" i="1" dirty="0" smtClean="0">
                <a:solidFill>
                  <a:srgbClr val="2A00FF"/>
                </a:solidFill>
                <a:latin typeface="Courier New"/>
              </a:rPr>
              <a:t>"@string/</a:t>
            </a:r>
            <a:r>
              <a:rPr lang="fr-FR" sz="1400" i="1" dirty="0" err="1" smtClean="0">
                <a:solidFill>
                  <a:srgbClr val="2A00FF"/>
                </a:solidFill>
                <a:latin typeface="Courier New"/>
              </a:rPr>
              <a:t>app_name</a:t>
            </a:r>
            <a:r>
              <a:rPr lang="fr-FR" sz="1400" i="1" dirty="0" smtClean="0">
                <a:solidFill>
                  <a:srgbClr val="2A00FF"/>
                </a:solidFill>
                <a:latin typeface="Courier New"/>
              </a:rPr>
              <a:t>"</a:t>
            </a:r>
            <a:r>
              <a:rPr lang="fr-FR" sz="1400" i="1" dirty="0" smtClean="0">
                <a:solidFill>
                  <a:srgbClr val="008080"/>
                </a:solidFill>
                <a:latin typeface="Courier New"/>
              </a:rPr>
              <a:t>&gt;</a:t>
            </a:r>
          </a:p>
          <a:p>
            <a:pPr defTabSz="228600"/>
            <a:r>
              <a:rPr lang="fr-FR" sz="1400" i="1" dirty="0" smtClean="0">
                <a:solidFill>
                  <a:srgbClr val="008080"/>
                </a:solidFill>
                <a:latin typeface="Courier New"/>
              </a:rPr>
              <a:t>	</a:t>
            </a:r>
            <a:r>
              <a:rPr lang="en-US" sz="1400" dirty="0" smtClean="0">
                <a:solidFill>
                  <a:srgbClr val="008080"/>
                </a:solidFill>
                <a:latin typeface="Courier New"/>
              </a:rPr>
              <a:t>&lt;</a:t>
            </a:r>
            <a:r>
              <a:rPr lang="en-US" sz="1400" dirty="0" smtClean="0">
                <a:solidFill>
                  <a:srgbClr val="3F7F7F"/>
                </a:solidFill>
                <a:latin typeface="Courier New"/>
              </a:rPr>
              <a:t>activity	</a:t>
            </a:r>
            <a:r>
              <a:rPr lang="en-US" sz="1400" dirty="0" err="1" smtClean="0">
                <a:solidFill>
                  <a:srgbClr val="7F007F"/>
                </a:solidFill>
                <a:latin typeface="Courier New"/>
              </a:rPr>
              <a:t>android:name</a:t>
            </a:r>
            <a:r>
              <a:rPr lang="en-US" sz="1400" dirty="0" smtClean="0">
                <a:solidFill>
                  <a:srgbClr val="000000"/>
                </a:solidFill>
                <a:latin typeface="Courier New"/>
              </a:rPr>
              <a:t>=</a:t>
            </a:r>
            <a:r>
              <a:rPr lang="en-US" sz="1400" i="1" dirty="0" smtClean="0">
                <a:solidFill>
                  <a:srgbClr val="2A00FF"/>
                </a:solidFill>
                <a:latin typeface="Courier New"/>
              </a:rPr>
              <a:t>".IntentDemo1“</a:t>
            </a:r>
          </a:p>
          <a:p>
            <a:pPr defTabSz="228600"/>
            <a:r>
              <a:rPr lang="en-US" sz="1400" dirty="0" smtClean="0">
                <a:solidFill>
                  <a:srgbClr val="7F007F"/>
                </a:solidFill>
                <a:latin typeface="Courier New"/>
              </a:rPr>
              <a:t>						</a:t>
            </a:r>
            <a:r>
              <a:rPr lang="en-US" sz="1400" dirty="0" err="1" smtClean="0">
                <a:solidFill>
                  <a:srgbClr val="7F007F"/>
                </a:solidFill>
                <a:latin typeface="Courier New"/>
              </a:rPr>
              <a:t>android:label</a:t>
            </a:r>
            <a:r>
              <a:rPr lang="en-US" sz="1400" dirty="0" smtClean="0">
                <a:solidFill>
                  <a:srgbClr val="000000"/>
                </a:solidFill>
                <a:latin typeface="Courier New"/>
              </a:rPr>
              <a:t>=</a:t>
            </a:r>
            <a:r>
              <a:rPr lang="en-US" sz="1400" i="1" dirty="0" smtClean="0">
                <a:solidFill>
                  <a:srgbClr val="2A00FF"/>
                </a:solidFill>
                <a:latin typeface="Courier New"/>
              </a:rPr>
              <a:t>"@string/</a:t>
            </a:r>
            <a:r>
              <a:rPr lang="en-US" sz="1400" i="1" dirty="0" err="1" smtClean="0">
                <a:solidFill>
                  <a:srgbClr val="2A00FF"/>
                </a:solidFill>
                <a:latin typeface="Courier New"/>
              </a:rPr>
              <a:t>app_name</a:t>
            </a:r>
            <a:r>
              <a:rPr lang="en-US" sz="1400" i="1" dirty="0" smtClean="0">
                <a:solidFill>
                  <a:srgbClr val="2A00FF"/>
                </a:solidFill>
                <a:latin typeface="Courier New"/>
              </a:rPr>
              <a:t>"</a:t>
            </a:r>
            <a:r>
              <a:rPr lang="en-US" sz="1400" i="1" dirty="0" smtClean="0">
                <a:solidFill>
                  <a:srgbClr val="008080"/>
                </a:solidFill>
                <a:latin typeface="Courier New"/>
              </a:rPr>
              <a:t>&gt;</a:t>
            </a:r>
          </a:p>
          <a:p>
            <a:pPr defTabSz="228600"/>
            <a:r>
              <a:rPr lang="en-US" sz="1400" dirty="0" smtClean="0">
                <a:solidFill>
                  <a:srgbClr val="000000"/>
                </a:solidFill>
                <a:latin typeface="Courier New"/>
              </a:rPr>
              <a:t>	  </a:t>
            </a:r>
            <a:r>
              <a:rPr lang="en-US" sz="1400" dirty="0" smtClean="0">
                <a:solidFill>
                  <a:srgbClr val="008080"/>
                </a:solidFill>
                <a:latin typeface="Courier New"/>
              </a:rPr>
              <a:t>&lt;</a:t>
            </a:r>
            <a:r>
              <a:rPr lang="en-US" sz="1400" dirty="0" smtClean="0">
                <a:solidFill>
                  <a:srgbClr val="3F7F7F"/>
                </a:solidFill>
                <a:latin typeface="Courier New"/>
              </a:rPr>
              <a:t>intent-filter</a:t>
            </a:r>
            <a:r>
              <a:rPr lang="en-US" sz="1400" dirty="0" smtClean="0">
                <a:solidFill>
                  <a:srgbClr val="008080"/>
                </a:solidFill>
                <a:latin typeface="Courier New"/>
              </a:rPr>
              <a:t>&gt;</a:t>
            </a:r>
          </a:p>
          <a:p>
            <a:pPr defTabSz="228600"/>
            <a:r>
              <a:rPr lang="en-US" sz="1400" dirty="0" smtClean="0">
                <a:solidFill>
                  <a:srgbClr val="008080"/>
                </a:solidFill>
                <a:latin typeface="Courier New"/>
              </a:rPr>
              <a:t>		  &lt;</a:t>
            </a:r>
            <a:r>
              <a:rPr lang="en-US" sz="1400" dirty="0" smtClean="0">
                <a:solidFill>
                  <a:srgbClr val="3F7F7F"/>
                </a:solidFill>
                <a:latin typeface="Courier New"/>
              </a:rPr>
              <a:t>action </a:t>
            </a:r>
            <a:r>
              <a:rPr lang="en-US" sz="1400" dirty="0" err="1" smtClean="0">
                <a:solidFill>
                  <a:srgbClr val="7F007F"/>
                </a:solidFill>
                <a:latin typeface="Courier New"/>
              </a:rPr>
              <a:t>android:name</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android.intent.action.MAIN</a:t>
            </a:r>
            <a:r>
              <a:rPr lang="en-US" sz="1400" i="1" dirty="0" smtClean="0">
                <a:solidFill>
                  <a:srgbClr val="2A00FF"/>
                </a:solidFill>
                <a:latin typeface="Courier New"/>
              </a:rPr>
              <a:t>" </a:t>
            </a:r>
            <a:r>
              <a:rPr lang="en-US" sz="1400" i="1" dirty="0" smtClean="0">
                <a:solidFill>
                  <a:srgbClr val="008080"/>
                </a:solidFill>
                <a:latin typeface="Courier New"/>
              </a:rPr>
              <a:t>/&gt;</a:t>
            </a:r>
          </a:p>
          <a:p>
            <a:pPr defTabSz="228600"/>
            <a:r>
              <a:rPr lang="en-US" sz="1400" dirty="0" smtClean="0">
                <a:solidFill>
                  <a:srgbClr val="008080"/>
                </a:solidFill>
                <a:latin typeface="Courier New"/>
              </a:rPr>
              <a:t>		  &lt;</a:t>
            </a:r>
            <a:r>
              <a:rPr lang="en-US" sz="1400" dirty="0" smtClean="0">
                <a:solidFill>
                  <a:srgbClr val="3F7F7F"/>
                </a:solidFill>
                <a:latin typeface="Courier New"/>
              </a:rPr>
              <a:t>category </a:t>
            </a:r>
            <a:r>
              <a:rPr lang="en-US" sz="1400" dirty="0" err="1" smtClean="0">
                <a:solidFill>
                  <a:srgbClr val="7F007F"/>
                </a:solidFill>
                <a:latin typeface="Courier New"/>
              </a:rPr>
              <a:t>android:name</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android.intent.category.LAUNCHER</a:t>
            </a:r>
            <a:r>
              <a:rPr lang="en-US" sz="1400" i="1" dirty="0" smtClean="0">
                <a:solidFill>
                  <a:srgbClr val="2A00FF"/>
                </a:solidFill>
                <a:latin typeface="Courier New"/>
              </a:rPr>
              <a:t>" </a:t>
            </a:r>
            <a:r>
              <a:rPr lang="en-US" sz="1400" i="1" dirty="0" smtClean="0">
                <a:solidFill>
                  <a:srgbClr val="008080"/>
                </a:solidFill>
                <a:latin typeface="Courier New"/>
              </a:rPr>
              <a:t>/&gt;</a:t>
            </a:r>
          </a:p>
          <a:p>
            <a:pPr defTabSz="228600"/>
            <a:r>
              <a:rPr lang="en-US" sz="1400" dirty="0" smtClean="0">
                <a:solidFill>
                  <a:srgbClr val="008080"/>
                </a:solidFill>
                <a:latin typeface="Courier New"/>
              </a:rPr>
              <a:t>	  &lt;/</a:t>
            </a:r>
            <a:r>
              <a:rPr lang="en-US" sz="1400" dirty="0" smtClean="0">
                <a:solidFill>
                  <a:srgbClr val="3F7F7F"/>
                </a:solidFill>
                <a:latin typeface="Courier New"/>
              </a:rPr>
              <a:t>intent-filter</a:t>
            </a:r>
            <a:r>
              <a:rPr lang="en-US" sz="1400" dirty="0" smtClean="0">
                <a:solidFill>
                  <a:srgbClr val="008080"/>
                </a:solidFill>
                <a:latin typeface="Courier New"/>
              </a:rPr>
              <a:t>&gt;</a:t>
            </a:r>
          </a:p>
          <a:p>
            <a:pPr defTabSz="228600"/>
            <a:r>
              <a:rPr lang="en-US" sz="1400" dirty="0" smtClean="0">
                <a:solidFill>
                  <a:srgbClr val="008080"/>
                </a:solidFill>
                <a:latin typeface="Courier New"/>
              </a:rPr>
              <a:t>	&lt;/</a:t>
            </a:r>
            <a:r>
              <a:rPr lang="en-US" sz="1400" dirty="0" smtClean="0">
                <a:solidFill>
                  <a:srgbClr val="3F7F7F"/>
                </a:solidFill>
                <a:latin typeface="Courier New"/>
              </a:rPr>
              <a:t>activity</a:t>
            </a:r>
            <a:r>
              <a:rPr lang="en-US" sz="1400" dirty="0" smtClean="0">
                <a:solidFill>
                  <a:srgbClr val="008080"/>
                </a:solidFill>
                <a:latin typeface="Courier New"/>
              </a:rPr>
              <a:t>&gt;</a:t>
            </a:r>
          </a:p>
          <a:p>
            <a:pPr defTabSz="228600"/>
            <a:r>
              <a:rPr lang="en-US" sz="1400" dirty="0" smtClean="0">
                <a:solidFill>
                  <a:srgbClr val="000000"/>
                </a:solidFill>
                <a:latin typeface="Courier New"/>
              </a:rPr>
              <a:t>	</a:t>
            </a:r>
            <a:r>
              <a:rPr lang="en-US" sz="1400" dirty="0" smtClean="0">
                <a:solidFill>
                  <a:srgbClr val="008080"/>
                </a:solidFill>
                <a:latin typeface="Courier New"/>
              </a:rPr>
              <a:t>&lt;/</a:t>
            </a:r>
            <a:r>
              <a:rPr lang="en-US" sz="1400" dirty="0" smtClean="0">
                <a:solidFill>
                  <a:srgbClr val="3F7F7F"/>
                </a:solidFill>
                <a:latin typeface="Courier New"/>
              </a:rPr>
              <a:t>application</a:t>
            </a:r>
            <a:r>
              <a:rPr lang="en-US" sz="1400" dirty="0" smtClean="0">
                <a:solidFill>
                  <a:srgbClr val="008080"/>
                </a:solidFill>
                <a:latin typeface="Courier New"/>
              </a:rPr>
              <a:t>&gt;</a:t>
            </a:r>
          </a:p>
          <a:p>
            <a:pPr defTabSz="228600"/>
            <a:r>
              <a:rPr lang="en-US" sz="1400" dirty="0" smtClean="0">
                <a:solidFill>
                  <a:srgbClr val="008080"/>
                </a:solidFill>
                <a:latin typeface="Courier New"/>
              </a:rPr>
              <a:t>		&lt;</a:t>
            </a:r>
            <a:r>
              <a:rPr lang="en-US" sz="1400" dirty="0" smtClean="0">
                <a:solidFill>
                  <a:srgbClr val="3F7F7F"/>
                </a:solidFill>
                <a:latin typeface="Courier New"/>
              </a:rPr>
              <a:t>uses-</a:t>
            </a:r>
            <a:r>
              <a:rPr lang="en-US" sz="1400" dirty="0" err="1" smtClean="0">
                <a:solidFill>
                  <a:srgbClr val="3F7F7F"/>
                </a:solidFill>
                <a:latin typeface="Courier New"/>
              </a:rPr>
              <a:t>sdk</a:t>
            </a:r>
            <a:r>
              <a:rPr lang="en-US" sz="1400" dirty="0" smtClean="0">
                <a:solidFill>
                  <a:srgbClr val="3F7F7F"/>
                </a:solidFill>
                <a:latin typeface="Courier New"/>
              </a:rPr>
              <a:t> </a:t>
            </a:r>
            <a:r>
              <a:rPr lang="en-US" sz="1400" dirty="0" err="1" smtClean="0">
                <a:solidFill>
                  <a:srgbClr val="7F007F"/>
                </a:solidFill>
                <a:latin typeface="Courier New"/>
              </a:rPr>
              <a:t>android:minSdkVersion</a:t>
            </a:r>
            <a:r>
              <a:rPr lang="en-US" sz="1400" dirty="0" smtClean="0">
                <a:solidFill>
                  <a:srgbClr val="000000"/>
                </a:solidFill>
                <a:latin typeface="Courier New"/>
              </a:rPr>
              <a:t>=</a:t>
            </a:r>
            <a:r>
              <a:rPr lang="en-US" sz="1400" i="1" dirty="0" smtClean="0">
                <a:solidFill>
                  <a:srgbClr val="2A00FF"/>
                </a:solidFill>
                <a:latin typeface="Courier New"/>
              </a:rPr>
              <a:t>"3" </a:t>
            </a:r>
            <a:r>
              <a:rPr lang="en-US" sz="1400" i="1" dirty="0" smtClean="0">
                <a:solidFill>
                  <a:srgbClr val="008080"/>
                </a:solidFill>
                <a:latin typeface="Courier New"/>
              </a:rPr>
              <a:t>/&gt;</a:t>
            </a:r>
          </a:p>
          <a:p>
            <a:pPr defTabSz="228600"/>
            <a:endParaRPr lang="en-US" sz="1400" i="1" dirty="0" smtClean="0">
              <a:solidFill>
                <a:srgbClr val="008080"/>
              </a:solidFill>
              <a:latin typeface="Courier New"/>
            </a:endParaRPr>
          </a:p>
          <a:p>
            <a:pPr defTabSz="228600"/>
            <a:r>
              <a:rPr lang="en-US" sz="1400" dirty="0" smtClean="0">
                <a:solidFill>
                  <a:srgbClr val="008080"/>
                </a:solidFill>
                <a:latin typeface="Courier New"/>
              </a:rPr>
              <a:t>&lt;/</a:t>
            </a:r>
            <a:r>
              <a:rPr lang="en-US" sz="1400" dirty="0" smtClean="0">
                <a:solidFill>
                  <a:srgbClr val="3F7F7F"/>
                </a:solidFill>
                <a:latin typeface="Courier New"/>
              </a:rPr>
              <a:t>manifest</a:t>
            </a:r>
            <a:r>
              <a:rPr lang="en-US" sz="1400" dirty="0" smtClean="0">
                <a:solidFill>
                  <a:srgbClr val="008080"/>
                </a:solidFill>
                <a:latin typeface="Courier New"/>
              </a:rPr>
              <a:t>&gt;</a:t>
            </a:r>
            <a:r>
              <a:rPr lang="en-US" sz="1400" dirty="0" smtClean="0">
                <a:solidFill>
                  <a:srgbClr val="000000"/>
                </a:solidFill>
                <a:latin typeface="Courier New"/>
              </a:rPr>
              <a:t> </a:t>
            </a:r>
            <a:endParaRPr lang="en-US" sz="1400" dirty="0"/>
          </a:p>
        </p:txBody>
      </p:sp>
      <p:sp>
        <p:nvSpPr>
          <p:cNvPr id="9" name="Left Arrow 8"/>
          <p:cNvSpPr/>
          <p:nvPr/>
        </p:nvSpPr>
        <p:spPr>
          <a:xfrm>
            <a:off x="6705600" y="4114800"/>
            <a:ext cx="1828800" cy="381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Action/category</a:t>
            </a:r>
            <a:endParaRPr lang="en-US" dirty="0"/>
          </a:p>
        </p:txBody>
      </p:sp>
      <p:sp>
        <p:nvSpPr>
          <p:cNvPr id="12" name="Left Brace 11"/>
          <p:cNvSpPr/>
          <p:nvPr/>
        </p:nvSpPr>
        <p:spPr>
          <a:xfrm>
            <a:off x="381000" y="3810000"/>
            <a:ext cx="228600"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p:cNvSpPr/>
          <p:nvPr/>
        </p:nvSpPr>
        <p:spPr>
          <a:xfrm>
            <a:off x="152400" y="3429000"/>
            <a:ext cx="76200" cy="198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a:off x="609600" y="4267200"/>
            <a:ext cx="152400" cy="685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7924800" cy="3108543"/>
          </a:xfrm>
          <a:prstGeom prst="rect">
            <a:avLst/>
          </a:prstGeom>
          <a:solidFill>
            <a:schemeClr val="bg1">
              <a:lumMod val="95000"/>
            </a:schemeClr>
          </a:solidFill>
          <a:ln>
            <a:solidFill>
              <a:schemeClr val="bg1">
                <a:lumMod val="65000"/>
              </a:schemeClr>
            </a:solidFill>
          </a:ln>
        </p:spPr>
        <p:txBody>
          <a:bodyPr wrap="square" rtlCol="0">
            <a:spAutoFit/>
          </a:bodyPr>
          <a:lstStyle/>
          <a:p>
            <a:r>
              <a:rPr lang="en-US" sz="1400" dirty="0" smtClean="0">
                <a:solidFill>
                  <a:srgbClr val="008080"/>
                </a:solidFill>
                <a:latin typeface="Courier New"/>
              </a:rPr>
              <a:t>&lt;?</a:t>
            </a:r>
            <a:r>
              <a:rPr lang="en-US" sz="1400" dirty="0" smtClean="0">
                <a:solidFill>
                  <a:srgbClr val="3F7F7F"/>
                </a:solidFill>
                <a:latin typeface="Courier New"/>
              </a:rPr>
              <a:t>xml </a:t>
            </a:r>
            <a:r>
              <a:rPr lang="en-US" sz="1400" dirty="0" smtClean="0">
                <a:solidFill>
                  <a:srgbClr val="7F007F"/>
                </a:solidFill>
                <a:latin typeface="Courier New"/>
              </a:rPr>
              <a:t>version</a:t>
            </a:r>
            <a:r>
              <a:rPr lang="en-US" sz="1400" dirty="0" smtClean="0">
                <a:solidFill>
                  <a:srgbClr val="000000"/>
                </a:solidFill>
                <a:latin typeface="Courier New"/>
              </a:rPr>
              <a:t>=</a:t>
            </a:r>
            <a:r>
              <a:rPr lang="en-US" sz="1400" i="1" dirty="0" smtClean="0">
                <a:solidFill>
                  <a:srgbClr val="2A00FF"/>
                </a:solidFill>
                <a:latin typeface="Courier New"/>
              </a:rPr>
              <a:t>"1.0" </a:t>
            </a:r>
            <a:r>
              <a:rPr lang="en-US" sz="1400" i="1" dirty="0" smtClean="0">
                <a:solidFill>
                  <a:srgbClr val="7F007F"/>
                </a:solidFill>
                <a:latin typeface="Courier New"/>
              </a:rPr>
              <a:t>encoding</a:t>
            </a:r>
            <a:r>
              <a:rPr lang="en-US" sz="1400" i="1" dirty="0" smtClean="0">
                <a:solidFill>
                  <a:srgbClr val="000000"/>
                </a:solidFill>
                <a:latin typeface="Courier New"/>
              </a:rPr>
              <a:t>=</a:t>
            </a:r>
            <a:r>
              <a:rPr lang="en-US" sz="1400" i="1" dirty="0" smtClean="0">
                <a:solidFill>
                  <a:srgbClr val="2A00FF"/>
                </a:solidFill>
                <a:latin typeface="Courier New"/>
              </a:rPr>
              <a:t>"utf-8"</a:t>
            </a:r>
            <a:r>
              <a:rPr lang="en-US" sz="1400" i="1" dirty="0" smtClean="0">
                <a:solidFill>
                  <a:srgbClr val="008080"/>
                </a:solidFill>
                <a:latin typeface="Courier New"/>
              </a:rPr>
              <a:t>?&gt;</a:t>
            </a:r>
          </a:p>
          <a:p>
            <a:r>
              <a:rPr lang="en-US" sz="1400" dirty="0" smtClean="0">
                <a:solidFill>
                  <a:srgbClr val="000000"/>
                </a:solidFill>
                <a:latin typeface="Courier New"/>
              </a:rPr>
              <a:t>  </a:t>
            </a:r>
            <a:r>
              <a:rPr lang="en-US" sz="1400" dirty="0" smtClean="0">
                <a:solidFill>
                  <a:srgbClr val="008080"/>
                </a:solidFill>
                <a:latin typeface="Courier New"/>
              </a:rPr>
              <a:t>&lt;</a:t>
            </a:r>
            <a:r>
              <a:rPr lang="en-US" sz="1400" dirty="0" err="1" smtClean="0">
                <a:solidFill>
                  <a:srgbClr val="3F7F7F"/>
                </a:solidFill>
                <a:latin typeface="Courier New"/>
              </a:rPr>
              <a:t>RelativeLayout</a:t>
            </a:r>
            <a:r>
              <a:rPr lang="en-US" sz="1400" dirty="0" smtClean="0">
                <a:solidFill>
                  <a:srgbClr val="3F7F7F"/>
                </a:solidFill>
                <a:latin typeface="Courier New"/>
              </a:rPr>
              <a:t> </a:t>
            </a:r>
          </a:p>
          <a:p>
            <a:r>
              <a:rPr lang="en-US" sz="1400" dirty="0" smtClean="0">
                <a:latin typeface="Courier New"/>
              </a:rPr>
              <a:t>        </a:t>
            </a:r>
            <a:r>
              <a:rPr lang="en-US" sz="1400" dirty="0" err="1" smtClean="0">
                <a:solidFill>
                  <a:srgbClr val="7F007F"/>
                </a:solidFill>
                <a:latin typeface="Courier New"/>
              </a:rPr>
              <a:t>xmlns:android</a:t>
            </a:r>
            <a:r>
              <a:rPr lang="en-US" sz="1400" dirty="0" smtClean="0">
                <a:solidFill>
                  <a:srgbClr val="000000"/>
                </a:solidFill>
                <a:latin typeface="Courier New"/>
              </a:rPr>
              <a:t>=</a:t>
            </a:r>
            <a:r>
              <a:rPr lang="en-US" sz="1400" i="1" dirty="0" smtClean="0">
                <a:solidFill>
                  <a:srgbClr val="2A00FF"/>
                </a:solidFill>
                <a:latin typeface="Courier New"/>
              </a:rPr>
              <a:t>"http://schemas.android.com/apk/res/android" </a:t>
            </a:r>
          </a:p>
          <a:p>
            <a:r>
              <a:rPr lang="en-US" sz="1400" dirty="0" smtClean="0">
                <a:latin typeface="Courier New"/>
              </a:rPr>
              <a:t>        </a:t>
            </a:r>
            <a:r>
              <a:rPr lang="en-US" sz="1400" dirty="0" err="1" smtClean="0">
                <a:solidFill>
                  <a:srgbClr val="7F007F"/>
                </a:solidFill>
                <a:latin typeface="Courier New"/>
              </a:rPr>
              <a:t>android:layout_width</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 </a:t>
            </a:r>
          </a:p>
          <a:p>
            <a:r>
              <a:rPr lang="en-US" sz="1400" dirty="0" smtClean="0">
                <a:latin typeface="Courier New"/>
              </a:rPr>
              <a:t>        </a:t>
            </a:r>
            <a:r>
              <a:rPr lang="en-US" sz="1400" dirty="0" err="1" smtClean="0">
                <a:solidFill>
                  <a:srgbClr val="7F007F"/>
                </a:solidFill>
                <a:latin typeface="Courier New"/>
              </a:rPr>
              <a:t>android:layout_height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a:t>
            </a:r>
            <a:r>
              <a:rPr lang="en-US" sz="1400" i="1" dirty="0" smtClean="0">
                <a:solidFill>
                  <a:srgbClr val="008080"/>
                </a:solidFill>
                <a:latin typeface="Courier New"/>
              </a:rPr>
              <a:t>&gt;</a:t>
            </a:r>
          </a:p>
          <a:p>
            <a:endParaRPr lang="en-US" sz="1400" i="1" dirty="0" smtClean="0">
              <a:solidFill>
                <a:srgbClr val="008080"/>
              </a:solidFill>
              <a:latin typeface="Courier New"/>
            </a:endParaRPr>
          </a:p>
          <a:p>
            <a:r>
              <a:rPr lang="en-US" sz="1400" dirty="0" smtClean="0">
                <a:solidFill>
                  <a:srgbClr val="000000"/>
                </a:solidFill>
                <a:latin typeface="Courier New"/>
              </a:rPr>
              <a:t>  </a:t>
            </a:r>
            <a:r>
              <a:rPr lang="en-US" sz="1400" dirty="0" smtClean="0">
                <a:solidFill>
                  <a:srgbClr val="008080"/>
                </a:solidFill>
                <a:latin typeface="Courier New"/>
              </a:rPr>
              <a:t>&lt;</a:t>
            </a:r>
            <a:r>
              <a:rPr lang="en-US" sz="1400" dirty="0" err="1" smtClean="0">
                <a:solidFill>
                  <a:srgbClr val="3F7F7F"/>
                </a:solidFill>
                <a:latin typeface="Courier New"/>
              </a:rPr>
              <a:t>com.google.android.maps.MapView</a:t>
            </a:r>
            <a:r>
              <a:rPr lang="en-US" sz="1400" dirty="0" smtClean="0">
                <a:solidFill>
                  <a:srgbClr val="3F7F7F"/>
                </a:solidFill>
                <a:latin typeface="Courier New"/>
              </a:rPr>
              <a:t> </a:t>
            </a:r>
          </a:p>
          <a:p>
            <a:r>
              <a:rPr lang="en-US" sz="1400" dirty="0" smtClean="0">
                <a:latin typeface="Courier New"/>
              </a:rPr>
              <a:t>        </a:t>
            </a:r>
            <a:r>
              <a:rPr lang="en-US" sz="1400" dirty="0" err="1" smtClean="0">
                <a:solidFill>
                  <a:srgbClr val="7F007F"/>
                </a:solidFill>
                <a:latin typeface="Courier New"/>
              </a:rPr>
              <a:t>android:id</a:t>
            </a:r>
            <a:r>
              <a:rPr lang="en-US" sz="1400" dirty="0" smtClean="0">
                <a:solidFill>
                  <a:srgbClr val="000000"/>
                </a:solidFill>
                <a:latin typeface="Courier New"/>
              </a:rPr>
              <a:t>=</a:t>
            </a:r>
            <a:r>
              <a:rPr lang="en-US" sz="1400" i="1" dirty="0" smtClean="0">
                <a:solidFill>
                  <a:srgbClr val="2A00FF"/>
                </a:solidFill>
                <a:latin typeface="Courier New"/>
              </a:rPr>
              <a:t>"@+id/map" </a:t>
            </a:r>
          </a:p>
          <a:p>
            <a:r>
              <a:rPr lang="en-US" sz="1400" dirty="0" smtClean="0">
                <a:latin typeface="Courier New"/>
              </a:rPr>
              <a:t>        </a:t>
            </a:r>
            <a:r>
              <a:rPr lang="en-US" sz="1400" dirty="0" err="1" smtClean="0">
                <a:solidFill>
                  <a:srgbClr val="7F007F"/>
                </a:solidFill>
                <a:latin typeface="Courier New"/>
              </a:rPr>
              <a:t>android:layout_width</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 </a:t>
            </a:r>
          </a:p>
          <a:p>
            <a:r>
              <a:rPr lang="en-US" sz="1400" dirty="0" smtClean="0">
                <a:latin typeface="Courier New"/>
              </a:rPr>
              <a:t>        </a:t>
            </a:r>
            <a:r>
              <a:rPr lang="en-US" sz="1400" dirty="0" err="1" smtClean="0">
                <a:solidFill>
                  <a:srgbClr val="7F007F"/>
                </a:solidFill>
                <a:latin typeface="Courier New"/>
              </a:rPr>
              <a:t>android:layout_height</a:t>
            </a:r>
            <a:r>
              <a:rPr lang="en-US" sz="1400" dirty="0" smtClean="0">
                <a:solidFill>
                  <a:srgbClr val="000000"/>
                </a:solidFill>
                <a:latin typeface="Courier New"/>
              </a:rPr>
              <a:t>=</a:t>
            </a:r>
            <a:r>
              <a:rPr lang="en-US" sz="1400" i="1" dirty="0" smtClean="0">
                <a:solidFill>
                  <a:srgbClr val="2A00FF"/>
                </a:solidFill>
                <a:latin typeface="Courier New"/>
              </a:rPr>
              <a:t>"</a:t>
            </a:r>
            <a:r>
              <a:rPr lang="en-US" sz="1400" i="1" dirty="0" err="1" smtClean="0">
                <a:solidFill>
                  <a:srgbClr val="2A00FF"/>
                </a:solidFill>
                <a:latin typeface="Courier New"/>
              </a:rPr>
              <a:t>fill_parent</a:t>
            </a:r>
            <a:r>
              <a:rPr lang="en-US" sz="1400" i="1" dirty="0" smtClean="0">
                <a:solidFill>
                  <a:srgbClr val="2A00FF"/>
                </a:solidFill>
                <a:latin typeface="Courier New"/>
              </a:rPr>
              <a:t>" </a:t>
            </a:r>
          </a:p>
          <a:p>
            <a:r>
              <a:rPr lang="en-US" sz="1400" dirty="0" smtClean="0">
                <a:latin typeface="Courier New"/>
              </a:rPr>
              <a:t>        </a:t>
            </a:r>
            <a:r>
              <a:rPr lang="en-US" sz="1400" dirty="0" err="1" smtClean="0">
                <a:solidFill>
                  <a:srgbClr val="7F007F"/>
                </a:solidFill>
                <a:latin typeface="Courier New"/>
              </a:rPr>
              <a:t>android:apiKey</a:t>
            </a:r>
            <a:r>
              <a:rPr lang="en-US" sz="1400" dirty="0" smtClean="0">
                <a:solidFill>
                  <a:srgbClr val="000000"/>
                </a:solidFill>
                <a:latin typeface="Courier New"/>
              </a:rPr>
              <a:t>=</a:t>
            </a:r>
            <a:r>
              <a:rPr lang="en-US" sz="1400" i="1" dirty="0" smtClean="0">
                <a:solidFill>
                  <a:srgbClr val="2A00FF"/>
                </a:solidFill>
                <a:latin typeface="Courier New"/>
              </a:rPr>
              <a:t>"0SN3rTw6p317v08_uva72oCS_hgPTe92J2t_nwQ" </a:t>
            </a:r>
          </a:p>
          <a:p>
            <a:r>
              <a:rPr lang="en-US" sz="1400" dirty="0" smtClean="0">
                <a:latin typeface="Courier New"/>
              </a:rPr>
              <a:t>        </a:t>
            </a:r>
            <a:r>
              <a:rPr lang="en-US" sz="1400" dirty="0" err="1" smtClean="0">
                <a:solidFill>
                  <a:srgbClr val="7F007F"/>
                </a:solidFill>
                <a:latin typeface="Courier New"/>
              </a:rPr>
              <a:t>android:clickable</a:t>
            </a:r>
            <a:r>
              <a:rPr lang="en-US" sz="1400" dirty="0" smtClean="0">
                <a:solidFill>
                  <a:srgbClr val="000000"/>
                </a:solidFill>
                <a:latin typeface="Courier New"/>
              </a:rPr>
              <a:t>=</a:t>
            </a:r>
            <a:r>
              <a:rPr lang="en-US" sz="1400" i="1" dirty="0" smtClean="0">
                <a:solidFill>
                  <a:srgbClr val="2A00FF"/>
                </a:solidFill>
                <a:latin typeface="Courier New"/>
              </a:rPr>
              <a:t>"true" </a:t>
            </a:r>
            <a:r>
              <a:rPr lang="en-US" sz="1400" i="1" dirty="0" smtClean="0">
                <a:solidFill>
                  <a:srgbClr val="008080"/>
                </a:solidFill>
                <a:latin typeface="Courier New"/>
              </a:rPr>
              <a:t>/&gt;</a:t>
            </a:r>
            <a:r>
              <a:rPr lang="en-US" sz="1400" i="1" dirty="0" smtClean="0">
                <a:solidFill>
                  <a:srgbClr val="000000"/>
                </a:solidFill>
                <a:latin typeface="Courier New"/>
              </a:rPr>
              <a:t> </a:t>
            </a:r>
          </a:p>
          <a:p>
            <a:endParaRPr lang="en-US" sz="1400" i="1" dirty="0" smtClean="0">
              <a:solidFill>
                <a:srgbClr val="000000"/>
              </a:solidFill>
              <a:latin typeface="Courier New"/>
            </a:endParaRPr>
          </a:p>
          <a:p>
            <a:r>
              <a:rPr lang="en-US" sz="1400" dirty="0" smtClean="0">
                <a:solidFill>
                  <a:srgbClr val="000000"/>
                </a:solidFill>
                <a:latin typeface="Courier New"/>
              </a:rPr>
              <a:t>  </a:t>
            </a:r>
            <a:r>
              <a:rPr lang="en-US" sz="1400" dirty="0" smtClean="0">
                <a:solidFill>
                  <a:srgbClr val="008080"/>
                </a:solidFill>
                <a:latin typeface="Courier New"/>
              </a:rPr>
              <a:t>&lt;/</a:t>
            </a:r>
            <a:r>
              <a:rPr lang="en-US" sz="1400" dirty="0" err="1" smtClean="0">
                <a:solidFill>
                  <a:srgbClr val="3F7F7F"/>
                </a:solidFill>
                <a:latin typeface="Courier New"/>
              </a:rPr>
              <a:t>RelativeLayout</a:t>
            </a:r>
            <a:r>
              <a:rPr lang="en-US" sz="1400" dirty="0" smtClean="0">
                <a:solidFill>
                  <a:srgbClr val="008080"/>
                </a:solidFill>
                <a:latin typeface="Courier New"/>
              </a:rPr>
              <a:t>&gt;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188197065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4893647"/>
          </a:xfrm>
          <a:prstGeom prst="rect">
            <a:avLst/>
          </a:prstGeom>
          <a:solidFill>
            <a:schemeClr val="bg1">
              <a:lumMod val="95000"/>
            </a:schemeClr>
          </a:solidFill>
          <a:ln>
            <a:solidFill>
              <a:schemeClr val="bg1">
                <a:lumMod val="65000"/>
              </a:schemeClr>
            </a:solidFill>
          </a:ln>
        </p:spPr>
        <p:txBody>
          <a:bodyPr wrap="square" rtlCol="0">
            <a:spAutoFit/>
          </a:bodyPr>
          <a:lstStyle/>
          <a:p>
            <a:r>
              <a:rPr lang="en-US" sz="1200" dirty="0" smtClean="0">
                <a:solidFill>
                  <a:srgbClr val="008080"/>
                </a:solidFill>
                <a:latin typeface="Courier New"/>
              </a:rPr>
              <a:t>&lt;?</a:t>
            </a:r>
            <a:r>
              <a:rPr lang="en-US" sz="1200" dirty="0" smtClean="0">
                <a:solidFill>
                  <a:srgbClr val="3F7F7F"/>
                </a:solidFill>
                <a:latin typeface="Courier New"/>
              </a:rPr>
              <a:t>xml </a:t>
            </a:r>
            <a:r>
              <a:rPr lang="en-US" sz="1200" dirty="0" smtClean="0">
                <a:solidFill>
                  <a:srgbClr val="7F007F"/>
                </a:solidFill>
                <a:latin typeface="Courier New"/>
              </a:rPr>
              <a:t>version</a:t>
            </a:r>
            <a:r>
              <a:rPr lang="en-US" sz="1200" dirty="0" smtClean="0">
                <a:solidFill>
                  <a:srgbClr val="000000"/>
                </a:solidFill>
                <a:latin typeface="Courier New"/>
              </a:rPr>
              <a:t>=</a:t>
            </a:r>
            <a:r>
              <a:rPr lang="en-US" sz="1200" i="1" dirty="0" smtClean="0">
                <a:solidFill>
                  <a:srgbClr val="2A00FF"/>
                </a:solidFill>
                <a:latin typeface="Courier New"/>
              </a:rPr>
              <a:t>"1.0" </a:t>
            </a:r>
            <a:r>
              <a:rPr lang="en-US" sz="1200" i="1" dirty="0" smtClean="0">
                <a:solidFill>
                  <a:srgbClr val="7F007F"/>
                </a:solidFill>
                <a:latin typeface="Courier New"/>
              </a:rPr>
              <a:t>encoding</a:t>
            </a:r>
            <a:r>
              <a:rPr lang="en-US" sz="1200" i="1" dirty="0" smtClean="0">
                <a:solidFill>
                  <a:srgbClr val="000000"/>
                </a:solidFill>
                <a:latin typeface="Courier New"/>
              </a:rPr>
              <a:t>=</a:t>
            </a:r>
            <a:r>
              <a:rPr lang="en-US" sz="1200" i="1" dirty="0" smtClean="0">
                <a:solidFill>
                  <a:srgbClr val="2A00FF"/>
                </a:solidFill>
                <a:latin typeface="Courier New"/>
              </a:rPr>
              <a:t>"utf-8"</a:t>
            </a:r>
            <a:r>
              <a:rPr lang="en-US" sz="1200" i="1" dirty="0" smtClean="0">
                <a:solidFill>
                  <a:srgbClr val="008080"/>
                </a:solidFill>
                <a:latin typeface="Courier New"/>
              </a:rPr>
              <a:t>?&gt;</a:t>
            </a:r>
          </a:p>
          <a:p>
            <a:r>
              <a:rPr lang="en-US" sz="1200" dirty="0" smtClean="0">
                <a:solidFill>
                  <a:srgbClr val="008080"/>
                </a:solidFill>
                <a:latin typeface="Courier New"/>
              </a:rPr>
              <a:t>&lt;</a:t>
            </a:r>
            <a:r>
              <a:rPr lang="en-US" sz="1200" dirty="0" smtClean="0">
                <a:solidFill>
                  <a:srgbClr val="3F7F7F"/>
                </a:solidFill>
                <a:latin typeface="Courier New"/>
              </a:rPr>
              <a:t>manifest </a:t>
            </a:r>
            <a:r>
              <a:rPr lang="en-US" sz="1200" dirty="0" err="1" smtClean="0">
                <a:solidFill>
                  <a:srgbClr val="7F007F"/>
                </a:solidFill>
                <a:latin typeface="Courier New"/>
              </a:rPr>
              <a:t>xmlns:android</a:t>
            </a:r>
            <a:r>
              <a:rPr lang="en-US" sz="1200" dirty="0" smtClean="0">
                <a:solidFill>
                  <a:srgbClr val="000000"/>
                </a:solidFill>
                <a:latin typeface="Courier New"/>
              </a:rPr>
              <a:t>=</a:t>
            </a:r>
            <a:r>
              <a:rPr lang="en-US" sz="1200" i="1" dirty="0" smtClean="0">
                <a:solidFill>
                  <a:srgbClr val="2A00FF"/>
                </a:solidFill>
                <a:latin typeface="Courier New"/>
              </a:rPr>
              <a:t>"http://schemas.android.com/apk/res/android"</a:t>
            </a:r>
          </a:p>
          <a:p>
            <a:r>
              <a:rPr lang="en-US" sz="1200" dirty="0" smtClean="0">
                <a:latin typeface="Courier New"/>
              </a:rPr>
              <a:t>      </a:t>
            </a:r>
            <a:r>
              <a:rPr lang="en-US" sz="1200" dirty="0" smtClean="0">
                <a:solidFill>
                  <a:srgbClr val="7F007F"/>
                </a:solidFill>
                <a:latin typeface="Courier New"/>
              </a:rPr>
              <a:t>package</a:t>
            </a:r>
            <a:r>
              <a:rPr lang="en-US" sz="1200" dirty="0" smtClean="0">
                <a:solidFill>
                  <a:srgbClr val="000000"/>
                </a:solidFill>
                <a:latin typeface="Courier New"/>
              </a:rPr>
              <a:t>=</a:t>
            </a:r>
            <a:r>
              <a:rPr lang="en-US" sz="1200" i="1" dirty="0" smtClean="0">
                <a:solidFill>
                  <a:srgbClr val="2A00FF"/>
                </a:solidFill>
                <a:latin typeface="Courier New"/>
              </a:rPr>
              <a:t>"cis493.mapping"</a:t>
            </a:r>
          </a:p>
          <a:p>
            <a:r>
              <a:rPr lang="en-US" sz="1200" dirty="0" smtClean="0">
                <a:latin typeface="Courier New"/>
              </a:rPr>
              <a:t>      </a:t>
            </a:r>
            <a:r>
              <a:rPr lang="en-US" sz="1200" dirty="0" err="1" smtClean="0">
                <a:solidFill>
                  <a:srgbClr val="7F007F"/>
                </a:solidFill>
                <a:latin typeface="Courier New"/>
              </a:rPr>
              <a:t>android:versionCode</a:t>
            </a:r>
            <a:r>
              <a:rPr lang="en-US" sz="1200" dirty="0" smtClean="0">
                <a:solidFill>
                  <a:srgbClr val="000000"/>
                </a:solidFill>
                <a:latin typeface="Courier New"/>
              </a:rPr>
              <a:t>=</a:t>
            </a:r>
            <a:r>
              <a:rPr lang="en-US" sz="1200" i="1" dirty="0" smtClean="0">
                <a:solidFill>
                  <a:srgbClr val="2A00FF"/>
                </a:solidFill>
                <a:latin typeface="Courier New"/>
              </a:rPr>
              <a:t>"1"</a:t>
            </a:r>
          </a:p>
          <a:p>
            <a:r>
              <a:rPr lang="en-US" sz="1200" dirty="0" smtClean="0">
                <a:latin typeface="Courier New"/>
              </a:rPr>
              <a:t>      </a:t>
            </a:r>
            <a:r>
              <a:rPr lang="en-US" sz="1200" dirty="0" err="1" smtClean="0">
                <a:solidFill>
                  <a:srgbClr val="7F007F"/>
                </a:solidFill>
                <a:latin typeface="Courier New"/>
              </a:rPr>
              <a:t>android:versionName</a:t>
            </a:r>
            <a:r>
              <a:rPr lang="en-US" sz="1200" dirty="0" smtClean="0">
                <a:solidFill>
                  <a:srgbClr val="000000"/>
                </a:solidFill>
                <a:latin typeface="Courier New"/>
              </a:rPr>
              <a:t>=</a:t>
            </a:r>
            <a:r>
              <a:rPr lang="en-US" sz="1200" i="1" dirty="0" smtClean="0">
                <a:solidFill>
                  <a:srgbClr val="2A00FF"/>
                </a:solidFill>
                <a:latin typeface="Courier New"/>
              </a:rPr>
              <a:t>"1.0"</a:t>
            </a:r>
            <a:r>
              <a:rPr lang="en-US" sz="1200" i="1" dirty="0" smtClean="0">
                <a:solidFill>
                  <a:srgbClr val="008080"/>
                </a:solidFill>
                <a:latin typeface="Courier New"/>
              </a:rPr>
              <a:t>&gt;</a:t>
            </a:r>
          </a:p>
          <a:p>
            <a:endParaRPr lang="en-US" sz="1200" dirty="0" smtClean="0">
              <a:solidFill>
                <a:srgbClr val="000000"/>
              </a:solidFill>
              <a:latin typeface="Courier New"/>
            </a:endParaRPr>
          </a:p>
          <a:p>
            <a:r>
              <a:rPr lang="en-US" sz="1200" dirty="0" smtClean="0">
                <a:solidFill>
                  <a:srgbClr val="000000"/>
                </a:solidFill>
                <a:latin typeface="Courier New"/>
              </a:rPr>
              <a:t>    </a:t>
            </a:r>
            <a:r>
              <a:rPr lang="en-US" sz="1200" dirty="0" smtClean="0">
                <a:solidFill>
                  <a:srgbClr val="3F5FBF"/>
                </a:solidFill>
                <a:latin typeface="Courier New"/>
              </a:rPr>
              <a:t>&lt;!-- Permissions --&gt;</a:t>
            </a:r>
            <a:r>
              <a:rPr lang="en-US" sz="1200" dirty="0" smtClean="0">
                <a:solidFill>
                  <a:srgbClr val="000000"/>
                </a:solidFill>
                <a:latin typeface="Courier New"/>
              </a:rPr>
              <a:t>  </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uses-permission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android.permission.ACCESS_COARSE_LOCATION</a:t>
            </a:r>
            <a:r>
              <a:rPr lang="en-US" sz="1200" i="1" dirty="0" smtClean="0">
                <a:solidFill>
                  <a:srgbClr val="2A00FF"/>
                </a:solidFill>
                <a:latin typeface="Courier New"/>
              </a:rPr>
              <a:t>" </a:t>
            </a:r>
            <a:r>
              <a:rPr lang="en-US" sz="1200" i="1" dirty="0" smtClean="0">
                <a:solidFill>
                  <a:srgbClr val="008080"/>
                </a:solidFill>
                <a:latin typeface="Courier New"/>
              </a:rPr>
              <a:t>/&gt;</a:t>
            </a:r>
            <a:r>
              <a:rPr lang="en-US" sz="1200" i="1" dirty="0" smtClean="0">
                <a:solidFill>
                  <a:srgbClr val="000000"/>
                </a:solidFill>
                <a:latin typeface="Courier New"/>
              </a:rPr>
              <a:t> </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uses-permission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android.permission.INTERNET</a:t>
            </a:r>
            <a:r>
              <a:rPr lang="en-US" sz="1200" i="1" dirty="0" smtClean="0">
                <a:solidFill>
                  <a:srgbClr val="2A00FF"/>
                </a:solidFill>
                <a:latin typeface="Courier New"/>
              </a:rPr>
              <a:t>" </a:t>
            </a:r>
            <a:r>
              <a:rPr lang="en-US" sz="1200" i="1" dirty="0" smtClean="0">
                <a:solidFill>
                  <a:srgbClr val="008080"/>
                </a:solidFill>
                <a:latin typeface="Courier New"/>
              </a:rPr>
              <a:t>/&gt;</a:t>
            </a:r>
            <a:r>
              <a:rPr lang="en-US" sz="1200" i="1" dirty="0" smtClean="0">
                <a:solidFill>
                  <a:srgbClr val="000000"/>
                </a:solidFill>
                <a:latin typeface="Courier New"/>
              </a:rPr>
              <a:t>      </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uses-</a:t>
            </a:r>
            <a:r>
              <a:rPr lang="en-US" sz="1200" dirty="0" err="1" smtClean="0">
                <a:solidFill>
                  <a:srgbClr val="3F7F7F"/>
                </a:solidFill>
                <a:latin typeface="Courier New"/>
              </a:rPr>
              <a:t>sdk</a:t>
            </a:r>
            <a:r>
              <a:rPr lang="en-US" sz="1200" dirty="0" smtClean="0">
                <a:solidFill>
                  <a:srgbClr val="3F7F7F"/>
                </a:solidFill>
                <a:latin typeface="Courier New"/>
              </a:rPr>
              <a:t> </a:t>
            </a:r>
            <a:r>
              <a:rPr lang="en-US" sz="1200" dirty="0" err="1" smtClean="0">
                <a:solidFill>
                  <a:srgbClr val="7F007F"/>
                </a:solidFill>
                <a:latin typeface="Courier New"/>
              </a:rPr>
              <a:t>android:minSdkVersion</a:t>
            </a:r>
            <a:r>
              <a:rPr lang="en-US" sz="1200" dirty="0" smtClean="0">
                <a:solidFill>
                  <a:srgbClr val="000000"/>
                </a:solidFill>
                <a:latin typeface="Courier New"/>
              </a:rPr>
              <a:t>=</a:t>
            </a:r>
            <a:r>
              <a:rPr lang="en-US" sz="1200" i="1" dirty="0" smtClean="0">
                <a:solidFill>
                  <a:srgbClr val="2A00FF"/>
                </a:solidFill>
                <a:latin typeface="Courier New"/>
              </a:rPr>
              <a:t>"4" </a:t>
            </a:r>
            <a:r>
              <a:rPr lang="en-US" sz="1200" i="1" dirty="0" smtClean="0">
                <a:solidFill>
                  <a:srgbClr val="008080"/>
                </a:solidFill>
                <a:latin typeface="Courier New"/>
              </a:rPr>
              <a:t>/&gt;</a:t>
            </a:r>
            <a:r>
              <a:rPr lang="en-US" sz="1200" i="1" dirty="0" smtClean="0">
                <a:solidFill>
                  <a:srgbClr val="000000"/>
                </a:solidFill>
                <a:latin typeface="Courier New"/>
              </a:rPr>
              <a:t>    </a:t>
            </a:r>
          </a:p>
          <a:p>
            <a:endParaRPr lang="fr-FR" sz="1200" dirty="0" smtClean="0">
              <a:solidFill>
                <a:srgbClr val="000000"/>
              </a:solidFill>
              <a:latin typeface="Courier New"/>
            </a:endParaRPr>
          </a:p>
          <a:p>
            <a:r>
              <a:rPr lang="fr-FR" sz="1200" dirty="0" smtClean="0">
                <a:solidFill>
                  <a:srgbClr val="000000"/>
                </a:solidFill>
                <a:latin typeface="Courier New"/>
              </a:rPr>
              <a:t>    </a:t>
            </a:r>
            <a:r>
              <a:rPr lang="fr-FR" sz="1200" dirty="0" smtClean="0">
                <a:solidFill>
                  <a:srgbClr val="008080"/>
                </a:solidFill>
                <a:latin typeface="Courier New"/>
              </a:rPr>
              <a:t>&lt;</a:t>
            </a:r>
            <a:r>
              <a:rPr lang="fr-FR" sz="1200" dirty="0" smtClean="0">
                <a:solidFill>
                  <a:srgbClr val="3F7F7F"/>
                </a:solidFill>
                <a:latin typeface="Courier New"/>
              </a:rPr>
              <a:t>application </a:t>
            </a:r>
            <a:r>
              <a:rPr lang="fr-FR" sz="1200" dirty="0" err="1" smtClean="0">
                <a:solidFill>
                  <a:srgbClr val="7F007F"/>
                </a:solidFill>
                <a:latin typeface="Courier New"/>
              </a:rPr>
              <a:t>android:icon</a:t>
            </a:r>
            <a:r>
              <a:rPr lang="fr-FR" sz="1200" dirty="0" smtClean="0">
                <a:solidFill>
                  <a:srgbClr val="000000"/>
                </a:solidFill>
                <a:latin typeface="Courier New"/>
              </a:rPr>
              <a:t>=</a:t>
            </a:r>
            <a:r>
              <a:rPr lang="fr-FR" sz="1200" i="1" dirty="0" smtClean="0">
                <a:solidFill>
                  <a:srgbClr val="2A00FF"/>
                </a:solidFill>
                <a:latin typeface="Courier New"/>
              </a:rPr>
              <a:t>"@</a:t>
            </a:r>
            <a:r>
              <a:rPr lang="fr-FR" sz="1200" i="1" dirty="0" err="1" smtClean="0">
                <a:solidFill>
                  <a:srgbClr val="2A00FF"/>
                </a:solidFill>
                <a:latin typeface="Courier New"/>
              </a:rPr>
              <a:t>drawable</a:t>
            </a:r>
            <a:r>
              <a:rPr lang="fr-FR" sz="1200" i="1" dirty="0" smtClean="0">
                <a:solidFill>
                  <a:srgbClr val="2A00FF"/>
                </a:solidFill>
                <a:latin typeface="Courier New"/>
              </a:rPr>
              <a:t>/</a:t>
            </a:r>
            <a:r>
              <a:rPr lang="fr-FR" sz="1200" i="1" dirty="0" err="1" smtClean="0">
                <a:solidFill>
                  <a:srgbClr val="2A00FF"/>
                </a:solidFill>
                <a:latin typeface="Courier New"/>
              </a:rPr>
              <a:t>icon</a:t>
            </a:r>
            <a:r>
              <a:rPr lang="fr-FR" sz="1200" i="1" dirty="0" smtClean="0">
                <a:solidFill>
                  <a:srgbClr val="2A00FF"/>
                </a:solidFill>
                <a:latin typeface="Courier New"/>
              </a:rPr>
              <a:t>" </a:t>
            </a:r>
            <a:r>
              <a:rPr lang="fr-FR" sz="1200" i="1" dirty="0" err="1" smtClean="0">
                <a:solidFill>
                  <a:srgbClr val="7F007F"/>
                </a:solidFill>
                <a:latin typeface="Courier New"/>
              </a:rPr>
              <a:t>android:label</a:t>
            </a:r>
            <a:r>
              <a:rPr lang="fr-FR" sz="1200" i="1" dirty="0" smtClean="0">
                <a:solidFill>
                  <a:srgbClr val="000000"/>
                </a:solidFill>
                <a:latin typeface="Courier New"/>
              </a:rPr>
              <a:t>=</a:t>
            </a:r>
            <a:r>
              <a:rPr lang="fr-FR" sz="1200" i="1" dirty="0" smtClean="0">
                <a:solidFill>
                  <a:srgbClr val="2A00FF"/>
                </a:solidFill>
                <a:latin typeface="Courier New"/>
              </a:rPr>
              <a:t>"@string/</a:t>
            </a:r>
            <a:r>
              <a:rPr lang="fr-FR" sz="1200" i="1" dirty="0" err="1" smtClean="0">
                <a:solidFill>
                  <a:srgbClr val="2A00FF"/>
                </a:solidFill>
                <a:latin typeface="Courier New"/>
              </a:rPr>
              <a:t>app_name</a:t>
            </a:r>
            <a:r>
              <a:rPr lang="fr-FR" sz="1200" i="1" dirty="0" smtClean="0">
                <a:solidFill>
                  <a:srgbClr val="2A00FF"/>
                </a:solidFill>
                <a:latin typeface="Courier New"/>
              </a:rPr>
              <a:t>"</a:t>
            </a:r>
            <a:r>
              <a:rPr lang="fr-FR" sz="1200" i="1" dirty="0" smtClean="0">
                <a:solidFill>
                  <a:srgbClr val="008080"/>
                </a:solidFill>
                <a:latin typeface="Courier New"/>
              </a:rPr>
              <a:t>&gt;</a:t>
            </a:r>
          </a:p>
          <a:p>
            <a:endParaRPr lang="fr-FR" sz="1200" i="1" dirty="0" smtClean="0">
              <a:solidFill>
                <a:srgbClr val="008080"/>
              </a:solidFill>
              <a:latin typeface="Courier New"/>
            </a:endParaRP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uses-library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com.google.android.maps</a:t>
            </a:r>
            <a:r>
              <a:rPr lang="en-US" sz="1200" i="1" dirty="0" smtClean="0">
                <a:solidFill>
                  <a:srgbClr val="2A00FF"/>
                </a:solidFill>
                <a:latin typeface="Courier New"/>
              </a:rPr>
              <a:t>" </a:t>
            </a:r>
            <a:r>
              <a:rPr lang="en-US" sz="1200" i="1" dirty="0" smtClean="0">
                <a:solidFill>
                  <a:srgbClr val="008080"/>
                </a:solidFill>
                <a:latin typeface="Courier New"/>
              </a:rPr>
              <a:t>/&gt;</a:t>
            </a:r>
          </a:p>
          <a:p>
            <a:endParaRPr lang="en-US" sz="1200" dirty="0" smtClean="0">
              <a:solidFill>
                <a:srgbClr val="000000"/>
              </a:solidFill>
              <a:latin typeface="Courier New"/>
            </a:endParaRP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activity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ClevelandRocks</a:t>
            </a:r>
            <a:r>
              <a:rPr lang="en-US" sz="1200" i="1" dirty="0" smtClean="0">
                <a:solidFill>
                  <a:srgbClr val="2A00FF"/>
                </a:solidFill>
                <a:latin typeface="Courier New"/>
              </a:rPr>
              <a:t>"</a:t>
            </a:r>
          </a:p>
          <a:p>
            <a:r>
              <a:rPr lang="en-US" sz="1200" dirty="0" smtClean="0">
                <a:latin typeface="Courier New"/>
              </a:rPr>
              <a:t>                  </a:t>
            </a:r>
            <a:r>
              <a:rPr lang="en-US" sz="1200" dirty="0" err="1" smtClean="0">
                <a:solidFill>
                  <a:srgbClr val="7F007F"/>
                </a:solidFill>
                <a:latin typeface="Courier New"/>
              </a:rPr>
              <a:t>android:label</a:t>
            </a:r>
            <a:r>
              <a:rPr lang="en-US" sz="1200" dirty="0" smtClean="0">
                <a:solidFill>
                  <a:srgbClr val="000000"/>
                </a:solidFill>
                <a:latin typeface="Courier New"/>
              </a:rPr>
              <a:t>=</a:t>
            </a:r>
            <a:r>
              <a:rPr lang="en-US" sz="1200" i="1" dirty="0" smtClean="0">
                <a:solidFill>
                  <a:srgbClr val="2A00FF"/>
                </a:solidFill>
                <a:latin typeface="Courier New"/>
              </a:rPr>
              <a:t>"Cleveland Rocks"</a:t>
            </a:r>
            <a:r>
              <a:rPr lang="en-US" sz="1200" i="1" dirty="0" smtClean="0">
                <a:solidFill>
                  <a:srgbClr val="008080"/>
                </a:solidFill>
                <a:latin typeface="Courier New"/>
              </a:rPr>
              <a:t>&gt;</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intent-filter</a:t>
            </a:r>
            <a:r>
              <a:rPr lang="en-US" sz="1200" dirty="0" smtClean="0">
                <a:solidFill>
                  <a:srgbClr val="008080"/>
                </a:solidFill>
                <a:latin typeface="Courier New"/>
              </a:rPr>
              <a:t>&gt;</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action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android.intent.action.MAIN</a:t>
            </a:r>
            <a:r>
              <a:rPr lang="en-US" sz="1200" i="1" dirty="0" smtClean="0">
                <a:solidFill>
                  <a:srgbClr val="2A00FF"/>
                </a:solidFill>
                <a:latin typeface="Courier New"/>
              </a:rPr>
              <a:t>" </a:t>
            </a:r>
            <a:r>
              <a:rPr lang="en-US" sz="1200" i="1" dirty="0" smtClean="0">
                <a:solidFill>
                  <a:srgbClr val="008080"/>
                </a:solidFill>
                <a:latin typeface="Courier New"/>
              </a:rPr>
              <a:t>/&gt;</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category </a:t>
            </a:r>
            <a:r>
              <a:rPr lang="en-US" sz="1200" dirty="0" err="1" smtClean="0">
                <a:solidFill>
                  <a:srgbClr val="7F007F"/>
                </a:solidFill>
                <a:latin typeface="Courier New"/>
              </a:rPr>
              <a:t>android:name</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android.intent.category.LAUNCHER</a:t>
            </a:r>
            <a:r>
              <a:rPr lang="en-US" sz="1200" i="1" dirty="0" smtClean="0">
                <a:solidFill>
                  <a:srgbClr val="2A00FF"/>
                </a:solidFill>
                <a:latin typeface="Courier New"/>
              </a:rPr>
              <a:t>" </a:t>
            </a:r>
            <a:r>
              <a:rPr lang="en-US" sz="1200" i="1" dirty="0" smtClean="0">
                <a:solidFill>
                  <a:srgbClr val="008080"/>
                </a:solidFill>
                <a:latin typeface="Courier New"/>
              </a:rPr>
              <a:t>/&gt;</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intent-filter</a:t>
            </a:r>
            <a:r>
              <a:rPr lang="en-US" sz="1200" dirty="0" smtClean="0">
                <a:solidFill>
                  <a:srgbClr val="008080"/>
                </a:solidFill>
                <a:latin typeface="Courier New"/>
              </a:rPr>
              <a:t>&gt;</a:t>
            </a: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activity</a:t>
            </a:r>
            <a:r>
              <a:rPr lang="en-US" sz="1200" dirty="0" smtClean="0">
                <a:solidFill>
                  <a:srgbClr val="008080"/>
                </a:solidFill>
                <a:latin typeface="Courier New"/>
              </a:rPr>
              <a:t>&gt;</a:t>
            </a:r>
          </a:p>
          <a:p>
            <a:endParaRPr lang="en-US" sz="1200" dirty="0" smtClean="0">
              <a:solidFill>
                <a:srgbClr val="000000"/>
              </a:solidFill>
              <a:latin typeface="Courier New"/>
            </a:endParaRPr>
          </a:p>
          <a:p>
            <a:r>
              <a:rPr lang="en-US" sz="1200" dirty="0" smtClean="0">
                <a:solidFill>
                  <a:srgbClr val="000000"/>
                </a:solidFill>
                <a:latin typeface="Courier New"/>
              </a:rPr>
              <a:t>    </a:t>
            </a:r>
            <a:r>
              <a:rPr lang="en-US" sz="1200" dirty="0" smtClean="0">
                <a:solidFill>
                  <a:srgbClr val="008080"/>
                </a:solidFill>
                <a:latin typeface="Courier New"/>
              </a:rPr>
              <a:t>&lt;/</a:t>
            </a:r>
            <a:r>
              <a:rPr lang="en-US" sz="1200" dirty="0" smtClean="0">
                <a:solidFill>
                  <a:srgbClr val="3F7F7F"/>
                </a:solidFill>
                <a:latin typeface="Courier New"/>
              </a:rPr>
              <a:t>application</a:t>
            </a:r>
            <a:r>
              <a:rPr lang="en-US" sz="1200" dirty="0" smtClean="0">
                <a:solidFill>
                  <a:srgbClr val="008080"/>
                </a:solidFill>
                <a:latin typeface="Courier New"/>
              </a:rPr>
              <a:t>&gt;</a:t>
            </a:r>
          </a:p>
          <a:p>
            <a:endParaRPr lang="en-US" sz="1200" dirty="0" smtClean="0">
              <a:solidFill>
                <a:srgbClr val="008080"/>
              </a:solidFill>
              <a:latin typeface="Courier New"/>
            </a:endParaRPr>
          </a:p>
          <a:p>
            <a:r>
              <a:rPr lang="en-US" sz="1200" dirty="0" smtClean="0">
                <a:solidFill>
                  <a:srgbClr val="008080"/>
                </a:solidFill>
                <a:latin typeface="Courier New"/>
              </a:rPr>
              <a:t>&lt;/</a:t>
            </a:r>
            <a:r>
              <a:rPr lang="en-US" sz="1200" dirty="0" smtClean="0">
                <a:solidFill>
                  <a:srgbClr val="3F7F7F"/>
                </a:solidFill>
                <a:latin typeface="Courier New"/>
              </a:rPr>
              <a:t>manifest</a:t>
            </a:r>
            <a:r>
              <a:rPr lang="en-US" sz="1200" dirty="0" smtClean="0">
                <a:solidFill>
                  <a:srgbClr val="008080"/>
                </a:solidFill>
                <a:latin typeface="Courier New"/>
              </a:rPr>
              <a:t>&gt;</a:t>
            </a:r>
            <a:r>
              <a:rPr lang="en-US" sz="1200" dirty="0" smtClean="0">
                <a:solidFill>
                  <a:srgbClr val="000000"/>
                </a:solidFill>
                <a:latin typeface="Courier New"/>
              </a:rPr>
              <a:t> </a:t>
            </a:r>
            <a:endParaRPr lang="en-US" sz="1200" dirty="0"/>
          </a:p>
        </p:txBody>
      </p:sp>
      <p:sp>
        <p:nvSpPr>
          <p:cNvPr id="10" name="Left Brace 9"/>
          <p:cNvSpPr/>
          <p:nvPr/>
        </p:nvSpPr>
        <p:spPr>
          <a:xfrm>
            <a:off x="914400" y="4267200"/>
            <a:ext cx="152400" cy="1143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a:off x="533400" y="3581400"/>
            <a:ext cx="152400" cy="228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a:off x="533400" y="2590800"/>
            <a:ext cx="152400" cy="762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70463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093702"/>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300" b="1" dirty="0" smtClean="0">
                <a:solidFill>
                  <a:srgbClr val="7F0055"/>
                </a:solidFill>
                <a:latin typeface="Courier New"/>
              </a:rPr>
              <a:t>package</a:t>
            </a:r>
            <a:r>
              <a:rPr lang="en-US" sz="1300" b="1" dirty="0" smtClean="0">
                <a:solidFill>
                  <a:srgbClr val="000000"/>
                </a:solidFill>
                <a:latin typeface="Courier New"/>
              </a:rPr>
              <a:t> cis493.mapping;</a:t>
            </a:r>
          </a:p>
          <a:p>
            <a:pPr defTabSz="182880"/>
            <a:r>
              <a:rPr lang="en-US" sz="1300" dirty="0" smtClean="0">
                <a:solidFill>
                  <a:srgbClr val="3F7F5F"/>
                </a:solidFill>
                <a:latin typeface="Courier New"/>
              </a:rPr>
              <a:t>// Mapping CLEVELAND DOWNTOWN - OHIO </a:t>
            </a:r>
          </a:p>
          <a:p>
            <a:pPr defTabSz="182880"/>
            <a:r>
              <a:rPr lang="en-US" sz="1300" dirty="0" smtClean="0">
                <a:solidFill>
                  <a:srgbClr val="3F7F5F"/>
                </a:solidFill>
                <a:latin typeface="Courier New"/>
              </a:rPr>
              <a:t>// demonstrates SHORT &amp; LONG TAP events</a:t>
            </a:r>
          </a:p>
          <a:p>
            <a:pPr defTabSz="182880"/>
            <a:endParaRPr lang="en-US" sz="1300" dirty="0" smtClean="0">
              <a:latin typeface="Courier New"/>
            </a:endParaRP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android.content.res.Resources.NotFoundException</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android.graphics.drawable.Drawable</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android.graphics.Canvas</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android.os.Bundle</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android.view.KeyEvent</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android.view.MotionEvent</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android.widget.Toast</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com.google.android.maps.GeoPoint</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com.google.android.maps.ItemizedOverlay</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com.google.android.maps.MapActivity</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com.google.android.maps.MapView</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com.google.android.maps.OverlayItem</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java.util.ArrayList</a:t>
            </a:r>
            <a:r>
              <a:rPr lang="en-US" sz="1300" b="1" dirty="0" smtClean="0">
                <a:solidFill>
                  <a:srgbClr val="000000"/>
                </a:solidFill>
                <a:latin typeface="Courier New"/>
              </a:rPr>
              <a:t>;</a:t>
            </a:r>
          </a:p>
          <a:p>
            <a:pPr defTabSz="182880"/>
            <a:r>
              <a:rPr lang="en-US" sz="1300" b="1" dirty="0" smtClean="0">
                <a:solidFill>
                  <a:srgbClr val="7F0055"/>
                </a:solidFill>
                <a:latin typeface="Courier New"/>
              </a:rPr>
              <a:t>import</a:t>
            </a:r>
            <a:r>
              <a:rPr lang="en-US" sz="1300" b="1" dirty="0" smtClean="0">
                <a:solidFill>
                  <a:srgbClr val="000000"/>
                </a:solidFill>
                <a:latin typeface="Courier New"/>
              </a:rPr>
              <a:t> </a:t>
            </a:r>
            <a:r>
              <a:rPr lang="en-US" sz="1300" b="1" dirty="0" err="1" smtClean="0">
                <a:solidFill>
                  <a:srgbClr val="000000"/>
                </a:solidFill>
                <a:latin typeface="Courier New"/>
              </a:rPr>
              <a:t>java.util.List</a:t>
            </a:r>
            <a:r>
              <a:rPr lang="en-US" sz="1300" b="1" dirty="0" smtClean="0">
                <a:solidFill>
                  <a:srgbClr val="000000"/>
                </a:solidFill>
                <a:latin typeface="Courier New"/>
              </a:rPr>
              <a:t>;</a:t>
            </a:r>
          </a:p>
          <a:p>
            <a:pPr defTabSz="182880"/>
            <a:endParaRPr lang="en-US" sz="1300" dirty="0" smtClean="0">
              <a:latin typeface="Courier New"/>
            </a:endParaRPr>
          </a:p>
          <a:p>
            <a:pPr defTabSz="182880"/>
            <a:r>
              <a:rPr lang="en-US" sz="1300" b="1" dirty="0" smtClean="0">
                <a:solidFill>
                  <a:srgbClr val="7F0055"/>
                </a:solidFill>
                <a:latin typeface="Courier New"/>
              </a:rPr>
              <a:t>public</a:t>
            </a:r>
            <a:r>
              <a:rPr lang="en-US" sz="1300" b="1" dirty="0" smtClean="0">
                <a:solidFill>
                  <a:srgbClr val="000000"/>
                </a:solidFill>
                <a:latin typeface="Courier New"/>
              </a:rPr>
              <a:t> </a:t>
            </a:r>
            <a:r>
              <a:rPr lang="en-US" sz="1300" b="1" dirty="0" smtClean="0">
                <a:solidFill>
                  <a:srgbClr val="7F0055"/>
                </a:solidFill>
                <a:latin typeface="Courier New"/>
              </a:rPr>
              <a:t>class</a:t>
            </a:r>
            <a:r>
              <a:rPr lang="en-US" sz="1300" b="1" dirty="0" smtClean="0">
                <a:solidFill>
                  <a:srgbClr val="000000"/>
                </a:solidFill>
                <a:latin typeface="Courier New"/>
              </a:rPr>
              <a:t> </a:t>
            </a:r>
            <a:r>
              <a:rPr lang="en-US" sz="1300" b="1" dirty="0" err="1" smtClean="0">
                <a:solidFill>
                  <a:srgbClr val="000000"/>
                </a:solidFill>
                <a:latin typeface="Courier New"/>
              </a:rPr>
              <a:t>ClevelandRocks</a:t>
            </a:r>
            <a:r>
              <a:rPr lang="en-US" sz="1300" b="1" dirty="0" smtClean="0">
                <a:solidFill>
                  <a:srgbClr val="000000"/>
                </a:solidFill>
                <a:latin typeface="Courier New"/>
              </a:rPr>
              <a:t> </a:t>
            </a:r>
            <a:r>
              <a:rPr lang="en-US" sz="1300" b="1" dirty="0" smtClean="0">
                <a:solidFill>
                  <a:srgbClr val="7F0055"/>
                </a:solidFill>
                <a:latin typeface="Courier New"/>
              </a:rPr>
              <a:t>extends</a:t>
            </a:r>
            <a:r>
              <a:rPr lang="en-US" sz="1300" b="1" dirty="0" smtClean="0">
                <a:solidFill>
                  <a:srgbClr val="000000"/>
                </a:solidFill>
                <a:latin typeface="Courier New"/>
              </a:rPr>
              <a:t> </a:t>
            </a:r>
            <a:r>
              <a:rPr lang="en-US" sz="1300" b="1" dirty="0" err="1" smtClean="0">
                <a:solidFill>
                  <a:srgbClr val="000000"/>
                </a:solidFill>
                <a:latin typeface="Courier New"/>
              </a:rPr>
              <a:t>MapActivity</a:t>
            </a:r>
            <a:r>
              <a:rPr lang="en-US" sz="1300" b="1" dirty="0" smtClean="0">
                <a:solidFill>
                  <a:srgbClr val="000000"/>
                </a:solidFill>
                <a:latin typeface="Courier New"/>
              </a:rPr>
              <a:t> {</a:t>
            </a:r>
          </a:p>
          <a:p>
            <a:pPr defTabSz="182880"/>
            <a:r>
              <a:rPr lang="en-US" sz="1300" dirty="0" smtClean="0">
                <a:solidFill>
                  <a:srgbClr val="3F7F5F"/>
                </a:solidFill>
                <a:latin typeface="Courier New"/>
              </a:rPr>
              <a:t>	// handle to the </a:t>
            </a:r>
            <a:r>
              <a:rPr lang="en-US" sz="1300" dirty="0" err="1" smtClean="0">
                <a:solidFill>
                  <a:srgbClr val="3F7F5F"/>
                </a:solidFill>
                <a:latin typeface="Courier New"/>
              </a:rPr>
              <a:t>MapView</a:t>
            </a:r>
            <a:endParaRPr lang="en-US" sz="1300" dirty="0" smtClean="0">
              <a:solidFill>
                <a:srgbClr val="3F7F5F"/>
              </a:solidFill>
              <a:latin typeface="Courier New"/>
            </a:endParaRPr>
          </a:p>
          <a:p>
            <a:pPr defTabSz="182880"/>
            <a:r>
              <a:rPr lang="en-US" sz="1300" b="1" dirty="0" smtClean="0">
                <a:solidFill>
                  <a:srgbClr val="7F0055"/>
                </a:solidFill>
                <a:latin typeface="Courier New"/>
              </a:rPr>
              <a:t>	private</a:t>
            </a:r>
            <a:r>
              <a:rPr lang="en-US" sz="1300" b="1" dirty="0" smtClean="0">
                <a:solidFill>
                  <a:srgbClr val="000000"/>
                </a:solidFill>
                <a:latin typeface="Courier New"/>
              </a:rPr>
              <a:t> </a:t>
            </a:r>
            <a:r>
              <a:rPr lang="en-US" sz="1300" b="1" dirty="0" err="1" smtClean="0">
                <a:solidFill>
                  <a:srgbClr val="000000"/>
                </a:solidFill>
                <a:latin typeface="Courier New"/>
              </a:rPr>
              <a:t>MapView</a:t>
            </a:r>
            <a:r>
              <a:rPr lang="en-US" sz="1300" b="1" dirty="0" smtClean="0">
                <a:solidFill>
                  <a:srgbClr val="000000"/>
                </a:solidFill>
                <a:latin typeface="Courier New"/>
              </a:rPr>
              <a:t> </a:t>
            </a:r>
            <a:r>
              <a:rPr lang="en-US" sz="1300" b="1" dirty="0" smtClean="0">
                <a:solidFill>
                  <a:srgbClr val="0000C0"/>
                </a:solidFill>
                <a:latin typeface="Courier New"/>
              </a:rPr>
              <a:t>map</a:t>
            </a:r>
            <a:r>
              <a:rPr lang="en-US" sz="1300" b="1" dirty="0" smtClean="0">
                <a:solidFill>
                  <a:srgbClr val="000000"/>
                </a:solidFill>
                <a:latin typeface="Courier New"/>
              </a:rPr>
              <a:t> = </a:t>
            </a:r>
            <a:r>
              <a:rPr lang="en-US" sz="1300" b="1" dirty="0" smtClean="0">
                <a:solidFill>
                  <a:srgbClr val="7F0055"/>
                </a:solidFill>
                <a:latin typeface="Courier New"/>
              </a:rPr>
              <a:t>null</a:t>
            </a:r>
            <a:r>
              <a:rPr lang="en-US" sz="1300" b="1" dirty="0" smtClean="0">
                <a:solidFill>
                  <a:srgbClr val="000000"/>
                </a:solidFill>
                <a:latin typeface="Courier New"/>
              </a:rPr>
              <a:t>;</a:t>
            </a:r>
          </a:p>
          <a:p>
            <a:pPr defTabSz="182880"/>
            <a:r>
              <a:rPr lang="en-US" sz="1300" dirty="0" smtClean="0">
                <a:solidFill>
                  <a:srgbClr val="3F7F5F"/>
                </a:solidFill>
                <a:latin typeface="Courier New"/>
              </a:rPr>
              <a:t>	//next two variables are part of a test for </a:t>
            </a:r>
            <a:r>
              <a:rPr lang="en-US" sz="1300" dirty="0" err="1" smtClean="0">
                <a:solidFill>
                  <a:srgbClr val="3F7F5F"/>
                </a:solidFill>
                <a:latin typeface="Courier New"/>
              </a:rPr>
              <a:t>longPress</a:t>
            </a:r>
            <a:r>
              <a:rPr lang="en-US" sz="1300" dirty="0" smtClean="0">
                <a:solidFill>
                  <a:srgbClr val="3F7F5F"/>
                </a:solidFill>
                <a:latin typeface="Courier New"/>
              </a:rPr>
              <a:t> event</a:t>
            </a:r>
          </a:p>
          <a:p>
            <a:pPr defTabSz="182880"/>
            <a:r>
              <a:rPr lang="en-US" sz="1300" b="1" dirty="0" smtClean="0">
                <a:solidFill>
                  <a:srgbClr val="7F0055"/>
                </a:solidFill>
                <a:latin typeface="Courier New"/>
              </a:rPr>
              <a:t>	private</a:t>
            </a:r>
            <a:r>
              <a:rPr lang="en-US" sz="1300" b="1" dirty="0" smtClean="0">
                <a:solidFill>
                  <a:srgbClr val="000000"/>
                </a:solidFill>
                <a:latin typeface="Courier New"/>
              </a:rPr>
              <a:t> </a:t>
            </a:r>
            <a:r>
              <a:rPr lang="en-US" sz="1300" b="1" dirty="0" smtClean="0">
                <a:solidFill>
                  <a:srgbClr val="7F0055"/>
                </a:solidFill>
                <a:latin typeface="Courier New"/>
              </a:rPr>
              <a:t>long</a:t>
            </a:r>
            <a:r>
              <a:rPr lang="en-US" sz="1300" b="1" dirty="0" smtClean="0">
                <a:solidFill>
                  <a:srgbClr val="000000"/>
                </a:solidFill>
                <a:latin typeface="Courier New"/>
              </a:rPr>
              <a:t> </a:t>
            </a:r>
            <a:r>
              <a:rPr lang="en-US" sz="1300" b="1" dirty="0" err="1" smtClean="0">
                <a:solidFill>
                  <a:srgbClr val="0000C0"/>
                </a:solidFill>
                <a:latin typeface="Courier New"/>
              </a:rPr>
              <a:t>lastTouchTimeDown</a:t>
            </a:r>
            <a:r>
              <a:rPr lang="en-US" sz="1300" b="1" dirty="0" smtClean="0">
                <a:solidFill>
                  <a:srgbClr val="000000"/>
                </a:solidFill>
                <a:latin typeface="Courier New"/>
              </a:rPr>
              <a:t> = -1;</a:t>
            </a:r>
          </a:p>
          <a:p>
            <a:pPr defTabSz="182880"/>
            <a:r>
              <a:rPr lang="en-US" sz="1300" b="1" dirty="0" smtClean="0">
                <a:solidFill>
                  <a:srgbClr val="7F0055"/>
                </a:solidFill>
                <a:latin typeface="Courier New"/>
              </a:rPr>
              <a:t>	private</a:t>
            </a:r>
            <a:r>
              <a:rPr lang="en-US" sz="1300" b="1" dirty="0" smtClean="0">
                <a:solidFill>
                  <a:srgbClr val="000000"/>
                </a:solidFill>
                <a:latin typeface="Courier New"/>
              </a:rPr>
              <a:t> </a:t>
            </a:r>
            <a:r>
              <a:rPr lang="en-US" sz="1300" b="1" dirty="0" smtClean="0">
                <a:solidFill>
                  <a:srgbClr val="7F0055"/>
                </a:solidFill>
                <a:latin typeface="Courier New"/>
              </a:rPr>
              <a:t>long</a:t>
            </a:r>
            <a:r>
              <a:rPr lang="en-US" sz="1300" b="1" dirty="0" smtClean="0">
                <a:solidFill>
                  <a:srgbClr val="000000"/>
                </a:solidFill>
                <a:latin typeface="Courier New"/>
              </a:rPr>
              <a:t> </a:t>
            </a:r>
            <a:r>
              <a:rPr lang="en-US" sz="1300" b="1" dirty="0" err="1" smtClean="0">
                <a:solidFill>
                  <a:srgbClr val="0000C0"/>
                </a:solidFill>
                <a:latin typeface="Courier New"/>
              </a:rPr>
              <a:t>lastTouchTimeUp</a:t>
            </a:r>
            <a:r>
              <a:rPr lang="en-US" sz="1300" b="1" dirty="0" smtClean="0">
                <a:solidFill>
                  <a:srgbClr val="000000"/>
                </a:solidFill>
                <a:latin typeface="Courier New"/>
              </a:rPr>
              <a:t> = -1;</a:t>
            </a:r>
            <a:endParaRPr lang="en-US" sz="1300" dirty="0"/>
          </a:p>
        </p:txBody>
      </p:sp>
    </p:spTree>
    <p:extLst>
      <p:ext uri="{BB962C8B-B14F-4D97-AF65-F5344CB8AC3E}">
        <p14:creationId xmlns:p14="http://schemas.microsoft.com/office/powerpoint/2010/main" val="15047494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093702"/>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300" dirty="0" smtClean="0">
                <a:solidFill>
                  <a:srgbClr val="646464"/>
                </a:solidFill>
                <a:latin typeface="Courier New"/>
              </a:rPr>
              <a:t>	@Override</a:t>
            </a:r>
          </a:p>
          <a:p>
            <a:pPr defTabSz="182880"/>
            <a:r>
              <a:rPr lang="en-US" sz="1300" b="1" dirty="0" smtClean="0">
                <a:solidFill>
                  <a:srgbClr val="7F0055"/>
                </a:solidFill>
                <a:latin typeface="Courier New"/>
              </a:rPr>
              <a:t>	public</a:t>
            </a:r>
            <a:r>
              <a:rPr lang="en-US" sz="1300" b="1" dirty="0" smtClean="0">
                <a:solidFill>
                  <a:srgbClr val="000000"/>
                </a:solidFill>
                <a:latin typeface="Courier New"/>
              </a:rPr>
              <a:t> </a:t>
            </a:r>
            <a:r>
              <a:rPr lang="en-US" sz="1300" b="1" dirty="0" smtClean="0">
                <a:solidFill>
                  <a:srgbClr val="7F0055"/>
                </a:solidFill>
                <a:latin typeface="Courier New"/>
              </a:rPr>
              <a:t>void</a:t>
            </a:r>
            <a:r>
              <a:rPr lang="en-US" sz="1300" b="1" dirty="0" smtClean="0">
                <a:solidFill>
                  <a:srgbClr val="000000"/>
                </a:solidFill>
                <a:latin typeface="Courier New"/>
              </a:rPr>
              <a:t> </a:t>
            </a:r>
            <a:r>
              <a:rPr lang="en-US" sz="1300" b="1" dirty="0" err="1" smtClean="0">
                <a:solidFill>
                  <a:srgbClr val="000000"/>
                </a:solidFill>
                <a:latin typeface="Courier New"/>
              </a:rPr>
              <a:t>onCreate</a:t>
            </a:r>
            <a:r>
              <a:rPr lang="en-US" sz="1300" b="1" dirty="0" smtClean="0">
                <a:solidFill>
                  <a:srgbClr val="000000"/>
                </a:solidFill>
                <a:latin typeface="Courier New"/>
              </a:rPr>
              <a:t>(Bundle </a:t>
            </a:r>
            <a:r>
              <a:rPr lang="en-US" sz="1300" b="1" dirty="0" err="1" smtClean="0">
                <a:solidFill>
                  <a:srgbClr val="000000"/>
                </a:solidFill>
                <a:latin typeface="Courier New"/>
              </a:rPr>
              <a:t>savedInstanceState</a:t>
            </a:r>
            <a:r>
              <a:rPr lang="en-US" sz="1300" b="1" dirty="0" smtClean="0">
                <a:solidFill>
                  <a:srgbClr val="000000"/>
                </a:solidFill>
                <a:latin typeface="Courier New"/>
              </a:rPr>
              <a:t>) {</a:t>
            </a:r>
          </a:p>
          <a:p>
            <a:pPr defTabSz="182880"/>
            <a:r>
              <a:rPr lang="en-US" sz="1300" b="1" dirty="0" smtClean="0">
                <a:solidFill>
                  <a:srgbClr val="7F0055"/>
                </a:solidFill>
                <a:latin typeface="Courier New"/>
              </a:rPr>
              <a:t>		</a:t>
            </a:r>
            <a:r>
              <a:rPr lang="en-US" sz="1300" b="1" dirty="0" err="1" smtClean="0">
                <a:solidFill>
                  <a:srgbClr val="7F0055"/>
                </a:solidFill>
                <a:latin typeface="Courier New"/>
              </a:rPr>
              <a:t>super</a:t>
            </a:r>
            <a:r>
              <a:rPr lang="en-US" sz="1300" b="1" dirty="0" err="1" smtClean="0">
                <a:solidFill>
                  <a:srgbClr val="000000"/>
                </a:solidFill>
                <a:latin typeface="Courier New"/>
              </a:rPr>
              <a:t>.onCreate</a:t>
            </a:r>
            <a:r>
              <a:rPr lang="en-US" sz="1300" b="1" dirty="0" smtClean="0">
                <a:solidFill>
                  <a:srgbClr val="000000"/>
                </a:solidFill>
                <a:latin typeface="Courier New"/>
              </a:rPr>
              <a:t>(</a:t>
            </a:r>
            <a:r>
              <a:rPr lang="en-US" sz="1300" b="1" dirty="0" err="1" smtClean="0">
                <a:solidFill>
                  <a:srgbClr val="000000"/>
                </a:solidFill>
                <a:latin typeface="Courier New"/>
              </a:rPr>
              <a:t>savedInstanceState</a:t>
            </a:r>
            <a:r>
              <a:rPr lang="en-US" sz="1300" b="1" dirty="0" smtClean="0">
                <a:solidFill>
                  <a:srgbClr val="000000"/>
                </a:solidFill>
                <a:latin typeface="Courier New"/>
              </a:rPr>
              <a:t>);</a:t>
            </a:r>
          </a:p>
          <a:p>
            <a:pPr defTabSz="182880"/>
            <a:r>
              <a:rPr lang="en-US" sz="1300" dirty="0" smtClean="0">
                <a:solidFill>
                  <a:srgbClr val="000000"/>
                </a:solidFill>
                <a:latin typeface="Courier New"/>
              </a:rPr>
              <a:t>		</a:t>
            </a:r>
            <a:r>
              <a:rPr lang="en-US" sz="1300" dirty="0" err="1" smtClean="0">
                <a:solidFill>
                  <a:srgbClr val="000000"/>
                </a:solidFill>
                <a:latin typeface="Courier New"/>
              </a:rPr>
              <a:t>setContentView</a:t>
            </a:r>
            <a:r>
              <a:rPr lang="en-US" sz="1300" dirty="0" smtClean="0">
                <a:solidFill>
                  <a:srgbClr val="000000"/>
                </a:solidFill>
                <a:latin typeface="Courier New"/>
              </a:rPr>
              <a:t>(</a:t>
            </a:r>
            <a:r>
              <a:rPr lang="en-US" sz="1300" dirty="0" err="1" smtClean="0">
                <a:solidFill>
                  <a:srgbClr val="000000"/>
                </a:solidFill>
                <a:latin typeface="Courier New"/>
              </a:rPr>
              <a:t>R.layout.</a:t>
            </a:r>
            <a:r>
              <a:rPr lang="en-US" sz="1300" i="1" dirty="0" err="1" smtClean="0">
                <a:solidFill>
                  <a:srgbClr val="0000C0"/>
                </a:solidFill>
                <a:latin typeface="Courier New"/>
              </a:rPr>
              <a:t>main</a:t>
            </a:r>
            <a:r>
              <a:rPr lang="en-US" sz="1300" i="1" dirty="0" smtClean="0">
                <a:solidFill>
                  <a:srgbClr val="000000"/>
                </a:solidFill>
                <a:latin typeface="Courier New"/>
              </a:rPr>
              <a:t>);</a:t>
            </a:r>
          </a:p>
          <a:p>
            <a:pPr defTabSz="182880"/>
            <a:endParaRPr lang="en-US" sz="1300" dirty="0" smtClean="0">
              <a:latin typeface="Courier New"/>
            </a:endParaRPr>
          </a:p>
          <a:p>
            <a:pPr defTabSz="182880"/>
            <a:r>
              <a:rPr lang="en-US" sz="1300" b="1" dirty="0" smtClean="0">
                <a:solidFill>
                  <a:srgbClr val="7F0055"/>
                </a:solidFill>
                <a:latin typeface="Courier New"/>
              </a:rPr>
              <a:t>		try</a:t>
            </a:r>
            <a:r>
              <a:rPr lang="en-US" sz="1300" b="1" dirty="0" smtClean="0">
                <a:solidFill>
                  <a:srgbClr val="000000"/>
                </a:solidFill>
                <a:latin typeface="Courier New"/>
              </a:rPr>
              <a:t> {</a:t>
            </a:r>
          </a:p>
          <a:p>
            <a:pPr defTabSz="182880"/>
            <a:r>
              <a:rPr lang="en-US" sz="1300" dirty="0" smtClean="0">
                <a:solidFill>
                  <a:srgbClr val="0000C0"/>
                </a:solidFill>
                <a:latin typeface="Courier New"/>
              </a:rPr>
              <a:t>				map</a:t>
            </a:r>
            <a:r>
              <a:rPr lang="en-US" sz="1300" dirty="0" smtClean="0">
                <a:solidFill>
                  <a:srgbClr val="000000"/>
                </a:solidFill>
                <a:latin typeface="Courier New"/>
              </a:rPr>
              <a:t> = (</a:t>
            </a:r>
            <a:r>
              <a:rPr lang="en-US" sz="1300" dirty="0" err="1" smtClean="0">
                <a:solidFill>
                  <a:srgbClr val="000000"/>
                </a:solidFill>
                <a:latin typeface="Courier New"/>
              </a:rPr>
              <a:t>MapView</a:t>
            </a:r>
            <a:r>
              <a:rPr lang="en-US" sz="1300" dirty="0" smtClean="0">
                <a:solidFill>
                  <a:srgbClr val="000000"/>
                </a:solidFill>
                <a:latin typeface="Courier New"/>
              </a:rPr>
              <a:t>) </a:t>
            </a:r>
            <a:r>
              <a:rPr lang="en-US" sz="1300" dirty="0" err="1" smtClean="0">
                <a:solidFill>
                  <a:srgbClr val="000000"/>
                </a:solidFill>
                <a:latin typeface="Courier New"/>
              </a:rPr>
              <a:t>findViewById</a:t>
            </a:r>
            <a:r>
              <a:rPr lang="en-US" sz="1300" dirty="0" smtClean="0">
                <a:solidFill>
                  <a:srgbClr val="000000"/>
                </a:solidFill>
                <a:latin typeface="Courier New"/>
              </a:rPr>
              <a:t>(</a:t>
            </a:r>
            <a:r>
              <a:rPr lang="en-US" sz="1300" dirty="0" err="1" smtClean="0">
                <a:solidFill>
                  <a:srgbClr val="000000"/>
                </a:solidFill>
                <a:latin typeface="Courier New"/>
              </a:rPr>
              <a:t>R.id.</a:t>
            </a:r>
            <a:r>
              <a:rPr lang="en-US" sz="1300" i="1" dirty="0" err="1" smtClean="0">
                <a:solidFill>
                  <a:srgbClr val="0000C0"/>
                </a:solidFill>
                <a:latin typeface="Courier New"/>
              </a:rPr>
              <a:t>map</a:t>
            </a:r>
            <a:r>
              <a:rPr lang="en-US" sz="1300" i="1" dirty="0" smtClean="0">
                <a:solidFill>
                  <a:srgbClr val="000000"/>
                </a:solidFill>
                <a:latin typeface="Courier New"/>
              </a:rPr>
              <a:t>);</a:t>
            </a:r>
          </a:p>
          <a:p>
            <a:pPr defTabSz="182880"/>
            <a:r>
              <a:rPr lang="en-US" sz="1300" dirty="0" smtClean="0">
                <a:solidFill>
                  <a:srgbClr val="3F7F5F"/>
                </a:solidFill>
                <a:latin typeface="Courier New"/>
              </a:rPr>
              <a:t>				// place Terminal Tower at the Center of the map</a:t>
            </a: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.getController</a:t>
            </a:r>
            <a:r>
              <a:rPr lang="en-US" sz="1300" dirty="0" smtClean="0">
                <a:solidFill>
                  <a:srgbClr val="000000"/>
                </a:solidFill>
                <a:latin typeface="Courier New"/>
              </a:rPr>
              <a:t>().</a:t>
            </a:r>
            <a:r>
              <a:rPr lang="en-US" sz="1300" dirty="0" err="1" smtClean="0">
                <a:solidFill>
                  <a:srgbClr val="000000"/>
                </a:solidFill>
                <a:latin typeface="Courier New"/>
              </a:rPr>
              <a:t>setCenter</a:t>
            </a:r>
            <a:r>
              <a:rPr lang="en-US" sz="1300" dirty="0" smtClean="0">
                <a:solidFill>
                  <a:srgbClr val="000000"/>
                </a:solidFill>
                <a:latin typeface="Courier New"/>
              </a:rPr>
              <a:t>(</a:t>
            </a:r>
            <a:r>
              <a:rPr lang="en-US" sz="1300" dirty="0" err="1" smtClean="0">
                <a:solidFill>
                  <a:srgbClr val="000000"/>
                </a:solidFill>
                <a:latin typeface="Courier New"/>
              </a:rPr>
              <a:t>getPoint</a:t>
            </a:r>
            <a:r>
              <a:rPr lang="en-US" sz="1300" dirty="0" smtClean="0">
                <a:solidFill>
                  <a:srgbClr val="000000"/>
                </a:solidFill>
                <a:latin typeface="Courier New"/>
              </a:rPr>
              <a:t>(41.498370, -81.693883));</a:t>
            </a: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.getController</a:t>
            </a:r>
            <a:r>
              <a:rPr lang="en-US" sz="1300" dirty="0" smtClean="0">
                <a:solidFill>
                  <a:srgbClr val="000000"/>
                </a:solidFill>
                <a:latin typeface="Courier New"/>
              </a:rPr>
              <a:t>().</a:t>
            </a:r>
            <a:r>
              <a:rPr lang="en-US" sz="1300" dirty="0" err="1" smtClean="0">
                <a:solidFill>
                  <a:srgbClr val="000000"/>
                </a:solidFill>
                <a:latin typeface="Courier New"/>
              </a:rPr>
              <a:t>setZoom</a:t>
            </a:r>
            <a:r>
              <a:rPr lang="en-US" sz="1300" dirty="0" smtClean="0">
                <a:solidFill>
                  <a:srgbClr val="000000"/>
                </a:solidFill>
                <a:latin typeface="Courier New"/>
              </a:rPr>
              <a:t>(14); </a:t>
            </a:r>
            <a:r>
              <a:rPr lang="en-US" sz="1300" dirty="0" smtClean="0">
                <a:solidFill>
                  <a:srgbClr val="3F7F5F"/>
                </a:solidFill>
                <a:latin typeface="Courier New"/>
              </a:rPr>
              <a:t>//range 1..21</a:t>
            </a: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.setBuiltInZoomControls</a:t>
            </a:r>
            <a:r>
              <a:rPr lang="en-US" sz="1300" dirty="0" smtClean="0">
                <a:solidFill>
                  <a:srgbClr val="000000"/>
                </a:solidFill>
                <a:latin typeface="Courier New"/>
              </a:rPr>
              <a:t>(</a:t>
            </a:r>
            <a:r>
              <a:rPr lang="en-US" sz="1300" b="1" dirty="0" smtClean="0">
                <a:solidFill>
                  <a:srgbClr val="7F0055"/>
                </a:solidFill>
                <a:latin typeface="Courier New"/>
              </a:rPr>
              <a:t>true</a:t>
            </a:r>
            <a:r>
              <a:rPr lang="en-US" sz="1300" b="1" dirty="0" smtClean="0">
                <a:solidFill>
                  <a:srgbClr val="000000"/>
                </a:solidFill>
                <a:latin typeface="Courier New"/>
              </a:rPr>
              <a:t>);</a:t>
            </a:r>
          </a:p>
          <a:p>
            <a:pPr defTabSz="182880"/>
            <a:endParaRPr lang="en-US" sz="1300" dirty="0" smtClean="0">
              <a:latin typeface="Courier New"/>
            </a:endParaRPr>
          </a:p>
          <a:p>
            <a:pPr defTabSz="182880"/>
            <a:r>
              <a:rPr lang="en-US" sz="1300" dirty="0" smtClean="0">
                <a:solidFill>
                  <a:srgbClr val="000000"/>
                </a:solidFill>
                <a:latin typeface="Courier New"/>
              </a:rPr>
              <a:t>				</a:t>
            </a:r>
            <a:r>
              <a:rPr lang="en-US" sz="1300" dirty="0" err="1" smtClean="0">
                <a:solidFill>
                  <a:srgbClr val="000000"/>
                </a:solidFill>
                <a:latin typeface="Courier New"/>
              </a:rPr>
              <a:t>Drawable</a:t>
            </a:r>
            <a:r>
              <a:rPr lang="en-US" sz="1300" dirty="0" smtClean="0">
                <a:solidFill>
                  <a:srgbClr val="000000"/>
                </a:solidFill>
                <a:latin typeface="Courier New"/>
              </a:rPr>
              <a:t> marker = </a:t>
            </a:r>
            <a:r>
              <a:rPr lang="en-US" sz="1300" dirty="0" err="1" smtClean="0">
                <a:solidFill>
                  <a:srgbClr val="000000"/>
                </a:solidFill>
                <a:latin typeface="Courier New"/>
              </a:rPr>
              <a:t>getResources</a:t>
            </a:r>
            <a:r>
              <a:rPr lang="en-US" sz="1300" dirty="0" smtClean="0">
                <a:solidFill>
                  <a:srgbClr val="000000"/>
                </a:solidFill>
                <a:latin typeface="Courier New"/>
              </a:rPr>
              <a:t>().</a:t>
            </a:r>
            <a:r>
              <a:rPr lang="en-US" sz="1300" dirty="0" err="1" smtClean="0">
                <a:solidFill>
                  <a:srgbClr val="000000"/>
                </a:solidFill>
                <a:latin typeface="Courier New"/>
              </a:rPr>
              <a:t>getDrawable</a:t>
            </a:r>
            <a:r>
              <a:rPr lang="en-US" sz="1300" dirty="0" smtClean="0">
                <a:solidFill>
                  <a:srgbClr val="000000"/>
                </a:solidFill>
                <a:latin typeface="Courier New"/>
              </a:rPr>
              <a:t>(</a:t>
            </a:r>
            <a:r>
              <a:rPr lang="en-US" sz="1300" dirty="0" err="1" smtClean="0">
                <a:solidFill>
                  <a:srgbClr val="000000"/>
                </a:solidFill>
                <a:latin typeface="Courier New"/>
              </a:rPr>
              <a:t>R.drawable.</a:t>
            </a:r>
            <a:r>
              <a:rPr lang="en-US" sz="1300" i="1" dirty="0" err="1" smtClean="0">
                <a:solidFill>
                  <a:srgbClr val="0000C0"/>
                </a:solidFill>
                <a:latin typeface="Courier New"/>
              </a:rPr>
              <a:t>marker</a:t>
            </a:r>
            <a:r>
              <a:rPr lang="en-US" sz="1300" i="1" dirty="0" smtClean="0">
                <a:solidFill>
                  <a:srgbClr val="000000"/>
                </a:solidFill>
                <a:latin typeface="Courier New"/>
              </a:rPr>
              <a:t>);</a:t>
            </a:r>
          </a:p>
          <a:p>
            <a:pPr defTabSz="182880"/>
            <a:r>
              <a:rPr lang="en-US" sz="1300" dirty="0" smtClean="0">
                <a:solidFill>
                  <a:srgbClr val="000000"/>
                </a:solidFill>
                <a:latin typeface="Courier New"/>
              </a:rPr>
              <a:t>				</a:t>
            </a:r>
            <a:r>
              <a:rPr lang="en-US" sz="1300" dirty="0" err="1" smtClean="0">
                <a:solidFill>
                  <a:srgbClr val="000000"/>
                </a:solidFill>
                <a:latin typeface="Courier New"/>
              </a:rPr>
              <a:t>marker.setBounds</a:t>
            </a:r>
            <a:r>
              <a:rPr lang="en-US" sz="1300" dirty="0" smtClean="0">
                <a:solidFill>
                  <a:srgbClr val="000000"/>
                </a:solidFill>
                <a:latin typeface="Courier New"/>
              </a:rPr>
              <a:t>(0, 0, </a:t>
            </a:r>
          </a:p>
          <a:p>
            <a:pPr lvl="3" defTabSz="182880"/>
            <a:r>
              <a:rPr lang="en-US" sz="1300" dirty="0" smtClean="0">
                <a:solidFill>
                  <a:srgbClr val="000000"/>
                </a:solidFill>
                <a:latin typeface="Courier New"/>
              </a:rPr>
              <a:t> 					</a:t>
            </a:r>
            <a:r>
              <a:rPr lang="en-US" sz="1300" dirty="0" err="1" smtClean="0">
                <a:solidFill>
                  <a:srgbClr val="000000"/>
                </a:solidFill>
                <a:latin typeface="Courier New"/>
              </a:rPr>
              <a:t>marker.getIntrinsicWidth</a:t>
            </a:r>
            <a:r>
              <a:rPr lang="en-US" sz="1300" dirty="0" smtClean="0">
                <a:solidFill>
                  <a:srgbClr val="000000"/>
                </a:solidFill>
                <a:latin typeface="Courier New"/>
              </a:rPr>
              <a:t>(),</a:t>
            </a:r>
          </a:p>
          <a:p>
            <a:pPr lvl="3" defTabSz="182880"/>
            <a:r>
              <a:rPr lang="en-US" sz="1300" dirty="0" smtClean="0">
                <a:solidFill>
                  <a:srgbClr val="000000"/>
                </a:solidFill>
                <a:latin typeface="Courier New"/>
              </a:rPr>
              <a:t> 					</a:t>
            </a:r>
            <a:r>
              <a:rPr lang="en-US" sz="1300" dirty="0" err="1" smtClean="0">
                <a:solidFill>
                  <a:srgbClr val="000000"/>
                </a:solidFill>
                <a:latin typeface="Courier New"/>
              </a:rPr>
              <a:t>marker.getIntrinsicHeight</a:t>
            </a:r>
            <a:r>
              <a:rPr lang="en-US" sz="1300" dirty="0" smtClean="0">
                <a:solidFill>
                  <a:srgbClr val="000000"/>
                </a:solidFill>
                <a:latin typeface="Courier New"/>
              </a:rPr>
              <a:t>());</a:t>
            </a:r>
          </a:p>
          <a:p>
            <a:pPr defTabSz="182880"/>
            <a:endParaRPr lang="en-US" sz="1300" dirty="0" smtClean="0">
              <a:latin typeface="Courier New"/>
            </a:endParaRP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.getOverlays</a:t>
            </a:r>
            <a:r>
              <a:rPr lang="en-US" sz="1300" dirty="0" smtClean="0">
                <a:solidFill>
                  <a:srgbClr val="000000"/>
                </a:solidFill>
                <a:latin typeface="Courier New"/>
              </a:rPr>
              <a:t>().add (</a:t>
            </a:r>
            <a:r>
              <a:rPr lang="en-US" sz="1300" b="1" dirty="0" smtClean="0">
                <a:solidFill>
                  <a:srgbClr val="7F0055"/>
                </a:solidFill>
                <a:latin typeface="Courier New"/>
              </a:rPr>
              <a:t>new</a:t>
            </a:r>
            <a:r>
              <a:rPr lang="en-US" sz="1300" b="1" dirty="0" smtClean="0">
                <a:solidFill>
                  <a:srgbClr val="000000"/>
                </a:solidFill>
                <a:latin typeface="Courier New"/>
              </a:rPr>
              <a:t> </a:t>
            </a:r>
            <a:r>
              <a:rPr lang="en-US" sz="1300" b="1" dirty="0" err="1" smtClean="0">
                <a:solidFill>
                  <a:srgbClr val="000000"/>
                </a:solidFill>
                <a:latin typeface="Courier New"/>
              </a:rPr>
              <a:t>SitesOverlay</a:t>
            </a:r>
            <a:r>
              <a:rPr lang="en-US" sz="1300" b="1" dirty="0" smtClean="0">
                <a:solidFill>
                  <a:srgbClr val="000000"/>
                </a:solidFill>
                <a:latin typeface="Courier New"/>
              </a:rPr>
              <a:t>(marker));</a:t>
            </a: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.setSatellite</a:t>
            </a:r>
            <a:r>
              <a:rPr lang="en-US" sz="1300" dirty="0" smtClean="0">
                <a:solidFill>
                  <a:srgbClr val="000000"/>
                </a:solidFill>
                <a:latin typeface="Courier New"/>
              </a:rPr>
              <a:t>(</a:t>
            </a:r>
            <a:r>
              <a:rPr lang="en-US" sz="1300" b="1" dirty="0" smtClean="0">
                <a:solidFill>
                  <a:srgbClr val="7F0055"/>
                </a:solidFill>
                <a:latin typeface="Courier New"/>
              </a:rPr>
              <a:t>false</a:t>
            </a:r>
            <a:r>
              <a:rPr lang="en-US" sz="1300" b="1" dirty="0" smtClean="0">
                <a:solidFill>
                  <a:srgbClr val="000000"/>
                </a:solidFill>
                <a:latin typeface="Courier New"/>
              </a:rPr>
              <a:t>);</a:t>
            </a:r>
          </a:p>
          <a:p>
            <a:pPr defTabSz="182880"/>
            <a:endParaRPr lang="en-US" sz="1300" dirty="0" smtClean="0">
              <a:latin typeface="Courier New"/>
            </a:endParaRPr>
          </a:p>
          <a:p>
            <a:pPr defTabSz="182880"/>
            <a:r>
              <a:rPr lang="en-US" sz="1300" dirty="0" smtClean="0">
                <a:solidFill>
                  <a:srgbClr val="000000"/>
                </a:solidFill>
                <a:latin typeface="Courier New"/>
              </a:rPr>
              <a:t>		} </a:t>
            </a:r>
            <a:r>
              <a:rPr lang="en-US" sz="1300" b="1" dirty="0" smtClean="0">
                <a:solidFill>
                  <a:srgbClr val="7F0055"/>
                </a:solidFill>
                <a:latin typeface="Courier New"/>
              </a:rPr>
              <a:t>catch</a:t>
            </a:r>
            <a:r>
              <a:rPr lang="en-US" sz="1300" b="1" dirty="0" smtClean="0">
                <a:solidFill>
                  <a:srgbClr val="000000"/>
                </a:solidFill>
                <a:latin typeface="Courier New"/>
              </a:rPr>
              <a:t> (</a:t>
            </a:r>
            <a:r>
              <a:rPr lang="en-US" sz="1300" b="1" dirty="0" err="1" smtClean="0">
                <a:solidFill>
                  <a:srgbClr val="000000"/>
                </a:solidFill>
                <a:latin typeface="Courier New"/>
              </a:rPr>
              <a:t>NotFoundException</a:t>
            </a:r>
            <a:r>
              <a:rPr lang="en-US" sz="1300" b="1" dirty="0" smtClean="0">
                <a:solidFill>
                  <a:srgbClr val="000000"/>
                </a:solidFill>
                <a:latin typeface="Courier New"/>
              </a:rPr>
              <a:t> e) {</a:t>
            </a:r>
            <a:endParaRPr lang="en-US" sz="1300" dirty="0" smtClean="0">
              <a:latin typeface="Courier New"/>
            </a:endParaRPr>
          </a:p>
          <a:p>
            <a:pPr defTabSz="182880"/>
            <a:r>
              <a:rPr lang="en-US" sz="1300" dirty="0" smtClean="0">
                <a:solidFill>
                  <a:srgbClr val="000000"/>
                </a:solidFill>
                <a:latin typeface="Courier New"/>
              </a:rPr>
              <a:t>				</a:t>
            </a:r>
            <a:r>
              <a:rPr lang="en-US" sz="1300" dirty="0" err="1" smtClean="0">
                <a:solidFill>
                  <a:srgbClr val="000000"/>
                </a:solidFill>
                <a:latin typeface="Courier New"/>
              </a:rPr>
              <a:t>Toast.</a:t>
            </a:r>
            <a:r>
              <a:rPr lang="en-US" sz="1300" i="1" dirty="0" err="1" smtClean="0">
                <a:solidFill>
                  <a:srgbClr val="000000"/>
                </a:solidFill>
                <a:latin typeface="Courier New"/>
              </a:rPr>
              <a:t>makeText</a:t>
            </a:r>
            <a:r>
              <a:rPr lang="en-US" sz="1300" i="1" dirty="0" smtClean="0">
                <a:solidFill>
                  <a:srgbClr val="000000"/>
                </a:solidFill>
                <a:latin typeface="Courier New"/>
              </a:rPr>
              <a:t>(</a:t>
            </a:r>
            <a:r>
              <a:rPr lang="en-US" sz="1300" i="1" dirty="0" err="1" smtClean="0">
                <a:solidFill>
                  <a:srgbClr val="000000"/>
                </a:solidFill>
                <a:latin typeface="Courier New"/>
              </a:rPr>
              <a:t>getApplicationContext</a:t>
            </a:r>
            <a:r>
              <a:rPr lang="en-US" sz="1300" i="1" dirty="0" smtClean="0">
                <a:solidFill>
                  <a:srgbClr val="000000"/>
                </a:solidFill>
                <a:latin typeface="Courier New"/>
              </a:rPr>
              <a:t>(), </a:t>
            </a:r>
            <a:r>
              <a:rPr lang="en-US" sz="1300" i="1" dirty="0" err="1" smtClean="0">
                <a:solidFill>
                  <a:srgbClr val="000000"/>
                </a:solidFill>
                <a:latin typeface="Courier New"/>
              </a:rPr>
              <a:t>e.getMessage</a:t>
            </a:r>
            <a:r>
              <a:rPr lang="en-US" sz="1300" i="1" dirty="0" smtClean="0">
                <a:solidFill>
                  <a:srgbClr val="000000"/>
                </a:solidFill>
                <a:latin typeface="Courier New"/>
              </a:rPr>
              <a:t>(), 1).show();</a:t>
            </a:r>
          </a:p>
          <a:p>
            <a:pPr defTabSz="182880"/>
            <a:r>
              <a:rPr lang="en-US" sz="1300" dirty="0" smtClean="0">
                <a:solidFill>
                  <a:srgbClr val="000000"/>
                </a:solidFill>
                <a:latin typeface="Courier New"/>
              </a:rPr>
              <a:t>		}</a:t>
            </a:r>
          </a:p>
          <a:p>
            <a:pPr defTabSz="182880"/>
            <a:endParaRPr lang="en-US" sz="1300" dirty="0" smtClean="0">
              <a:solidFill>
                <a:srgbClr val="000000"/>
              </a:solidFill>
              <a:latin typeface="Courier New"/>
            </a:endParaRPr>
          </a:p>
          <a:p>
            <a:pPr defTabSz="182880"/>
            <a:r>
              <a:rPr lang="en-US" sz="1300" dirty="0" smtClean="0">
                <a:solidFill>
                  <a:srgbClr val="000000"/>
                </a:solidFill>
                <a:latin typeface="Courier New"/>
              </a:rPr>
              <a:t>}</a:t>
            </a:r>
            <a:r>
              <a:rPr lang="en-US" sz="1300" dirty="0" smtClean="0">
                <a:solidFill>
                  <a:srgbClr val="3F7F5F"/>
                </a:solidFill>
                <a:latin typeface="Courier New"/>
              </a:rPr>
              <a:t>// </a:t>
            </a:r>
            <a:r>
              <a:rPr lang="en-US" sz="1300" dirty="0" err="1" smtClean="0">
                <a:solidFill>
                  <a:srgbClr val="3F7F5F"/>
                </a:solidFill>
                <a:latin typeface="Courier New"/>
              </a:rPr>
              <a:t>onCreate</a:t>
            </a:r>
            <a:endParaRPr lang="en-US" sz="1300" dirty="0"/>
          </a:p>
        </p:txBody>
      </p:sp>
    </p:spTree>
    <p:extLst>
      <p:ext uri="{BB962C8B-B14F-4D97-AF65-F5344CB8AC3E}">
        <p14:creationId xmlns:p14="http://schemas.microsoft.com/office/powerpoint/2010/main" val="26932825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4293483"/>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endParaRPr lang="en-US" sz="1300" dirty="0" smtClean="0">
              <a:solidFill>
                <a:srgbClr val="646464"/>
              </a:solidFill>
              <a:latin typeface="Courier New"/>
            </a:endParaRPr>
          </a:p>
          <a:p>
            <a:pPr defTabSz="182880"/>
            <a:r>
              <a:rPr lang="en-US" sz="1300" dirty="0" smtClean="0">
                <a:solidFill>
                  <a:srgbClr val="646464"/>
                </a:solidFill>
                <a:latin typeface="Courier New"/>
              </a:rPr>
              <a:t>	@Override</a:t>
            </a:r>
          </a:p>
          <a:p>
            <a:pPr defTabSz="182880"/>
            <a:r>
              <a:rPr lang="en-US" sz="1300" b="1" dirty="0" smtClean="0">
                <a:solidFill>
                  <a:srgbClr val="7F0055"/>
                </a:solidFill>
                <a:latin typeface="Courier New"/>
              </a:rPr>
              <a:t>	public</a:t>
            </a:r>
            <a:r>
              <a:rPr lang="en-US" sz="1300" b="1" dirty="0" smtClean="0">
                <a:solidFill>
                  <a:srgbClr val="000000"/>
                </a:solidFill>
                <a:latin typeface="Courier New"/>
              </a:rPr>
              <a:t> </a:t>
            </a:r>
            <a:r>
              <a:rPr lang="en-US" sz="1300" b="1" dirty="0" err="1" smtClean="0">
                <a:solidFill>
                  <a:srgbClr val="7F0055"/>
                </a:solidFill>
                <a:latin typeface="Courier New"/>
              </a:rPr>
              <a:t>boolean</a:t>
            </a:r>
            <a:r>
              <a:rPr lang="en-US" sz="1300" b="1" dirty="0" smtClean="0">
                <a:solidFill>
                  <a:srgbClr val="000000"/>
                </a:solidFill>
                <a:latin typeface="Courier New"/>
              </a:rPr>
              <a:t> </a:t>
            </a:r>
            <a:r>
              <a:rPr lang="en-US" sz="1300" b="1" dirty="0" err="1" smtClean="0">
                <a:solidFill>
                  <a:srgbClr val="000000"/>
                </a:solidFill>
                <a:latin typeface="Courier New"/>
              </a:rPr>
              <a:t>onKeyDown</a:t>
            </a:r>
            <a:r>
              <a:rPr lang="en-US" sz="1300" b="1" dirty="0" smtClean="0">
                <a:solidFill>
                  <a:srgbClr val="000000"/>
                </a:solidFill>
                <a:latin typeface="Courier New"/>
              </a:rPr>
              <a:t>(</a:t>
            </a:r>
            <a:r>
              <a:rPr lang="en-US" sz="1300" b="1" dirty="0" err="1" smtClean="0">
                <a:solidFill>
                  <a:srgbClr val="7F0055"/>
                </a:solidFill>
                <a:latin typeface="Courier New"/>
              </a:rPr>
              <a:t>int</a:t>
            </a:r>
            <a:r>
              <a:rPr lang="en-US" sz="1300" b="1" dirty="0" smtClean="0">
                <a:solidFill>
                  <a:srgbClr val="000000"/>
                </a:solidFill>
                <a:latin typeface="Courier New"/>
              </a:rPr>
              <a:t> </a:t>
            </a:r>
            <a:r>
              <a:rPr lang="en-US" sz="1300" b="1" dirty="0" err="1" smtClean="0">
                <a:solidFill>
                  <a:srgbClr val="000000"/>
                </a:solidFill>
                <a:latin typeface="Courier New"/>
              </a:rPr>
              <a:t>keyCode</a:t>
            </a:r>
            <a:r>
              <a:rPr lang="en-US" sz="1300" b="1" dirty="0" smtClean="0">
                <a:solidFill>
                  <a:srgbClr val="000000"/>
                </a:solidFill>
                <a:latin typeface="Courier New"/>
              </a:rPr>
              <a:t>, </a:t>
            </a:r>
            <a:r>
              <a:rPr lang="en-US" sz="1300" b="1" dirty="0" err="1" smtClean="0">
                <a:solidFill>
                  <a:srgbClr val="000000"/>
                </a:solidFill>
                <a:latin typeface="Courier New"/>
              </a:rPr>
              <a:t>KeyEvent</a:t>
            </a:r>
            <a:r>
              <a:rPr lang="en-US" sz="1300" b="1" dirty="0" smtClean="0">
                <a:solidFill>
                  <a:srgbClr val="000000"/>
                </a:solidFill>
                <a:latin typeface="Courier New"/>
              </a:rPr>
              <a:t> event) {</a:t>
            </a:r>
          </a:p>
          <a:p>
            <a:pPr defTabSz="182880"/>
            <a:r>
              <a:rPr lang="en-US" sz="1300" b="1" dirty="0" smtClean="0">
                <a:solidFill>
                  <a:srgbClr val="7F0055"/>
                </a:solidFill>
                <a:latin typeface="Courier New"/>
              </a:rPr>
              <a:t>		if</a:t>
            </a:r>
            <a:r>
              <a:rPr lang="en-US" sz="1300" b="1" dirty="0" smtClean="0">
                <a:solidFill>
                  <a:srgbClr val="000000"/>
                </a:solidFill>
                <a:latin typeface="Courier New"/>
              </a:rPr>
              <a:t> (</a:t>
            </a:r>
            <a:r>
              <a:rPr lang="en-US" sz="1300" b="1" dirty="0" err="1" smtClean="0">
                <a:solidFill>
                  <a:srgbClr val="000000"/>
                </a:solidFill>
                <a:latin typeface="Courier New"/>
              </a:rPr>
              <a:t>keyCode</a:t>
            </a:r>
            <a:r>
              <a:rPr lang="en-US" sz="1300" b="1" dirty="0" smtClean="0">
                <a:solidFill>
                  <a:srgbClr val="000000"/>
                </a:solidFill>
                <a:latin typeface="Courier New"/>
              </a:rPr>
              <a:t> == </a:t>
            </a:r>
            <a:r>
              <a:rPr lang="en-US" sz="1300" b="1" dirty="0" err="1" smtClean="0">
                <a:solidFill>
                  <a:srgbClr val="000000"/>
                </a:solidFill>
                <a:latin typeface="Courier New"/>
              </a:rPr>
              <a:t>KeyEvent.</a:t>
            </a:r>
            <a:r>
              <a:rPr lang="en-US" sz="1300" b="1" i="1" dirty="0" err="1" smtClean="0">
                <a:solidFill>
                  <a:srgbClr val="0000C0"/>
                </a:solidFill>
                <a:latin typeface="Courier New"/>
              </a:rPr>
              <a:t>KEYCODE_S</a:t>
            </a:r>
            <a:r>
              <a:rPr lang="en-US" sz="1300" b="1" i="1" dirty="0" smtClean="0">
                <a:solidFill>
                  <a:srgbClr val="000000"/>
                </a:solidFill>
                <a:latin typeface="Courier New"/>
              </a:rPr>
              <a:t>) {</a:t>
            </a:r>
          </a:p>
          <a:p>
            <a:pPr defTabSz="182880"/>
            <a:r>
              <a:rPr lang="en-US" sz="1300" dirty="0" smtClean="0">
                <a:solidFill>
                  <a:srgbClr val="0000C0"/>
                </a:solidFill>
                <a:latin typeface="Courier New"/>
              </a:rPr>
              <a:t>				</a:t>
            </a:r>
            <a:r>
              <a:rPr lang="en-US" sz="1300" dirty="0" err="1" smtClean="0">
                <a:solidFill>
                  <a:srgbClr val="0000C0"/>
                </a:solidFill>
                <a:latin typeface="Courier New"/>
              </a:rPr>
              <a:t>map</a:t>
            </a:r>
            <a:r>
              <a:rPr lang="en-US" sz="1300" dirty="0" err="1" smtClean="0">
                <a:solidFill>
                  <a:srgbClr val="000000"/>
                </a:solidFill>
                <a:latin typeface="Courier New"/>
              </a:rPr>
              <a:t>.setSatellite</a:t>
            </a:r>
            <a:r>
              <a:rPr lang="en-US" sz="1300" dirty="0" smtClean="0">
                <a:solidFill>
                  <a:srgbClr val="000000"/>
                </a:solidFill>
                <a:latin typeface="Courier New"/>
              </a:rPr>
              <a:t>(!</a:t>
            </a:r>
            <a:r>
              <a:rPr lang="en-US" sz="1300" dirty="0" err="1" smtClean="0">
                <a:solidFill>
                  <a:srgbClr val="0000C0"/>
                </a:solidFill>
                <a:latin typeface="Courier New"/>
              </a:rPr>
              <a:t>map</a:t>
            </a:r>
            <a:r>
              <a:rPr lang="en-US" sz="1300" dirty="0" err="1" smtClean="0">
                <a:solidFill>
                  <a:srgbClr val="000000"/>
                </a:solidFill>
                <a:latin typeface="Courier New"/>
              </a:rPr>
              <a:t>.isSatellite</a:t>
            </a:r>
            <a:r>
              <a:rPr lang="en-US" sz="1300" dirty="0" smtClean="0">
                <a:solidFill>
                  <a:srgbClr val="000000"/>
                </a:solidFill>
                <a:latin typeface="Courier New"/>
              </a:rPr>
              <a:t>());</a:t>
            </a:r>
          </a:p>
          <a:p>
            <a:pPr defTabSz="182880"/>
            <a:r>
              <a:rPr lang="en-US" sz="1300" b="1" dirty="0" smtClean="0">
                <a:solidFill>
                  <a:srgbClr val="7F0055"/>
                </a:solidFill>
                <a:latin typeface="Courier New"/>
              </a:rPr>
              <a:t>				return</a:t>
            </a:r>
            <a:r>
              <a:rPr lang="en-US" sz="1300" b="1" dirty="0" smtClean="0">
                <a:solidFill>
                  <a:srgbClr val="000000"/>
                </a:solidFill>
                <a:latin typeface="Courier New"/>
              </a:rPr>
              <a:t> (</a:t>
            </a:r>
            <a:r>
              <a:rPr lang="en-US" sz="1300" b="1" dirty="0" smtClean="0">
                <a:solidFill>
                  <a:srgbClr val="7F0055"/>
                </a:solidFill>
                <a:latin typeface="Courier New"/>
              </a:rPr>
              <a:t>true</a:t>
            </a:r>
            <a:r>
              <a:rPr lang="en-US" sz="1300" b="1" dirty="0" smtClean="0">
                <a:solidFill>
                  <a:srgbClr val="000000"/>
                </a:solidFill>
                <a:latin typeface="Courier New"/>
              </a:rPr>
              <a:t>);</a:t>
            </a:r>
          </a:p>
          <a:p>
            <a:pPr defTabSz="182880"/>
            <a:r>
              <a:rPr lang="en-US" sz="1300" dirty="0" smtClean="0">
                <a:solidFill>
                  <a:srgbClr val="000000"/>
                </a:solidFill>
                <a:latin typeface="Courier New"/>
              </a:rPr>
              <a:t>		} </a:t>
            </a:r>
          </a:p>
          <a:p>
            <a:pPr defTabSz="182880"/>
            <a:r>
              <a:rPr lang="en-US" sz="1300" b="1" dirty="0" smtClean="0">
                <a:solidFill>
                  <a:srgbClr val="7F0055"/>
                </a:solidFill>
                <a:latin typeface="Courier New"/>
              </a:rPr>
              <a:t>		return</a:t>
            </a:r>
            <a:r>
              <a:rPr lang="en-US" sz="1300" b="1" dirty="0" smtClean="0">
                <a:solidFill>
                  <a:srgbClr val="000000"/>
                </a:solidFill>
                <a:latin typeface="Courier New"/>
              </a:rPr>
              <a:t> (</a:t>
            </a:r>
            <a:r>
              <a:rPr lang="en-US" sz="1300" b="1" dirty="0" err="1" smtClean="0">
                <a:solidFill>
                  <a:srgbClr val="7F0055"/>
                </a:solidFill>
                <a:latin typeface="Courier New"/>
              </a:rPr>
              <a:t>super</a:t>
            </a:r>
            <a:r>
              <a:rPr lang="en-US" sz="1300" b="1" dirty="0" err="1" smtClean="0">
                <a:solidFill>
                  <a:srgbClr val="000000"/>
                </a:solidFill>
                <a:latin typeface="Courier New"/>
              </a:rPr>
              <a:t>.onKeyDown</a:t>
            </a:r>
            <a:r>
              <a:rPr lang="en-US" sz="1300" b="1" dirty="0" smtClean="0">
                <a:solidFill>
                  <a:srgbClr val="000000"/>
                </a:solidFill>
                <a:latin typeface="Courier New"/>
              </a:rPr>
              <a:t>(</a:t>
            </a:r>
            <a:r>
              <a:rPr lang="en-US" sz="1300" b="1" dirty="0" err="1" smtClean="0">
                <a:solidFill>
                  <a:srgbClr val="000000"/>
                </a:solidFill>
                <a:latin typeface="Courier New"/>
              </a:rPr>
              <a:t>keyCode</a:t>
            </a:r>
            <a:r>
              <a:rPr lang="en-US" sz="1300" b="1" dirty="0" smtClean="0">
                <a:solidFill>
                  <a:srgbClr val="000000"/>
                </a:solidFill>
                <a:latin typeface="Courier New"/>
              </a:rPr>
              <a:t>, event));</a:t>
            </a:r>
          </a:p>
          <a:p>
            <a:pPr defTabSz="182880"/>
            <a:r>
              <a:rPr lang="en-US" sz="1300" dirty="0" smtClean="0">
                <a:solidFill>
                  <a:srgbClr val="000000"/>
                </a:solidFill>
                <a:latin typeface="Courier New"/>
              </a:rPr>
              <a:t>	}</a:t>
            </a:r>
          </a:p>
          <a:p>
            <a:pPr defTabSz="182880"/>
            <a:endParaRPr lang="en-US" sz="1300" dirty="0" smtClean="0">
              <a:latin typeface="Courier New"/>
            </a:endParaRPr>
          </a:p>
          <a:p>
            <a:pPr defTabSz="182880"/>
            <a:endParaRPr lang="en-US" sz="1300" dirty="0" smtClean="0">
              <a:latin typeface="Courier New"/>
            </a:endParaRPr>
          </a:p>
          <a:p>
            <a:pPr defTabSz="182880"/>
            <a:r>
              <a:rPr lang="fr-FR" sz="1300" b="1" dirty="0" smtClean="0">
                <a:solidFill>
                  <a:srgbClr val="7F0055"/>
                </a:solidFill>
                <a:latin typeface="Courier New"/>
              </a:rPr>
              <a:t>	</a:t>
            </a:r>
            <a:r>
              <a:rPr lang="fr-FR" sz="1300" b="1" dirty="0" err="1" smtClean="0">
                <a:solidFill>
                  <a:srgbClr val="7F0055"/>
                </a:solidFill>
                <a:latin typeface="Courier New"/>
              </a:rPr>
              <a:t>private</a:t>
            </a:r>
            <a:r>
              <a:rPr lang="fr-FR" sz="1300" b="1" dirty="0" smtClean="0">
                <a:solidFill>
                  <a:srgbClr val="000000"/>
                </a:solidFill>
                <a:latin typeface="Courier New"/>
              </a:rPr>
              <a:t> </a:t>
            </a:r>
            <a:r>
              <a:rPr lang="fr-FR" sz="1300" b="1" dirty="0" err="1" smtClean="0">
                <a:solidFill>
                  <a:srgbClr val="000000"/>
                </a:solidFill>
                <a:latin typeface="Courier New"/>
              </a:rPr>
              <a:t>GeoPoint</a:t>
            </a:r>
            <a:r>
              <a:rPr lang="fr-FR" sz="1300" b="1" dirty="0" smtClean="0">
                <a:solidFill>
                  <a:srgbClr val="000000"/>
                </a:solidFill>
                <a:latin typeface="Courier New"/>
              </a:rPr>
              <a:t> </a:t>
            </a:r>
            <a:r>
              <a:rPr lang="fr-FR" sz="1300" b="1" dirty="0" err="1" smtClean="0">
                <a:solidFill>
                  <a:srgbClr val="000000"/>
                </a:solidFill>
                <a:latin typeface="Courier New"/>
              </a:rPr>
              <a:t>getPoint</a:t>
            </a:r>
            <a:r>
              <a:rPr lang="fr-FR" sz="1300" b="1" dirty="0" smtClean="0">
                <a:solidFill>
                  <a:srgbClr val="000000"/>
                </a:solidFill>
                <a:latin typeface="Courier New"/>
              </a:rPr>
              <a:t>(</a:t>
            </a:r>
            <a:r>
              <a:rPr lang="fr-FR" sz="1300" b="1" dirty="0" smtClean="0">
                <a:solidFill>
                  <a:srgbClr val="7F0055"/>
                </a:solidFill>
                <a:latin typeface="Courier New"/>
              </a:rPr>
              <a:t>double</a:t>
            </a:r>
            <a:r>
              <a:rPr lang="fr-FR" sz="1300" b="1" dirty="0" smtClean="0">
                <a:solidFill>
                  <a:srgbClr val="000000"/>
                </a:solidFill>
                <a:latin typeface="Courier New"/>
              </a:rPr>
              <a:t> </a:t>
            </a:r>
            <a:r>
              <a:rPr lang="fr-FR" sz="1300" b="1" dirty="0" err="1" smtClean="0">
                <a:solidFill>
                  <a:srgbClr val="000000"/>
                </a:solidFill>
                <a:latin typeface="Courier New"/>
              </a:rPr>
              <a:t>lat</a:t>
            </a:r>
            <a:r>
              <a:rPr lang="fr-FR" sz="1300" b="1" dirty="0" smtClean="0">
                <a:solidFill>
                  <a:srgbClr val="000000"/>
                </a:solidFill>
                <a:latin typeface="Courier New"/>
              </a:rPr>
              <a:t>, </a:t>
            </a:r>
            <a:r>
              <a:rPr lang="fr-FR" sz="1300" b="1" dirty="0" smtClean="0">
                <a:solidFill>
                  <a:srgbClr val="7F0055"/>
                </a:solidFill>
                <a:latin typeface="Courier New"/>
              </a:rPr>
              <a:t>double</a:t>
            </a:r>
            <a:r>
              <a:rPr lang="fr-FR" sz="1300" b="1" dirty="0" smtClean="0">
                <a:solidFill>
                  <a:srgbClr val="000000"/>
                </a:solidFill>
                <a:latin typeface="Courier New"/>
              </a:rPr>
              <a:t> </a:t>
            </a:r>
            <a:r>
              <a:rPr lang="fr-FR" sz="1300" b="1" dirty="0" err="1" smtClean="0">
                <a:solidFill>
                  <a:srgbClr val="000000"/>
                </a:solidFill>
                <a:latin typeface="Courier New"/>
              </a:rPr>
              <a:t>lon</a:t>
            </a:r>
            <a:r>
              <a:rPr lang="fr-FR" sz="1300" b="1" dirty="0" smtClean="0">
                <a:solidFill>
                  <a:srgbClr val="000000"/>
                </a:solidFill>
                <a:latin typeface="Courier New"/>
              </a:rPr>
              <a:t>) {</a:t>
            </a:r>
          </a:p>
          <a:p>
            <a:pPr defTabSz="182880"/>
            <a:r>
              <a:rPr lang="en-US" sz="1300" b="1" dirty="0" smtClean="0">
                <a:solidFill>
                  <a:srgbClr val="7F0055"/>
                </a:solidFill>
                <a:latin typeface="Courier New"/>
              </a:rPr>
              <a:t>				return</a:t>
            </a:r>
            <a:r>
              <a:rPr lang="en-US" sz="1300" b="1" dirty="0" smtClean="0">
                <a:solidFill>
                  <a:srgbClr val="000000"/>
                </a:solidFill>
                <a:latin typeface="Courier New"/>
              </a:rPr>
              <a:t> (</a:t>
            </a:r>
            <a:r>
              <a:rPr lang="en-US" sz="1300" b="1" dirty="0" smtClean="0">
                <a:solidFill>
                  <a:srgbClr val="7F0055"/>
                </a:solidFill>
                <a:latin typeface="Courier New"/>
              </a:rPr>
              <a:t>new</a:t>
            </a:r>
            <a:r>
              <a:rPr lang="en-US" sz="1300" b="1" dirty="0" smtClean="0">
                <a:solidFill>
                  <a:srgbClr val="000000"/>
                </a:solidFill>
                <a:latin typeface="Courier New"/>
              </a:rPr>
              <a:t> </a:t>
            </a:r>
            <a:r>
              <a:rPr lang="en-US" sz="1300" b="1" dirty="0" err="1" smtClean="0">
                <a:solidFill>
                  <a:srgbClr val="000000"/>
                </a:solidFill>
                <a:latin typeface="Courier New"/>
              </a:rPr>
              <a:t>GeoPoint</a:t>
            </a:r>
            <a:r>
              <a:rPr lang="en-US" sz="1300" b="1" dirty="0" smtClean="0">
                <a:solidFill>
                  <a:srgbClr val="000000"/>
                </a:solidFill>
                <a:latin typeface="Courier New"/>
              </a:rPr>
              <a:t>((</a:t>
            </a:r>
            <a:r>
              <a:rPr lang="en-US" sz="1300" b="1" dirty="0" err="1" smtClean="0">
                <a:solidFill>
                  <a:srgbClr val="7F0055"/>
                </a:solidFill>
                <a:latin typeface="Courier New"/>
              </a:rPr>
              <a:t>int</a:t>
            </a:r>
            <a:r>
              <a:rPr lang="en-US" sz="1300" b="1" dirty="0" smtClean="0">
                <a:solidFill>
                  <a:srgbClr val="000000"/>
                </a:solidFill>
                <a:latin typeface="Courier New"/>
              </a:rPr>
              <a:t>) (lat * 1000000.0), (</a:t>
            </a:r>
            <a:r>
              <a:rPr lang="en-US" sz="1300" b="1" dirty="0" err="1" smtClean="0">
                <a:solidFill>
                  <a:srgbClr val="7F0055"/>
                </a:solidFill>
                <a:latin typeface="Courier New"/>
              </a:rPr>
              <a:t>int</a:t>
            </a:r>
            <a:r>
              <a:rPr lang="en-US" sz="1300" b="1" dirty="0" smtClean="0">
                <a:solidFill>
                  <a:srgbClr val="000000"/>
                </a:solidFill>
                <a:latin typeface="Courier New"/>
              </a:rPr>
              <a:t>) (</a:t>
            </a:r>
            <a:r>
              <a:rPr lang="en-US" sz="1300" b="1" dirty="0" err="1" smtClean="0">
                <a:solidFill>
                  <a:srgbClr val="000000"/>
                </a:solidFill>
                <a:latin typeface="Courier New"/>
              </a:rPr>
              <a:t>lon</a:t>
            </a:r>
            <a:r>
              <a:rPr lang="en-US" sz="1300" b="1" dirty="0" smtClean="0">
                <a:solidFill>
                  <a:srgbClr val="000000"/>
                </a:solidFill>
                <a:latin typeface="Courier New"/>
              </a:rPr>
              <a:t> * 1000000.0)));</a:t>
            </a:r>
          </a:p>
          <a:p>
            <a:pPr defTabSz="182880"/>
            <a:r>
              <a:rPr lang="en-US" sz="1300" dirty="0" smtClean="0">
                <a:solidFill>
                  <a:srgbClr val="000000"/>
                </a:solidFill>
                <a:latin typeface="Courier New"/>
              </a:rPr>
              <a:t>	}</a:t>
            </a:r>
          </a:p>
          <a:p>
            <a:pPr defTabSz="182880"/>
            <a:endParaRPr lang="en-US" sz="1300" dirty="0" smtClean="0">
              <a:solidFill>
                <a:srgbClr val="000000"/>
              </a:solidFill>
              <a:latin typeface="Courier New"/>
            </a:endParaRPr>
          </a:p>
          <a:p>
            <a:pPr defTabSz="182880"/>
            <a:endParaRPr lang="en-US" sz="1300" dirty="0" smtClean="0">
              <a:solidFill>
                <a:srgbClr val="000000"/>
              </a:solidFill>
              <a:latin typeface="Courier New"/>
            </a:endParaRPr>
          </a:p>
          <a:p>
            <a:pPr defTabSz="182880"/>
            <a:r>
              <a:rPr lang="en-US" sz="1300" dirty="0" smtClean="0">
                <a:solidFill>
                  <a:srgbClr val="646464"/>
                </a:solidFill>
                <a:latin typeface="Courier New"/>
              </a:rPr>
              <a:t>	@Override</a:t>
            </a:r>
          </a:p>
          <a:p>
            <a:pPr defTabSz="182880"/>
            <a:r>
              <a:rPr lang="en-US" sz="1300" b="1" dirty="0" smtClean="0">
                <a:solidFill>
                  <a:srgbClr val="7F0055"/>
                </a:solidFill>
                <a:latin typeface="Courier New"/>
              </a:rPr>
              <a:t>	protected</a:t>
            </a:r>
            <a:r>
              <a:rPr lang="en-US" sz="1300" b="1" dirty="0" smtClean="0">
                <a:solidFill>
                  <a:srgbClr val="000000"/>
                </a:solidFill>
                <a:latin typeface="Courier New"/>
              </a:rPr>
              <a:t> </a:t>
            </a:r>
            <a:r>
              <a:rPr lang="en-US" sz="1300" b="1" dirty="0" err="1" smtClean="0">
                <a:solidFill>
                  <a:srgbClr val="7F0055"/>
                </a:solidFill>
                <a:latin typeface="Courier New"/>
              </a:rPr>
              <a:t>boolean</a:t>
            </a:r>
            <a:r>
              <a:rPr lang="en-US" sz="1300" b="1" dirty="0" smtClean="0">
                <a:solidFill>
                  <a:srgbClr val="000000"/>
                </a:solidFill>
                <a:latin typeface="Courier New"/>
              </a:rPr>
              <a:t> </a:t>
            </a:r>
            <a:r>
              <a:rPr lang="en-US" sz="1300" b="1" dirty="0" err="1" smtClean="0">
                <a:solidFill>
                  <a:srgbClr val="000000"/>
                </a:solidFill>
                <a:latin typeface="Courier New"/>
              </a:rPr>
              <a:t>isRouteDisplayed</a:t>
            </a:r>
            <a:r>
              <a:rPr lang="en-US" sz="1300" b="1" dirty="0" smtClean="0">
                <a:solidFill>
                  <a:srgbClr val="000000"/>
                </a:solidFill>
                <a:latin typeface="Courier New"/>
              </a:rPr>
              <a:t>() {</a:t>
            </a:r>
          </a:p>
          <a:p>
            <a:pPr defTabSz="182880"/>
            <a:r>
              <a:rPr lang="en-US" sz="1300" b="1" dirty="0" smtClean="0">
                <a:solidFill>
                  <a:srgbClr val="7F0055"/>
                </a:solidFill>
                <a:latin typeface="Courier New"/>
              </a:rPr>
              <a:t>				return</a:t>
            </a:r>
            <a:r>
              <a:rPr lang="en-US" sz="1300" b="1" dirty="0" smtClean="0">
                <a:solidFill>
                  <a:srgbClr val="000000"/>
                </a:solidFill>
                <a:latin typeface="Courier New"/>
              </a:rPr>
              <a:t> (</a:t>
            </a:r>
            <a:r>
              <a:rPr lang="en-US" sz="1300" b="1" dirty="0" smtClean="0">
                <a:solidFill>
                  <a:srgbClr val="7F0055"/>
                </a:solidFill>
                <a:latin typeface="Courier New"/>
              </a:rPr>
              <a:t>false</a:t>
            </a:r>
            <a:r>
              <a:rPr lang="en-US" sz="1300" b="1" dirty="0" smtClean="0">
                <a:solidFill>
                  <a:srgbClr val="000000"/>
                </a:solidFill>
                <a:latin typeface="Courier New"/>
              </a:rPr>
              <a:t>);</a:t>
            </a:r>
          </a:p>
          <a:p>
            <a:pPr defTabSz="182880"/>
            <a:r>
              <a:rPr lang="en-US" sz="1300" dirty="0" smtClean="0">
                <a:solidFill>
                  <a:srgbClr val="000000"/>
                </a:solidFill>
                <a:latin typeface="Courier New"/>
              </a:rPr>
              <a:t>	}</a:t>
            </a:r>
          </a:p>
          <a:p>
            <a:pPr defTabSz="182880"/>
            <a:endParaRPr lang="en-US" sz="1300" dirty="0"/>
          </a:p>
        </p:txBody>
      </p:sp>
    </p:spTree>
    <p:extLst>
      <p:ext uri="{BB962C8B-B14F-4D97-AF65-F5344CB8AC3E}">
        <p14:creationId xmlns:p14="http://schemas.microsoft.com/office/powerpoint/2010/main" val="187341030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371600"/>
            <a:ext cx="8382000" cy="5339923"/>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000" dirty="0" smtClean="0">
                <a:solidFill>
                  <a:srgbClr val="3F7F5F"/>
                </a:solidFill>
                <a:latin typeface="Courier New"/>
              </a:rPr>
              <a:t>	/////////////////////////////////////////////////////////////////////////////////////////////////////</a:t>
            </a:r>
          </a:p>
          <a:p>
            <a:pPr defTabSz="182880"/>
            <a:endParaRPr lang="en-US" sz="1000" b="1" dirty="0" smtClean="0">
              <a:solidFill>
                <a:srgbClr val="7F0055"/>
              </a:solidFill>
              <a:latin typeface="Courier New"/>
            </a:endParaRPr>
          </a:p>
          <a:p>
            <a:pPr defTabSz="182880"/>
            <a:r>
              <a:rPr lang="en-US" sz="1000" b="1" dirty="0" smtClean="0">
                <a:solidFill>
                  <a:srgbClr val="7F0055"/>
                </a:solidFill>
                <a:latin typeface="Courier New"/>
              </a:rPr>
              <a:t>	private</a:t>
            </a:r>
            <a:r>
              <a:rPr lang="en-US" sz="1000" b="1" dirty="0" smtClean="0">
                <a:solidFill>
                  <a:srgbClr val="000000"/>
                </a:solidFill>
                <a:latin typeface="Courier New"/>
              </a:rPr>
              <a:t> </a:t>
            </a:r>
            <a:r>
              <a:rPr lang="en-US" sz="1000" b="1" dirty="0" smtClean="0">
                <a:solidFill>
                  <a:srgbClr val="7F0055"/>
                </a:solidFill>
                <a:latin typeface="Courier New"/>
              </a:rPr>
              <a:t>class</a:t>
            </a:r>
            <a:r>
              <a:rPr lang="en-US" sz="1000" b="1" dirty="0" smtClean="0">
                <a:solidFill>
                  <a:srgbClr val="000000"/>
                </a:solidFill>
                <a:latin typeface="Courier New"/>
              </a:rPr>
              <a:t> </a:t>
            </a:r>
            <a:r>
              <a:rPr lang="en-US" sz="1000" b="1" dirty="0" err="1" smtClean="0">
                <a:solidFill>
                  <a:srgbClr val="000000"/>
                </a:solidFill>
                <a:latin typeface="Courier New"/>
              </a:rPr>
              <a:t>SitesOverlay</a:t>
            </a:r>
            <a:r>
              <a:rPr lang="en-US" sz="1000" b="1" dirty="0" smtClean="0">
                <a:solidFill>
                  <a:srgbClr val="000000"/>
                </a:solidFill>
                <a:latin typeface="Courier New"/>
              </a:rPr>
              <a:t> </a:t>
            </a:r>
            <a:r>
              <a:rPr lang="en-US" sz="1000" b="1" dirty="0" smtClean="0">
                <a:solidFill>
                  <a:srgbClr val="7F0055"/>
                </a:solidFill>
                <a:latin typeface="Courier New"/>
              </a:rPr>
              <a:t>extends</a:t>
            </a:r>
            <a:r>
              <a:rPr lang="en-US" sz="1000" b="1" dirty="0" smtClean="0">
                <a:solidFill>
                  <a:srgbClr val="000000"/>
                </a:solidFill>
                <a:latin typeface="Courier New"/>
              </a:rPr>
              <a:t> </a:t>
            </a:r>
            <a:r>
              <a:rPr lang="en-US" sz="1000" b="1" dirty="0" err="1" smtClean="0">
                <a:solidFill>
                  <a:srgbClr val="000000"/>
                </a:solidFill>
                <a:latin typeface="Courier New"/>
              </a:rPr>
              <a:t>ItemizedOverlay</a:t>
            </a:r>
            <a:r>
              <a:rPr lang="en-US" sz="1000" b="1" dirty="0" smtClean="0">
                <a:solidFill>
                  <a:srgbClr val="000000"/>
                </a:solidFill>
                <a:latin typeface="Courier New"/>
              </a:rPr>
              <a:t>&lt;</a:t>
            </a:r>
            <a:r>
              <a:rPr lang="en-US" sz="1000" b="1" dirty="0" err="1" smtClean="0">
                <a:solidFill>
                  <a:srgbClr val="000000"/>
                </a:solidFill>
                <a:latin typeface="Courier New"/>
              </a:rPr>
              <a:t>OverlayItem</a:t>
            </a:r>
            <a:r>
              <a:rPr lang="en-US" sz="1000" b="1" dirty="0" smtClean="0">
                <a:solidFill>
                  <a:srgbClr val="000000"/>
                </a:solidFill>
                <a:latin typeface="Courier New"/>
              </a:rPr>
              <a:t>&gt; {</a:t>
            </a:r>
          </a:p>
          <a:p>
            <a:pPr defTabSz="182880"/>
            <a:endParaRPr lang="en-US" sz="1000" dirty="0" smtClean="0">
              <a:latin typeface="Courier New"/>
            </a:endParaRPr>
          </a:p>
          <a:p>
            <a:pPr defTabSz="182880"/>
            <a:r>
              <a:rPr lang="en-US" sz="1000" b="1" dirty="0" smtClean="0">
                <a:solidFill>
                  <a:srgbClr val="7F0055"/>
                </a:solidFill>
                <a:latin typeface="Courier New"/>
              </a:rPr>
              <a:t>		private</a:t>
            </a:r>
            <a:r>
              <a:rPr lang="en-US" sz="1000" b="1" dirty="0" smtClean="0">
                <a:solidFill>
                  <a:srgbClr val="000000"/>
                </a:solidFill>
                <a:latin typeface="Courier New"/>
              </a:rPr>
              <a:t> List&lt;</a:t>
            </a:r>
            <a:r>
              <a:rPr lang="en-US" sz="1000" b="1" dirty="0" err="1" smtClean="0">
                <a:solidFill>
                  <a:srgbClr val="000000"/>
                </a:solidFill>
                <a:latin typeface="Courier New"/>
              </a:rPr>
              <a:t>OverlayItem</a:t>
            </a:r>
            <a:r>
              <a:rPr lang="en-US" sz="1000" b="1" dirty="0" smtClean="0">
                <a:solidFill>
                  <a:srgbClr val="000000"/>
                </a:solidFill>
                <a:latin typeface="Courier New"/>
              </a:rPr>
              <a:t>&gt; </a:t>
            </a:r>
            <a:r>
              <a:rPr lang="en-US" sz="1000" b="1" dirty="0" smtClean="0">
                <a:solidFill>
                  <a:srgbClr val="0000C0"/>
                </a:solidFill>
                <a:latin typeface="Courier New"/>
              </a:rPr>
              <a:t>items</a:t>
            </a:r>
            <a:r>
              <a:rPr lang="en-US" sz="1000" b="1" dirty="0" smtClean="0">
                <a:solidFill>
                  <a:srgbClr val="000000"/>
                </a:solidFill>
                <a:latin typeface="Courier New"/>
              </a:rPr>
              <a:t> =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ArrayList</a:t>
            </a:r>
            <a:r>
              <a:rPr lang="en-US" sz="1000" b="1" dirty="0" smtClean="0">
                <a:solidFill>
                  <a:srgbClr val="000000"/>
                </a:solidFill>
                <a:latin typeface="Courier New"/>
              </a:rPr>
              <a:t>&lt;</a:t>
            </a:r>
            <a:r>
              <a:rPr lang="en-US" sz="1000" b="1" dirty="0" err="1" smtClean="0">
                <a:solidFill>
                  <a:srgbClr val="000000"/>
                </a:solidFill>
                <a:latin typeface="Courier New"/>
              </a:rPr>
              <a:t>OverlayItem</a:t>
            </a:r>
            <a:r>
              <a:rPr lang="en-US" sz="1000" b="1" dirty="0" smtClean="0">
                <a:solidFill>
                  <a:srgbClr val="000000"/>
                </a:solidFill>
                <a:latin typeface="Courier New"/>
              </a:rPr>
              <a:t>&gt;();</a:t>
            </a:r>
          </a:p>
          <a:p>
            <a:pPr defTabSz="182880"/>
            <a:r>
              <a:rPr lang="en-US" sz="1000" b="1" dirty="0" smtClean="0">
                <a:solidFill>
                  <a:srgbClr val="7F0055"/>
                </a:solidFill>
                <a:latin typeface="Courier New"/>
              </a:rPr>
              <a:t>		private</a:t>
            </a:r>
            <a:r>
              <a:rPr lang="en-US" sz="1000" b="1" dirty="0" smtClean="0">
                <a:solidFill>
                  <a:srgbClr val="000000"/>
                </a:solidFill>
                <a:latin typeface="Courier New"/>
              </a:rPr>
              <a:t> </a:t>
            </a:r>
            <a:r>
              <a:rPr lang="en-US" sz="1000" b="1" dirty="0" err="1" smtClean="0">
                <a:solidFill>
                  <a:srgbClr val="000000"/>
                </a:solidFill>
                <a:latin typeface="Courier New"/>
              </a:rPr>
              <a:t>Drawable</a:t>
            </a:r>
            <a:r>
              <a:rPr lang="en-US" sz="1000" b="1" dirty="0" smtClean="0">
                <a:solidFill>
                  <a:srgbClr val="000000"/>
                </a:solidFill>
                <a:latin typeface="Courier New"/>
              </a:rPr>
              <a:t> </a:t>
            </a:r>
            <a:r>
              <a:rPr lang="en-US" sz="1000" b="1" dirty="0" smtClean="0">
                <a:solidFill>
                  <a:srgbClr val="0000C0"/>
                </a:solidFill>
                <a:latin typeface="Courier New"/>
              </a:rPr>
              <a:t>marker</a:t>
            </a:r>
            <a:r>
              <a:rPr lang="en-US" sz="1000" b="1" dirty="0" smtClean="0">
                <a:solidFill>
                  <a:srgbClr val="000000"/>
                </a:solidFill>
                <a:latin typeface="Courier New"/>
              </a:rPr>
              <a:t> = </a:t>
            </a:r>
            <a:r>
              <a:rPr lang="en-US" sz="1000" b="1" dirty="0" smtClean="0">
                <a:solidFill>
                  <a:srgbClr val="7F0055"/>
                </a:solidFill>
                <a:latin typeface="Courier New"/>
              </a:rPr>
              <a:t>null</a:t>
            </a:r>
            <a:r>
              <a:rPr lang="en-US" sz="1000" b="1" dirty="0" smtClean="0">
                <a:solidFill>
                  <a:srgbClr val="000000"/>
                </a:solidFill>
                <a:latin typeface="Courier New"/>
              </a:rPr>
              <a:t>;</a:t>
            </a:r>
          </a:p>
          <a:p>
            <a:pPr defTabSz="182880"/>
            <a:endParaRPr lang="en-US" sz="1000" dirty="0" smtClean="0">
              <a:latin typeface="Courier New"/>
            </a:endParaRPr>
          </a:p>
          <a:p>
            <a:pPr defTabSz="182880"/>
            <a:r>
              <a:rPr lang="en-US" sz="1000" b="1" dirty="0" smtClean="0">
                <a:solidFill>
                  <a:srgbClr val="7F0055"/>
                </a:solidFill>
                <a:latin typeface="Courier New"/>
              </a:rPr>
              <a:t>		public</a:t>
            </a:r>
            <a:r>
              <a:rPr lang="en-US" sz="1000" b="1" dirty="0" smtClean="0">
                <a:solidFill>
                  <a:srgbClr val="000000"/>
                </a:solidFill>
                <a:latin typeface="Courier New"/>
              </a:rPr>
              <a:t> </a:t>
            </a:r>
            <a:r>
              <a:rPr lang="en-US" sz="1000" b="1" dirty="0" err="1" smtClean="0">
                <a:solidFill>
                  <a:srgbClr val="000000"/>
                </a:solidFill>
                <a:latin typeface="Courier New"/>
              </a:rPr>
              <a:t>SitesOverlay</a:t>
            </a:r>
            <a:r>
              <a:rPr lang="en-US" sz="1000" b="1" dirty="0" smtClean="0">
                <a:solidFill>
                  <a:srgbClr val="000000"/>
                </a:solidFill>
                <a:latin typeface="Courier New"/>
              </a:rPr>
              <a:t>(</a:t>
            </a:r>
            <a:r>
              <a:rPr lang="en-US" sz="1000" b="1" dirty="0" err="1" smtClean="0">
                <a:solidFill>
                  <a:srgbClr val="000000"/>
                </a:solidFill>
                <a:latin typeface="Courier New"/>
              </a:rPr>
              <a:t>Drawable</a:t>
            </a:r>
            <a:r>
              <a:rPr lang="en-US" sz="1000" b="1" dirty="0" smtClean="0">
                <a:solidFill>
                  <a:srgbClr val="000000"/>
                </a:solidFill>
                <a:latin typeface="Courier New"/>
              </a:rPr>
              <a:t> marker) {</a:t>
            </a:r>
          </a:p>
          <a:p>
            <a:pPr lvl="1" defTabSz="182880"/>
            <a:r>
              <a:rPr lang="en-US" sz="1000" b="1" dirty="0" smtClean="0">
                <a:solidFill>
                  <a:srgbClr val="7F0055"/>
                </a:solidFill>
                <a:latin typeface="Courier New"/>
              </a:rPr>
              <a:t>super</a:t>
            </a:r>
            <a:r>
              <a:rPr lang="en-US" sz="1000" b="1" dirty="0" smtClean="0">
                <a:solidFill>
                  <a:srgbClr val="000000"/>
                </a:solidFill>
                <a:latin typeface="Courier New"/>
              </a:rPr>
              <a:t>(marker);</a:t>
            </a:r>
          </a:p>
          <a:p>
            <a:pPr lvl="1" defTabSz="182880"/>
            <a:r>
              <a:rPr lang="en-US" sz="1000" b="1" dirty="0" err="1" smtClean="0">
                <a:solidFill>
                  <a:srgbClr val="7F0055"/>
                </a:solidFill>
                <a:latin typeface="Courier New"/>
              </a:rPr>
              <a:t>this</a:t>
            </a:r>
            <a:r>
              <a:rPr lang="en-US" sz="1000" b="1" dirty="0" err="1" smtClean="0">
                <a:solidFill>
                  <a:srgbClr val="000000"/>
                </a:solidFill>
                <a:latin typeface="Courier New"/>
              </a:rPr>
              <a:t>.</a:t>
            </a:r>
            <a:r>
              <a:rPr lang="en-US" sz="1000" b="1" dirty="0" err="1" smtClean="0">
                <a:solidFill>
                  <a:srgbClr val="0000C0"/>
                </a:solidFill>
                <a:latin typeface="Courier New"/>
              </a:rPr>
              <a:t>marker</a:t>
            </a:r>
            <a:r>
              <a:rPr lang="en-US" sz="1000" b="1" dirty="0" smtClean="0">
                <a:solidFill>
                  <a:srgbClr val="000000"/>
                </a:solidFill>
                <a:latin typeface="Courier New"/>
              </a:rPr>
              <a:t> = marker;</a:t>
            </a:r>
          </a:p>
          <a:p>
            <a:pPr lvl="1" defTabSz="182880"/>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(41.498370,-81.693883), </a:t>
            </a:r>
          </a:p>
          <a:p>
            <a:pPr lvl="1" defTabSz="182880"/>
            <a:r>
              <a:rPr lang="en-US" sz="1000" b="1" dirty="0" smtClean="0">
                <a:solidFill>
                  <a:srgbClr val="000000"/>
                </a:solidFill>
                <a:latin typeface="Courier New"/>
              </a:rPr>
              <a:t>					</a:t>
            </a:r>
            <a:r>
              <a:rPr lang="en-US" sz="1000" dirty="0" smtClean="0">
                <a:solidFill>
                  <a:srgbClr val="2A00FF"/>
                </a:solidFill>
                <a:latin typeface="Courier New"/>
              </a:rPr>
              <a:t>"Terminal Tower"</a:t>
            </a:r>
            <a:r>
              <a:rPr lang="en-US" sz="1000" dirty="0" smtClean="0">
                <a:solidFill>
                  <a:srgbClr val="000000"/>
                </a:solidFill>
                <a:latin typeface="Courier New"/>
              </a:rPr>
              <a:t>, </a:t>
            </a:r>
            <a:r>
              <a:rPr lang="en-US" sz="1000" dirty="0" smtClean="0">
                <a:solidFill>
                  <a:srgbClr val="2A00FF"/>
                </a:solidFill>
                <a:latin typeface="Courier New"/>
              </a:rPr>
              <a:t>"AT the heart of the city"</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(41.506052,-81.699560), </a:t>
            </a:r>
          </a:p>
          <a:p>
            <a:pPr lvl="2" defTabSz="182880"/>
            <a:r>
              <a:rPr lang="en-US" sz="1000" dirty="0" smtClean="0">
                <a:solidFill>
                  <a:srgbClr val="2A00FF"/>
                </a:solidFill>
                <a:latin typeface="Courier New"/>
              </a:rPr>
              <a:t>		"Cleveland Browns Stadium"</a:t>
            </a:r>
            <a:r>
              <a:rPr lang="en-US" sz="1000" dirty="0" smtClean="0">
                <a:solidFill>
                  <a:srgbClr val="000000"/>
                </a:solidFill>
                <a:latin typeface="Courier New"/>
              </a:rPr>
              <a:t>, </a:t>
            </a:r>
            <a:r>
              <a:rPr lang="en-US" sz="1000" dirty="0" smtClean="0">
                <a:solidFill>
                  <a:srgbClr val="2A00FF"/>
                </a:solidFill>
                <a:latin typeface="Courier New"/>
              </a:rPr>
              <a:t>"Football legends since 1946"</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(41.496550,-81.688198), </a:t>
            </a:r>
          </a:p>
          <a:p>
            <a:pPr lvl="2" defTabSz="182880"/>
            <a:r>
              <a:rPr lang="en-US" sz="1000" dirty="0" smtClean="0">
                <a:solidFill>
                  <a:srgbClr val="2A00FF"/>
                </a:solidFill>
                <a:latin typeface="Courier New"/>
              </a:rPr>
              <a:t>		"Quicken Loans Arena"</a:t>
            </a:r>
            <a:r>
              <a:rPr lang="en-US" sz="1000" dirty="0" smtClean="0">
                <a:solidFill>
                  <a:srgbClr val="000000"/>
                </a:solidFill>
                <a:latin typeface="Courier New"/>
              </a:rPr>
              <a:t>, </a:t>
            </a:r>
            <a:r>
              <a:rPr lang="en-US" sz="1000" dirty="0" smtClean="0">
                <a:solidFill>
                  <a:srgbClr val="2A00FF"/>
                </a:solidFill>
                <a:latin typeface="Courier New"/>
              </a:rPr>
              <a:t>"Home of the Cleveland Cavaliers"</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(41.495749,-81.685333), </a:t>
            </a:r>
          </a:p>
          <a:p>
            <a:pPr lvl="2" defTabSz="182880"/>
            <a:r>
              <a:rPr lang="en-US" sz="1000" dirty="0" smtClean="0">
                <a:solidFill>
                  <a:srgbClr val="2A00FF"/>
                </a:solidFill>
                <a:latin typeface="Courier New"/>
              </a:rPr>
              <a:t>		"Progressive Field"</a:t>
            </a:r>
            <a:r>
              <a:rPr lang="en-US" sz="1000" dirty="0" smtClean="0">
                <a:solidFill>
                  <a:srgbClr val="000000"/>
                </a:solidFill>
                <a:latin typeface="Courier New"/>
              </a:rPr>
              <a:t>, </a:t>
            </a:r>
            <a:r>
              <a:rPr lang="en-US" sz="1000" dirty="0" smtClean="0">
                <a:solidFill>
                  <a:srgbClr val="2A00FF"/>
                </a:solidFill>
                <a:latin typeface="Courier New"/>
              </a:rPr>
              <a:t>"Cleveland Indians Home\</a:t>
            </a:r>
            <a:r>
              <a:rPr lang="en-US" sz="1000" dirty="0" err="1" smtClean="0">
                <a:solidFill>
                  <a:srgbClr val="2A00FF"/>
                </a:solidFill>
                <a:latin typeface="Courier New"/>
              </a:rPr>
              <a:t>nMajor</a:t>
            </a:r>
            <a:r>
              <a:rPr lang="en-US" sz="1000" dirty="0" smtClean="0">
                <a:solidFill>
                  <a:srgbClr val="2A00FF"/>
                </a:solidFill>
                <a:latin typeface="Courier New"/>
              </a:rPr>
              <a:t> League Baseball since 1900's"</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(41.501719,-81.675140), </a:t>
            </a:r>
          </a:p>
          <a:p>
            <a:pPr lvl="2" defTabSz="182880"/>
            <a:r>
              <a:rPr lang="en-US" sz="1000" dirty="0" smtClean="0">
                <a:solidFill>
                  <a:srgbClr val="2A00FF"/>
                </a:solidFill>
                <a:latin typeface="Courier New"/>
              </a:rPr>
              <a:t>		"Cleveland State University"</a:t>
            </a:r>
            <a:r>
              <a:rPr lang="en-US" sz="1000" dirty="0" smtClean="0">
                <a:solidFill>
                  <a:srgbClr val="000000"/>
                </a:solidFill>
                <a:latin typeface="Courier New"/>
              </a:rPr>
              <a:t>, </a:t>
            </a:r>
            <a:r>
              <a:rPr lang="en-US" sz="1000" dirty="0" smtClean="0">
                <a:solidFill>
                  <a:srgbClr val="2A00FF"/>
                </a:solidFill>
                <a:latin typeface="Courier New"/>
              </a:rPr>
              <a:t>"The People's University \</a:t>
            </a:r>
            <a:r>
              <a:rPr lang="en-US" sz="1000" dirty="0" err="1" smtClean="0">
                <a:solidFill>
                  <a:srgbClr val="2A00FF"/>
                </a:solidFill>
                <a:latin typeface="Courier New"/>
              </a:rPr>
              <a:t>nEngaged</a:t>
            </a:r>
            <a:r>
              <a:rPr lang="en-US" sz="1000" dirty="0" smtClean="0">
                <a:solidFill>
                  <a:srgbClr val="2A00FF"/>
                </a:solidFill>
                <a:latin typeface="Courier New"/>
              </a:rPr>
              <a:t> Learning"</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(41.502088,-81.623003), </a:t>
            </a:r>
          </a:p>
          <a:p>
            <a:pPr lvl="2" defTabSz="182880"/>
            <a:r>
              <a:rPr lang="en-US" sz="1000" dirty="0" smtClean="0">
                <a:solidFill>
                  <a:srgbClr val="2A00FF"/>
                </a:solidFill>
                <a:latin typeface="Courier New"/>
              </a:rPr>
              <a:t>		"Cleveland Clinic"</a:t>
            </a:r>
            <a:r>
              <a:rPr lang="en-US" sz="1000" dirty="0" smtClean="0">
                <a:solidFill>
                  <a:srgbClr val="000000"/>
                </a:solidFill>
                <a:latin typeface="Courier New"/>
              </a:rPr>
              <a:t>, </a:t>
            </a:r>
            <a:r>
              <a:rPr lang="en-US" sz="1000" dirty="0" smtClean="0">
                <a:solidFill>
                  <a:srgbClr val="2A00FF"/>
                </a:solidFill>
                <a:latin typeface="Courier New"/>
              </a:rPr>
              <a:t>"Top Hospital &amp; Medical Research in the USA"</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(41.506106,-81.609615), </a:t>
            </a:r>
          </a:p>
          <a:p>
            <a:pPr lvl="2" defTabSz="182880"/>
            <a:r>
              <a:rPr lang="en-US" sz="1000" dirty="0" smtClean="0">
                <a:solidFill>
                  <a:srgbClr val="2A00FF"/>
                </a:solidFill>
                <a:latin typeface="Courier New"/>
              </a:rPr>
              <a:t>		"Severance Hall"</a:t>
            </a:r>
            <a:r>
              <a:rPr lang="en-US" sz="1000" dirty="0" smtClean="0">
                <a:solidFill>
                  <a:srgbClr val="000000"/>
                </a:solidFill>
                <a:latin typeface="Courier New"/>
              </a:rPr>
              <a:t>, </a:t>
            </a:r>
            <a:r>
              <a:rPr lang="en-US" sz="1000" dirty="0" smtClean="0">
                <a:solidFill>
                  <a:srgbClr val="2A00FF"/>
                </a:solidFill>
                <a:latin typeface="Courier New"/>
              </a:rPr>
              <a:t>"Cleveland Orchestra - Best in the World"</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(41.504223,-81.608512), </a:t>
            </a:r>
          </a:p>
          <a:p>
            <a:pPr lvl="2" defTabSz="182880"/>
            <a:r>
              <a:rPr lang="en-US" sz="1000" dirty="0" smtClean="0">
                <a:solidFill>
                  <a:srgbClr val="2A00FF"/>
                </a:solidFill>
                <a:latin typeface="Courier New"/>
              </a:rPr>
              <a:t>		"Case Western Reserve </a:t>
            </a:r>
            <a:r>
              <a:rPr lang="en-US" sz="1000" dirty="0" err="1" smtClean="0">
                <a:solidFill>
                  <a:srgbClr val="2A00FF"/>
                </a:solidFill>
                <a:latin typeface="Courier New"/>
              </a:rPr>
              <a:t>Universty</a:t>
            </a:r>
            <a:r>
              <a:rPr lang="en-US" sz="1000" dirty="0" smtClean="0">
                <a:solidFill>
                  <a:srgbClr val="2A00FF"/>
                </a:solidFill>
                <a:latin typeface="Courier New"/>
              </a:rPr>
              <a:t>"</a:t>
            </a:r>
            <a:r>
              <a:rPr lang="en-US" sz="1000" dirty="0" smtClean="0">
                <a:solidFill>
                  <a:srgbClr val="000000"/>
                </a:solidFill>
                <a:latin typeface="Courier New"/>
              </a:rPr>
              <a:t>, </a:t>
            </a:r>
            <a:r>
              <a:rPr lang="en-US" sz="1000" dirty="0" smtClean="0">
                <a:solidFill>
                  <a:srgbClr val="2A00FF"/>
                </a:solidFill>
                <a:latin typeface="Courier New"/>
              </a:rPr>
              <a:t>"One of the Nation's Top Universities"</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(41.508968,-81.611754), </a:t>
            </a:r>
          </a:p>
          <a:p>
            <a:pPr lvl="2" defTabSz="182880"/>
            <a:r>
              <a:rPr lang="en-US" sz="1000" dirty="0" smtClean="0">
                <a:solidFill>
                  <a:srgbClr val="2A00FF"/>
                </a:solidFill>
                <a:latin typeface="Courier New"/>
              </a:rPr>
              <a:t>		"Cleveland Museum of Art"</a:t>
            </a:r>
            <a:r>
              <a:rPr lang="en-US" sz="1000" dirty="0" smtClean="0">
                <a:solidFill>
                  <a:srgbClr val="000000"/>
                </a:solidFill>
                <a:latin typeface="Courier New"/>
              </a:rPr>
              <a:t>, </a:t>
            </a:r>
            <a:r>
              <a:rPr lang="en-US" sz="1000" dirty="0" smtClean="0">
                <a:solidFill>
                  <a:srgbClr val="2A00FF"/>
                </a:solidFill>
                <a:latin typeface="Courier New"/>
              </a:rPr>
              <a:t>"Most Distinguished \</a:t>
            </a:r>
            <a:r>
              <a:rPr lang="en-US" sz="1000" dirty="0" err="1" smtClean="0">
                <a:solidFill>
                  <a:srgbClr val="2A00FF"/>
                </a:solidFill>
                <a:latin typeface="Courier New"/>
              </a:rPr>
              <a:t>nOpen</a:t>
            </a:r>
            <a:r>
              <a:rPr lang="en-US" sz="1000" dirty="0" smtClean="0">
                <a:solidFill>
                  <a:srgbClr val="2A00FF"/>
                </a:solidFill>
                <a:latin typeface="Courier New"/>
              </a:rPr>
              <a:t> Museum in the World"</a:t>
            </a:r>
            <a:r>
              <a:rPr lang="en-US" sz="1000" dirty="0" smtClean="0">
                <a:solidFill>
                  <a:srgbClr val="000000"/>
                </a:solidFill>
                <a:latin typeface="Courier New"/>
              </a:rPr>
              <a:t>));</a:t>
            </a:r>
            <a:endParaRPr lang="en-US" sz="1000" dirty="0" smtClean="0">
              <a:latin typeface="Courier New"/>
            </a:endParaRPr>
          </a:p>
          <a:p>
            <a:pPr lvl="1" defTabSz="182880"/>
            <a:r>
              <a:rPr lang="en-US" sz="1000" dirty="0" err="1" smtClean="0">
                <a:solidFill>
                  <a:srgbClr val="0000C0"/>
                </a:solidFill>
                <a:latin typeface="Courier New"/>
              </a:rPr>
              <a:t>items</a:t>
            </a:r>
            <a:r>
              <a:rPr lang="en-US" sz="1000" dirty="0" err="1" smtClean="0">
                <a:solidFill>
                  <a:srgbClr val="000000"/>
                </a:solidFill>
                <a:latin typeface="Courier New"/>
              </a:rPr>
              <a:t>.add</a:t>
            </a:r>
            <a:r>
              <a:rPr lang="en-US" sz="1000" dirty="0" smtClean="0">
                <a:solidFill>
                  <a:srgbClr val="000000"/>
                </a:solidFill>
                <a:latin typeface="Courier New"/>
              </a:rPr>
              <a:t> (</a:t>
            </a:r>
            <a:r>
              <a:rPr lang="en-US" sz="1000" b="1" dirty="0" smtClean="0">
                <a:solidFill>
                  <a:srgbClr val="7F0055"/>
                </a:solidFill>
                <a:latin typeface="Courier New"/>
              </a:rPr>
              <a:t>new</a:t>
            </a:r>
            <a:r>
              <a:rPr lang="en-US" sz="1000" b="1" dirty="0" smtClean="0">
                <a:solidFill>
                  <a:srgbClr val="000000"/>
                </a:solidFill>
                <a:latin typeface="Courier New"/>
              </a:rPr>
              <a:t> </a:t>
            </a:r>
            <a:r>
              <a:rPr lang="en-US" sz="1000" b="1" dirty="0" err="1" smtClean="0">
                <a:solidFill>
                  <a:srgbClr val="000000"/>
                </a:solidFill>
                <a:latin typeface="Courier New"/>
              </a:rPr>
              <a:t>OverlayItem</a:t>
            </a:r>
            <a:r>
              <a:rPr lang="en-US" sz="1000" b="1" dirty="0" smtClean="0">
                <a:solidFill>
                  <a:srgbClr val="000000"/>
                </a:solidFill>
                <a:latin typeface="Courier New"/>
              </a:rPr>
              <a:t>(</a:t>
            </a:r>
            <a:r>
              <a:rPr lang="en-US" sz="1000" b="1" dirty="0" err="1" smtClean="0">
                <a:solidFill>
                  <a:srgbClr val="000000"/>
                </a:solidFill>
                <a:latin typeface="Courier New"/>
              </a:rPr>
              <a:t>getPoint</a:t>
            </a:r>
            <a:r>
              <a:rPr lang="en-US" sz="1000" b="1" dirty="0" smtClean="0">
                <a:solidFill>
                  <a:srgbClr val="000000"/>
                </a:solidFill>
                <a:latin typeface="Courier New"/>
              </a:rPr>
              <a:t>(41.508421,-81.695540), </a:t>
            </a:r>
          </a:p>
          <a:p>
            <a:pPr lvl="2" defTabSz="182880"/>
            <a:r>
              <a:rPr lang="en-US" sz="1000" dirty="0" smtClean="0">
                <a:solidFill>
                  <a:srgbClr val="2A00FF"/>
                </a:solidFill>
                <a:latin typeface="Courier New"/>
              </a:rPr>
              <a:t>		"Rock &amp; Roll Hall of Fame"</a:t>
            </a:r>
            <a:r>
              <a:rPr lang="en-US" sz="1000" dirty="0" smtClean="0">
                <a:solidFill>
                  <a:srgbClr val="000000"/>
                </a:solidFill>
                <a:latin typeface="Courier New"/>
              </a:rPr>
              <a:t>, </a:t>
            </a:r>
            <a:r>
              <a:rPr lang="en-US" sz="1000" dirty="0" smtClean="0">
                <a:solidFill>
                  <a:srgbClr val="2A00FF"/>
                </a:solidFill>
                <a:latin typeface="Courier New"/>
              </a:rPr>
              <a:t>"Preserving for the world \</a:t>
            </a:r>
            <a:r>
              <a:rPr lang="en-US" sz="1000" dirty="0" err="1" smtClean="0">
                <a:solidFill>
                  <a:srgbClr val="2A00FF"/>
                </a:solidFill>
                <a:latin typeface="Courier New"/>
              </a:rPr>
              <a:t>nthe</a:t>
            </a:r>
            <a:r>
              <a:rPr lang="en-US" sz="1000" dirty="0" smtClean="0">
                <a:solidFill>
                  <a:srgbClr val="2A00FF"/>
                </a:solidFill>
                <a:latin typeface="Courier New"/>
              </a:rPr>
              <a:t> history of RR music"</a:t>
            </a:r>
            <a:r>
              <a:rPr lang="en-US" sz="1000" dirty="0" smtClean="0">
                <a:solidFill>
                  <a:srgbClr val="000000"/>
                </a:solidFill>
                <a:latin typeface="Courier New"/>
              </a:rPr>
              <a:t>));</a:t>
            </a:r>
          </a:p>
          <a:p>
            <a:pPr lvl="1" defTabSz="182880"/>
            <a:endParaRPr lang="en-US" sz="1000" dirty="0" smtClean="0">
              <a:latin typeface="Courier New"/>
            </a:endParaRPr>
          </a:p>
          <a:p>
            <a:pPr lvl="1" defTabSz="182880"/>
            <a:r>
              <a:rPr lang="en-US" sz="1000" dirty="0" smtClean="0">
                <a:solidFill>
                  <a:srgbClr val="000000"/>
                </a:solidFill>
                <a:latin typeface="Courier New"/>
              </a:rPr>
              <a:t>populate();</a:t>
            </a:r>
          </a:p>
          <a:p>
            <a:pPr defTabSz="182880"/>
            <a:r>
              <a:rPr lang="en-US" sz="1000" dirty="0" smtClean="0">
                <a:solidFill>
                  <a:srgbClr val="000000"/>
                </a:solidFill>
                <a:latin typeface="Courier New"/>
              </a:rPr>
              <a:t>}</a:t>
            </a:r>
            <a:endParaRPr lang="en-US" sz="1000" dirty="0"/>
          </a:p>
        </p:txBody>
      </p:sp>
    </p:spTree>
    <p:extLst>
      <p:ext uri="{BB962C8B-B14F-4D97-AF65-F5344CB8AC3E}">
        <p14:creationId xmlns:p14="http://schemas.microsoft.com/office/powerpoint/2010/main" val="9704481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1"/>
            <a:ext cx="8382000" cy="5181600"/>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r>
              <a:rPr lang="en-US" sz="1100" dirty="0" smtClean="0">
                <a:solidFill>
                  <a:srgbClr val="646464"/>
                </a:solidFill>
                <a:latin typeface="Courier New"/>
              </a:rPr>
              <a:t>	@Override</a:t>
            </a:r>
          </a:p>
          <a:p>
            <a:pPr defTabSz="182880"/>
            <a:r>
              <a:rPr lang="en-US" sz="1100" b="1" dirty="0" smtClean="0">
                <a:solidFill>
                  <a:srgbClr val="7F0055"/>
                </a:solidFill>
                <a:latin typeface="Courier New"/>
              </a:rPr>
              <a:t>	protected</a:t>
            </a:r>
            <a:r>
              <a:rPr lang="en-US" sz="1100" b="1" dirty="0" smtClean="0">
                <a:solidFill>
                  <a:srgbClr val="000000"/>
                </a:solidFill>
                <a:latin typeface="Courier New"/>
              </a:rPr>
              <a:t> </a:t>
            </a:r>
            <a:r>
              <a:rPr lang="en-US" sz="1100" b="1" dirty="0" err="1" smtClean="0">
                <a:solidFill>
                  <a:srgbClr val="000000"/>
                </a:solidFill>
                <a:latin typeface="Courier New"/>
              </a:rPr>
              <a:t>OverlayItem</a:t>
            </a:r>
            <a:r>
              <a:rPr lang="en-US" sz="1100" b="1" dirty="0" smtClean="0">
                <a:solidFill>
                  <a:srgbClr val="000000"/>
                </a:solidFill>
                <a:latin typeface="Courier New"/>
              </a:rPr>
              <a:t> </a:t>
            </a:r>
            <a:r>
              <a:rPr lang="en-US" sz="1100" b="1" dirty="0" err="1" smtClean="0">
                <a:solidFill>
                  <a:srgbClr val="000000"/>
                </a:solidFill>
                <a:latin typeface="Courier New"/>
              </a:rPr>
              <a:t>createItem</a:t>
            </a:r>
            <a:r>
              <a:rPr lang="en-US" sz="1100" b="1" dirty="0" smtClean="0">
                <a:solidFill>
                  <a:srgbClr val="000000"/>
                </a:solidFill>
                <a:latin typeface="Courier New"/>
              </a:rPr>
              <a:t>(</a:t>
            </a:r>
            <a:r>
              <a:rPr lang="en-US" sz="1100" b="1" dirty="0" err="1" smtClean="0">
                <a:solidFill>
                  <a:srgbClr val="7F0055"/>
                </a:solidFill>
                <a:latin typeface="Courier New"/>
              </a:rPr>
              <a:t>int</a:t>
            </a:r>
            <a:r>
              <a:rPr lang="en-US" sz="1100" b="1" dirty="0" smtClean="0">
                <a:solidFill>
                  <a:srgbClr val="000000"/>
                </a:solidFill>
                <a:latin typeface="Courier New"/>
              </a:rPr>
              <a:t> </a:t>
            </a:r>
            <a:r>
              <a:rPr lang="en-US" sz="1100" b="1" dirty="0" err="1" smtClean="0">
                <a:solidFill>
                  <a:srgbClr val="000000"/>
                </a:solidFill>
                <a:latin typeface="Courier New"/>
              </a:rPr>
              <a:t>i</a:t>
            </a:r>
            <a:r>
              <a:rPr lang="en-US" sz="1100" b="1" dirty="0" smtClean="0">
                <a:solidFill>
                  <a:srgbClr val="000000"/>
                </a:solidFill>
                <a:latin typeface="Courier New"/>
              </a:rPr>
              <a:t>) {</a:t>
            </a:r>
          </a:p>
          <a:p>
            <a:pPr defTabSz="182880"/>
            <a:r>
              <a:rPr lang="en-US" sz="1100" b="1" dirty="0" smtClean="0">
                <a:solidFill>
                  <a:srgbClr val="7F0055"/>
                </a:solidFill>
                <a:latin typeface="Courier New"/>
              </a:rPr>
              <a:t>		return</a:t>
            </a:r>
            <a:r>
              <a:rPr lang="en-US" sz="1100" b="1" dirty="0" smtClean="0">
                <a:solidFill>
                  <a:srgbClr val="000000"/>
                </a:solidFill>
                <a:latin typeface="Courier New"/>
              </a:rPr>
              <a:t> (</a:t>
            </a:r>
            <a:r>
              <a:rPr lang="en-US" sz="1100" b="1" dirty="0" err="1" smtClean="0">
                <a:solidFill>
                  <a:srgbClr val="0000C0"/>
                </a:solidFill>
                <a:latin typeface="Courier New"/>
              </a:rPr>
              <a:t>items</a:t>
            </a:r>
            <a:r>
              <a:rPr lang="en-US" sz="1100" b="1" dirty="0" err="1" smtClean="0">
                <a:solidFill>
                  <a:srgbClr val="000000"/>
                </a:solidFill>
                <a:latin typeface="Courier New"/>
              </a:rPr>
              <a:t>.get</a:t>
            </a:r>
            <a:r>
              <a:rPr lang="en-US" sz="1100" b="1" dirty="0" smtClean="0">
                <a:solidFill>
                  <a:srgbClr val="000000"/>
                </a:solidFill>
                <a:latin typeface="Courier New"/>
              </a:rPr>
              <a:t>(</a:t>
            </a:r>
            <a:r>
              <a:rPr lang="en-US" sz="1100" b="1" dirty="0" err="1" smtClean="0">
                <a:solidFill>
                  <a:srgbClr val="000000"/>
                </a:solidFill>
                <a:latin typeface="Courier New"/>
              </a:rPr>
              <a:t>i</a:t>
            </a:r>
            <a:r>
              <a:rPr lang="en-US" sz="1100" b="1" dirty="0" smtClean="0">
                <a:solidFill>
                  <a:srgbClr val="000000"/>
                </a:solidFill>
                <a:latin typeface="Courier New"/>
              </a:rPr>
              <a:t>));</a:t>
            </a:r>
          </a:p>
          <a:p>
            <a:pPr defTabSz="182880"/>
            <a:r>
              <a:rPr lang="en-US" sz="1100" dirty="0" smtClean="0">
                <a:solidFill>
                  <a:srgbClr val="000000"/>
                </a:solidFill>
                <a:latin typeface="Courier New"/>
              </a:rPr>
              <a:t>	}</a:t>
            </a:r>
          </a:p>
          <a:p>
            <a:pPr defTabSz="182880"/>
            <a:endParaRPr lang="en-US" sz="1100" dirty="0" smtClean="0">
              <a:latin typeface="Courier New"/>
            </a:endParaRPr>
          </a:p>
          <a:p>
            <a:pPr defTabSz="182880"/>
            <a:r>
              <a:rPr lang="en-US" sz="1100" dirty="0" smtClean="0">
                <a:solidFill>
                  <a:srgbClr val="646464"/>
                </a:solidFill>
                <a:latin typeface="Courier New"/>
              </a:rPr>
              <a:t>	@Override</a:t>
            </a:r>
          </a:p>
          <a:p>
            <a:pPr defTabSz="182880"/>
            <a:r>
              <a:rPr lang="en-US" sz="1100" b="1" dirty="0" smtClean="0">
                <a:solidFill>
                  <a:srgbClr val="7F0055"/>
                </a:solidFill>
                <a:latin typeface="Courier New"/>
              </a:rPr>
              <a:t>	public</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draw(Canvas </a:t>
            </a:r>
            <a:r>
              <a:rPr lang="en-US" sz="1100" b="1" dirty="0" err="1" smtClean="0">
                <a:solidFill>
                  <a:srgbClr val="000000"/>
                </a:solidFill>
                <a:latin typeface="Courier New"/>
              </a:rPr>
              <a:t>canvas</a:t>
            </a:r>
            <a:r>
              <a:rPr lang="en-US" sz="1100" b="1" dirty="0" smtClean="0">
                <a:solidFill>
                  <a:srgbClr val="000000"/>
                </a:solidFill>
                <a:latin typeface="Courier New"/>
              </a:rPr>
              <a:t>, </a:t>
            </a:r>
            <a:r>
              <a:rPr lang="en-US" sz="1100" b="1" dirty="0" err="1" smtClean="0">
                <a:solidFill>
                  <a:srgbClr val="000000"/>
                </a:solidFill>
                <a:latin typeface="Courier New"/>
              </a:rPr>
              <a:t>MapView</a:t>
            </a:r>
            <a:r>
              <a:rPr lang="en-US" sz="1100" b="1" dirty="0" smtClean="0">
                <a:solidFill>
                  <a:srgbClr val="000000"/>
                </a:solidFill>
                <a:latin typeface="Courier New"/>
              </a:rPr>
              <a:t> </a:t>
            </a:r>
            <a:r>
              <a:rPr lang="en-US" sz="1100" b="1" dirty="0" err="1" smtClean="0">
                <a:solidFill>
                  <a:srgbClr val="000000"/>
                </a:solidFill>
                <a:latin typeface="Courier New"/>
              </a:rPr>
              <a:t>mapView</a:t>
            </a:r>
            <a:r>
              <a:rPr lang="en-US" sz="1100" b="1" dirty="0" smtClean="0">
                <a:solidFill>
                  <a:srgbClr val="000000"/>
                </a:solidFill>
                <a:latin typeface="Courier New"/>
              </a:rPr>
              <a:t>, </a:t>
            </a:r>
            <a:r>
              <a:rPr lang="en-US" sz="1100" b="1" dirty="0" err="1" smtClean="0">
                <a:solidFill>
                  <a:srgbClr val="7F0055"/>
                </a:solidFill>
                <a:latin typeface="Courier New"/>
              </a:rPr>
              <a:t>boolean</a:t>
            </a:r>
            <a:r>
              <a:rPr lang="en-US" sz="1100" b="1" dirty="0" smtClean="0">
                <a:solidFill>
                  <a:srgbClr val="000000"/>
                </a:solidFill>
                <a:latin typeface="Courier New"/>
              </a:rPr>
              <a:t> shadow) {</a:t>
            </a:r>
          </a:p>
          <a:p>
            <a:pPr defTabSz="182880"/>
            <a:r>
              <a:rPr lang="en-US" sz="1100" b="1" dirty="0" smtClean="0">
                <a:solidFill>
                  <a:srgbClr val="7F0055"/>
                </a:solidFill>
                <a:latin typeface="Courier New"/>
              </a:rPr>
              <a:t>		</a:t>
            </a:r>
            <a:r>
              <a:rPr lang="en-US" sz="1100" b="1" dirty="0" err="1" smtClean="0">
                <a:solidFill>
                  <a:srgbClr val="7F0055"/>
                </a:solidFill>
                <a:latin typeface="Courier New"/>
              </a:rPr>
              <a:t>super</a:t>
            </a:r>
            <a:r>
              <a:rPr lang="en-US" sz="1100" b="1" dirty="0" err="1" smtClean="0">
                <a:solidFill>
                  <a:srgbClr val="000000"/>
                </a:solidFill>
                <a:latin typeface="Courier New"/>
              </a:rPr>
              <a:t>.draw</a:t>
            </a:r>
            <a:r>
              <a:rPr lang="en-US" sz="1100" b="1" dirty="0" smtClean="0">
                <a:solidFill>
                  <a:srgbClr val="000000"/>
                </a:solidFill>
                <a:latin typeface="Courier New"/>
              </a:rPr>
              <a:t>(canvas, </a:t>
            </a:r>
            <a:r>
              <a:rPr lang="en-US" sz="1100" b="1" dirty="0" err="1" smtClean="0">
                <a:solidFill>
                  <a:srgbClr val="000000"/>
                </a:solidFill>
                <a:latin typeface="Courier New"/>
              </a:rPr>
              <a:t>mapView</a:t>
            </a:r>
            <a:r>
              <a:rPr lang="en-US" sz="1100" b="1" dirty="0" smtClean="0">
                <a:solidFill>
                  <a:srgbClr val="000000"/>
                </a:solidFill>
                <a:latin typeface="Courier New"/>
              </a:rPr>
              <a:t>, shadow);</a:t>
            </a:r>
          </a:p>
          <a:p>
            <a:pPr defTabSz="182880"/>
            <a:r>
              <a:rPr lang="en-US" sz="1100" i="1" dirty="0" smtClean="0">
                <a:solidFill>
                  <a:srgbClr val="000000"/>
                </a:solidFill>
                <a:latin typeface="Courier New"/>
              </a:rPr>
              <a:t>		</a:t>
            </a:r>
            <a:r>
              <a:rPr lang="en-US" sz="1100" i="1" dirty="0" err="1" smtClean="0">
                <a:solidFill>
                  <a:srgbClr val="000000"/>
                </a:solidFill>
                <a:latin typeface="Courier New"/>
              </a:rPr>
              <a:t>boundCenterBottom</a:t>
            </a:r>
            <a:r>
              <a:rPr lang="en-US" sz="1100" i="1" dirty="0" smtClean="0">
                <a:solidFill>
                  <a:srgbClr val="000000"/>
                </a:solidFill>
                <a:latin typeface="Courier New"/>
              </a:rPr>
              <a:t>(</a:t>
            </a:r>
            <a:r>
              <a:rPr lang="en-US" sz="1100" i="1" dirty="0" smtClean="0">
                <a:solidFill>
                  <a:srgbClr val="0000C0"/>
                </a:solidFill>
                <a:latin typeface="Courier New"/>
              </a:rPr>
              <a:t>marker</a:t>
            </a:r>
            <a:r>
              <a:rPr lang="en-US" sz="1100" i="1" dirty="0" smtClean="0">
                <a:solidFill>
                  <a:srgbClr val="000000"/>
                </a:solidFill>
                <a:latin typeface="Courier New"/>
              </a:rPr>
              <a:t>);</a:t>
            </a:r>
          </a:p>
          <a:p>
            <a:pPr defTabSz="182880"/>
            <a:r>
              <a:rPr lang="en-US" sz="1100" dirty="0" smtClean="0">
                <a:solidFill>
                  <a:srgbClr val="000000"/>
                </a:solidFill>
                <a:latin typeface="Courier New"/>
              </a:rPr>
              <a:t>	}</a:t>
            </a:r>
          </a:p>
          <a:p>
            <a:pPr defTabSz="182880"/>
            <a:endParaRPr lang="en-US" sz="1100" dirty="0" smtClean="0">
              <a:latin typeface="Courier New"/>
            </a:endParaRPr>
          </a:p>
          <a:p>
            <a:pPr defTabSz="182880"/>
            <a:r>
              <a:rPr lang="en-US" sz="1100" dirty="0" smtClean="0">
                <a:solidFill>
                  <a:srgbClr val="646464"/>
                </a:solidFill>
                <a:latin typeface="Courier New"/>
              </a:rPr>
              <a:t>	@Override</a:t>
            </a:r>
          </a:p>
          <a:p>
            <a:pPr defTabSz="182880"/>
            <a:r>
              <a:rPr lang="en-US" sz="1100" b="1" dirty="0" smtClean="0">
                <a:solidFill>
                  <a:srgbClr val="7F0055"/>
                </a:solidFill>
                <a:latin typeface="Courier New"/>
              </a:rPr>
              <a:t>	protected</a:t>
            </a:r>
            <a:r>
              <a:rPr lang="en-US" sz="1100" b="1" dirty="0" smtClean="0">
                <a:solidFill>
                  <a:srgbClr val="000000"/>
                </a:solidFill>
                <a:latin typeface="Courier New"/>
              </a:rPr>
              <a:t> </a:t>
            </a:r>
            <a:r>
              <a:rPr lang="en-US" sz="1100" b="1" dirty="0" err="1" smtClean="0">
                <a:solidFill>
                  <a:srgbClr val="7F0055"/>
                </a:solidFill>
                <a:latin typeface="Courier New"/>
              </a:rPr>
              <a:t>boolean</a:t>
            </a:r>
            <a:r>
              <a:rPr lang="en-US" sz="1100" b="1" dirty="0" smtClean="0">
                <a:solidFill>
                  <a:srgbClr val="000000"/>
                </a:solidFill>
                <a:latin typeface="Courier New"/>
              </a:rPr>
              <a:t> </a:t>
            </a:r>
            <a:r>
              <a:rPr lang="en-US" sz="1100" b="1" dirty="0" err="1" smtClean="0">
                <a:solidFill>
                  <a:srgbClr val="000000"/>
                </a:solidFill>
                <a:latin typeface="Courier New"/>
              </a:rPr>
              <a:t>onTap</a:t>
            </a:r>
            <a:r>
              <a:rPr lang="en-US" sz="1100" b="1" dirty="0" smtClean="0">
                <a:solidFill>
                  <a:srgbClr val="000000"/>
                </a:solidFill>
                <a:latin typeface="Courier New"/>
              </a:rPr>
              <a:t>(</a:t>
            </a:r>
            <a:r>
              <a:rPr lang="en-US" sz="1100" b="1" dirty="0" err="1" smtClean="0">
                <a:solidFill>
                  <a:srgbClr val="7F0055"/>
                </a:solidFill>
                <a:latin typeface="Courier New"/>
              </a:rPr>
              <a:t>int</a:t>
            </a:r>
            <a:r>
              <a:rPr lang="en-US" sz="1100" b="1" dirty="0" smtClean="0">
                <a:solidFill>
                  <a:srgbClr val="000000"/>
                </a:solidFill>
                <a:latin typeface="Courier New"/>
              </a:rPr>
              <a:t> </a:t>
            </a:r>
            <a:r>
              <a:rPr lang="en-US" sz="1100" b="1" dirty="0" err="1" smtClean="0">
                <a:solidFill>
                  <a:srgbClr val="000000"/>
                </a:solidFill>
                <a:latin typeface="Courier New"/>
              </a:rPr>
              <a:t>i</a:t>
            </a:r>
            <a:r>
              <a:rPr lang="en-US" sz="1100" b="1" dirty="0" smtClean="0">
                <a:solidFill>
                  <a:srgbClr val="000000"/>
                </a:solidFill>
                <a:latin typeface="Courier New"/>
              </a:rPr>
              <a:t>) {</a:t>
            </a:r>
          </a:p>
          <a:p>
            <a:pPr defTabSz="182880"/>
            <a:r>
              <a:rPr lang="en-US" sz="1100" dirty="0" smtClean="0">
                <a:solidFill>
                  <a:srgbClr val="3F7F5F"/>
                </a:solidFill>
                <a:latin typeface="Courier New"/>
              </a:rPr>
              <a:t>		// if time Difference between </a:t>
            </a:r>
            <a:r>
              <a:rPr lang="en-US" sz="1100" dirty="0" err="1" smtClean="0">
                <a:solidFill>
                  <a:srgbClr val="3F7F5F"/>
                </a:solidFill>
                <a:latin typeface="Courier New"/>
              </a:rPr>
              <a:t>lastTouchTimeUp</a:t>
            </a:r>
            <a:r>
              <a:rPr lang="en-US" sz="1100" dirty="0" smtClean="0">
                <a:solidFill>
                  <a:srgbClr val="3F7F5F"/>
                </a:solidFill>
                <a:latin typeface="Courier New"/>
              </a:rPr>
              <a:t> &amp; </a:t>
            </a:r>
            <a:r>
              <a:rPr lang="en-US" sz="1100" dirty="0" err="1" smtClean="0">
                <a:solidFill>
                  <a:srgbClr val="3F7F5F"/>
                </a:solidFill>
                <a:latin typeface="Courier New"/>
              </a:rPr>
              <a:t>lastTouchTimeDown</a:t>
            </a:r>
            <a:r>
              <a:rPr lang="en-US" sz="1100" dirty="0" smtClean="0">
                <a:solidFill>
                  <a:srgbClr val="3F7F5F"/>
                </a:solidFill>
                <a:latin typeface="Courier New"/>
              </a:rPr>
              <a:t> is:</a:t>
            </a:r>
          </a:p>
          <a:p>
            <a:pPr defTabSz="182880"/>
            <a:r>
              <a:rPr lang="en-US" sz="1100" dirty="0" smtClean="0">
                <a:solidFill>
                  <a:srgbClr val="3F7F5F"/>
                </a:solidFill>
                <a:latin typeface="Courier New"/>
              </a:rPr>
              <a:t>		// &gt; 1500 </a:t>
            </a:r>
            <a:r>
              <a:rPr lang="en-US" sz="1100" dirty="0" err="1" smtClean="0">
                <a:solidFill>
                  <a:srgbClr val="3F7F5F"/>
                </a:solidFill>
                <a:latin typeface="Courier New"/>
              </a:rPr>
              <a:t>millisec</a:t>
            </a:r>
            <a:r>
              <a:rPr lang="en-US" sz="1100" dirty="0" smtClean="0">
                <a:solidFill>
                  <a:srgbClr val="3F7F5F"/>
                </a:solidFill>
                <a:latin typeface="Courier New"/>
              </a:rPr>
              <a:t>. it was a LONG TAP</a:t>
            </a:r>
          </a:p>
          <a:p>
            <a:pPr defTabSz="182880"/>
            <a:r>
              <a:rPr lang="en-US" sz="1100" dirty="0" smtClean="0">
                <a:solidFill>
                  <a:srgbClr val="3F7F5F"/>
                </a:solidFill>
                <a:latin typeface="Courier New"/>
              </a:rPr>
              <a:t>		// &lt; 1500 just a NORMAL tap</a:t>
            </a:r>
          </a:p>
          <a:p>
            <a:pPr defTabSz="182880"/>
            <a:r>
              <a:rPr lang="en-US" sz="1100" dirty="0" smtClean="0">
                <a:solidFill>
                  <a:srgbClr val="3F7F5F"/>
                </a:solidFill>
                <a:latin typeface="Courier New"/>
              </a:rPr>
              <a:t>		// on LONG TAPs we may want to show a dialog box with additional </a:t>
            </a:r>
          </a:p>
          <a:p>
            <a:pPr defTabSz="182880"/>
            <a:r>
              <a:rPr lang="en-US" sz="1100" dirty="0" smtClean="0">
                <a:solidFill>
                  <a:srgbClr val="3F7F5F"/>
                </a:solidFill>
                <a:latin typeface="Courier New"/>
              </a:rPr>
              <a:t>		// data about item </a:t>
            </a:r>
            <a:r>
              <a:rPr lang="en-US" sz="1100" dirty="0" err="1" smtClean="0">
                <a:solidFill>
                  <a:srgbClr val="3F7F5F"/>
                </a:solidFill>
                <a:latin typeface="Courier New"/>
              </a:rPr>
              <a:t>i-th</a:t>
            </a:r>
            <a:r>
              <a:rPr lang="en-US" sz="1100" dirty="0" smtClean="0">
                <a:solidFill>
                  <a:srgbClr val="3F7F5F"/>
                </a:solidFill>
                <a:latin typeface="Courier New"/>
              </a:rPr>
              <a:t> such as pictures, links to web-sites, ???, etc. </a:t>
            </a:r>
          </a:p>
          <a:p>
            <a:pPr defTabSz="182880"/>
            <a:r>
              <a:rPr lang="en-US" sz="1100" dirty="0" smtClean="0">
                <a:solidFill>
                  <a:srgbClr val="3F7F5F"/>
                </a:solidFill>
                <a:latin typeface="Courier New"/>
              </a:rPr>
              <a:t>		//---------------------------------------------------------------------</a:t>
            </a:r>
          </a:p>
          <a:p>
            <a:pPr defTabSz="182880"/>
            <a:r>
              <a:rPr lang="en-US" sz="1100" dirty="0" smtClean="0">
                <a:solidFill>
                  <a:srgbClr val="000000"/>
                </a:solidFill>
                <a:latin typeface="Courier New"/>
              </a:rPr>
              <a:t>		String text = </a:t>
            </a:r>
            <a:r>
              <a:rPr lang="en-US" sz="1100" dirty="0" smtClean="0">
                <a:solidFill>
                  <a:srgbClr val="2A00FF"/>
                </a:solidFill>
                <a:latin typeface="Courier New"/>
              </a:rPr>
              <a:t>"NORMAL TAP"</a:t>
            </a:r>
            <a:r>
              <a:rPr lang="en-US" sz="1100" dirty="0" smtClean="0">
                <a:solidFill>
                  <a:srgbClr val="000000"/>
                </a:solidFill>
                <a:latin typeface="Courier New"/>
              </a:rPr>
              <a:t>;</a:t>
            </a:r>
          </a:p>
          <a:p>
            <a:pPr defTabSz="182880"/>
            <a:r>
              <a:rPr lang="en-US" sz="1100" b="1" dirty="0" smtClean="0">
                <a:solidFill>
                  <a:srgbClr val="7F0055"/>
                </a:solidFill>
                <a:latin typeface="Courier New"/>
              </a:rPr>
              <a:t>		long</a:t>
            </a:r>
            <a:r>
              <a:rPr lang="en-US" sz="1100" b="1" dirty="0" smtClean="0">
                <a:solidFill>
                  <a:srgbClr val="000000"/>
                </a:solidFill>
                <a:latin typeface="Courier New"/>
              </a:rPr>
              <a:t> </a:t>
            </a:r>
            <a:r>
              <a:rPr lang="en-US" sz="1100" b="1" dirty="0" err="1" smtClean="0">
                <a:solidFill>
                  <a:srgbClr val="000000"/>
                </a:solidFill>
                <a:latin typeface="Courier New"/>
              </a:rPr>
              <a:t>pressTotalTime</a:t>
            </a:r>
            <a:r>
              <a:rPr lang="en-US" sz="1100" b="1" dirty="0" smtClean="0">
                <a:solidFill>
                  <a:srgbClr val="000000"/>
                </a:solidFill>
                <a:latin typeface="Courier New"/>
              </a:rPr>
              <a:t> = </a:t>
            </a:r>
            <a:r>
              <a:rPr lang="en-US" sz="1100" b="1" dirty="0" err="1" smtClean="0">
                <a:solidFill>
                  <a:srgbClr val="0000C0"/>
                </a:solidFill>
                <a:latin typeface="Courier New"/>
              </a:rPr>
              <a:t>lastTouchTimeUp</a:t>
            </a:r>
            <a:r>
              <a:rPr lang="en-US" sz="1100" b="1" dirty="0" smtClean="0">
                <a:solidFill>
                  <a:srgbClr val="000000"/>
                </a:solidFill>
                <a:latin typeface="Courier New"/>
              </a:rPr>
              <a:t> - </a:t>
            </a:r>
            <a:r>
              <a:rPr lang="en-US" sz="1100" b="1" dirty="0" err="1" smtClean="0">
                <a:solidFill>
                  <a:srgbClr val="0000C0"/>
                </a:solidFill>
                <a:latin typeface="Courier New"/>
              </a:rPr>
              <a:t>lastTouchTimeDown</a:t>
            </a:r>
            <a:r>
              <a:rPr lang="en-US" sz="1100" b="1" dirty="0" smtClean="0">
                <a:solidFill>
                  <a:srgbClr val="000000"/>
                </a:solidFill>
                <a:latin typeface="Courier New"/>
              </a:rPr>
              <a:t>;</a:t>
            </a:r>
          </a:p>
          <a:p>
            <a:pPr defTabSz="182880"/>
            <a:r>
              <a:rPr lang="en-US" sz="1100" b="1" dirty="0" smtClean="0">
                <a:solidFill>
                  <a:srgbClr val="7F0055"/>
                </a:solidFill>
                <a:latin typeface="Courier New"/>
              </a:rPr>
              <a:t>		if</a:t>
            </a:r>
            <a:r>
              <a:rPr lang="en-US" sz="1100" b="1" dirty="0" smtClean="0">
                <a:solidFill>
                  <a:srgbClr val="000000"/>
                </a:solidFill>
                <a:latin typeface="Courier New"/>
              </a:rPr>
              <a:t> (</a:t>
            </a:r>
            <a:r>
              <a:rPr lang="en-US" sz="1100" b="1" dirty="0" err="1" smtClean="0">
                <a:solidFill>
                  <a:srgbClr val="000000"/>
                </a:solidFill>
                <a:latin typeface="Courier New"/>
              </a:rPr>
              <a:t>pressTotalTime</a:t>
            </a:r>
            <a:r>
              <a:rPr lang="en-US" sz="1100" b="1" dirty="0" smtClean="0">
                <a:solidFill>
                  <a:srgbClr val="000000"/>
                </a:solidFill>
                <a:latin typeface="Courier New"/>
              </a:rPr>
              <a:t> &gt; 1500) {</a:t>
            </a:r>
          </a:p>
          <a:p>
            <a:pPr defTabSz="182880"/>
            <a:r>
              <a:rPr lang="en-US" sz="1100" dirty="0" smtClean="0">
                <a:solidFill>
                  <a:srgbClr val="000000"/>
                </a:solidFill>
                <a:latin typeface="Courier New"/>
              </a:rPr>
              <a:t>				text = </a:t>
            </a:r>
            <a:r>
              <a:rPr lang="en-US" sz="1100" dirty="0" smtClean="0">
                <a:solidFill>
                  <a:srgbClr val="2A00FF"/>
                </a:solidFill>
                <a:latin typeface="Courier New"/>
              </a:rPr>
              <a:t>"LONG TAP"</a:t>
            </a:r>
            <a:r>
              <a:rPr lang="en-US" sz="1100" dirty="0" smtClean="0">
                <a:solidFill>
                  <a:srgbClr val="000000"/>
                </a:solidFill>
                <a:latin typeface="Courier New"/>
              </a:rPr>
              <a:t>;</a:t>
            </a:r>
          </a:p>
          <a:p>
            <a:pPr defTabSz="182880"/>
            <a:r>
              <a:rPr lang="en-US" sz="1100" dirty="0" smtClean="0">
                <a:solidFill>
                  <a:srgbClr val="000000"/>
                </a:solidFill>
                <a:latin typeface="Courier New"/>
              </a:rPr>
              <a:t>		}</a:t>
            </a:r>
          </a:p>
          <a:p>
            <a:pPr defTabSz="182880"/>
            <a:endParaRPr lang="en-US" sz="1100" dirty="0" smtClean="0">
              <a:latin typeface="Courier New"/>
            </a:endParaRPr>
          </a:p>
          <a:p>
            <a:pPr defTabSz="182880"/>
            <a:r>
              <a:rPr lang="en-US" sz="1100" dirty="0" smtClean="0">
                <a:solidFill>
                  <a:srgbClr val="000000"/>
                </a:solidFill>
                <a:latin typeface="Courier New"/>
              </a:rPr>
              <a:t>		</a:t>
            </a:r>
            <a:r>
              <a:rPr lang="en-US" sz="1100" dirty="0" err="1" smtClean="0">
                <a:solidFill>
                  <a:srgbClr val="000000"/>
                </a:solidFill>
                <a:latin typeface="Courier New"/>
              </a:rPr>
              <a:t>Toast.</a:t>
            </a:r>
            <a:r>
              <a:rPr lang="en-US" sz="1100" i="1" dirty="0" err="1" smtClean="0">
                <a:solidFill>
                  <a:srgbClr val="000000"/>
                </a:solidFill>
                <a:latin typeface="Courier New"/>
              </a:rPr>
              <a:t>makeText</a:t>
            </a:r>
            <a:r>
              <a:rPr lang="en-US" sz="1100" i="1" dirty="0" smtClean="0">
                <a:solidFill>
                  <a:srgbClr val="000000"/>
                </a:solidFill>
                <a:latin typeface="Courier New"/>
              </a:rPr>
              <a:t>(</a:t>
            </a:r>
            <a:r>
              <a:rPr lang="en-US" sz="1100" i="1" dirty="0" err="1" smtClean="0">
                <a:solidFill>
                  <a:srgbClr val="000000"/>
                </a:solidFill>
                <a:latin typeface="Courier New"/>
              </a:rPr>
              <a:t>getApplicationContext</a:t>
            </a:r>
            <a:r>
              <a:rPr lang="en-US" sz="1100" i="1" dirty="0" smtClean="0">
                <a:solidFill>
                  <a:srgbClr val="000000"/>
                </a:solidFill>
                <a:latin typeface="Courier New"/>
              </a:rPr>
              <a:t>(), </a:t>
            </a:r>
            <a:r>
              <a:rPr lang="en-US" sz="1100" dirty="0" smtClean="0">
                <a:solidFill>
                  <a:srgbClr val="000000"/>
                </a:solidFill>
                <a:latin typeface="Courier New"/>
              </a:rPr>
              <a:t>text + </a:t>
            </a:r>
            <a:r>
              <a:rPr lang="en-US" sz="1100" dirty="0" smtClean="0">
                <a:solidFill>
                  <a:srgbClr val="2A00FF"/>
                </a:solidFill>
                <a:latin typeface="Courier New"/>
              </a:rPr>
              <a:t>" "</a:t>
            </a:r>
            <a:r>
              <a:rPr lang="en-US" sz="1100" dirty="0" smtClean="0">
                <a:solidFill>
                  <a:srgbClr val="000000"/>
                </a:solidFill>
                <a:latin typeface="Courier New"/>
              </a:rPr>
              <a:t> + </a:t>
            </a:r>
            <a:r>
              <a:rPr lang="en-US" sz="1100" dirty="0" err="1" smtClean="0">
                <a:solidFill>
                  <a:srgbClr val="000000"/>
                </a:solidFill>
                <a:latin typeface="Courier New"/>
              </a:rPr>
              <a:t>pressTotalTime</a:t>
            </a:r>
            <a:r>
              <a:rPr lang="en-US" sz="1100" dirty="0" smtClean="0">
                <a:solidFill>
                  <a:srgbClr val="000000"/>
                </a:solidFill>
                <a:latin typeface="Courier New"/>
              </a:rPr>
              <a:t> + </a:t>
            </a:r>
            <a:r>
              <a:rPr lang="en-US" sz="1100" dirty="0" smtClean="0">
                <a:solidFill>
                  <a:srgbClr val="2A00FF"/>
                </a:solidFill>
                <a:latin typeface="Courier New"/>
              </a:rPr>
              <a:t>" msec.\n"</a:t>
            </a:r>
            <a:r>
              <a:rPr lang="en-US" sz="1100" dirty="0" smtClean="0">
                <a:solidFill>
                  <a:srgbClr val="000000"/>
                </a:solidFill>
                <a:latin typeface="Courier New"/>
              </a:rPr>
              <a:t> +</a:t>
            </a:r>
          </a:p>
          <a:p>
            <a:pPr defTabSz="182880"/>
            <a:r>
              <a:rPr lang="en-US" sz="1100" dirty="0" smtClean="0">
                <a:solidFill>
                  <a:srgbClr val="0000C0"/>
                </a:solidFill>
                <a:latin typeface="Courier New"/>
              </a:rPr>
              <a:t>								</a:t>
            </a:r>
            <a:r>
              <a:rPr lang="en-US" sz="1100" dirty="0" err="1" smtClean="0">
                <a:solidFill>
                  <a:srgbClr val="0000C0"/>
                </a:solidFill>
                <a:latin typeface="Courier New"/>
              </a:rPr>
              <a:t>items</a:t>
            </a:r>
            <a:r>
              <a:rPr lang="en-US" sz="1100" dirty="0" err="1" smtClean="0">
                <a:solidFill>
                  <a:srgbClr val="000000"/>
                </a:solidFill>
                <a:latin typeface="Courier New"/>
              </a:rPr>
              <a:t>.get</a:t>
            </a:r>
            <a:r>
              <a:rPr lang="en-US" sz="1100" dirty="0" smtClean="0">
                <a:solidFill>
                  <a:srgbClr val="000000"/>
                </a:solidFill>
                <a:latin typeface="Courier New"/>
              </a:rPr>
              <a:t>(</a:t>
            </a:r>
            <a:r>
              <a:rPr lang="en-US" sz="1100" dirty="0" err="1" smtClean="0">
                <a:solidFill>
                  <a:srgbClr val="000000"/>
                </a:solidFill>
                <a:latin typeface="Courier New"/>
              </a:rPr>
              <a:t>i</a:t>
            </a:r>
            <a:r>
              <a:rPr lang="en-US" sz="1100" dirty="0" smtClean="0">
                <a:solidFill>
                  <a:srgbClr val="000000"/>
                </a:solidFill>
                <a:latin typeface="Courier New"/>
              </a:rPr>
              <a:t>).</a:t>
            </a:r>
            <a:r>
              <a:rPr lang="en-US" sz="1100" dirty="0" err="1" smtClean="0">
                <a:solidFill>
                  <a:srgbClr val="000000"/>
                </a:solidFill>
                <a:latin typeface="Courier New"/>
              </a:rPr>
              <a:t>getTitle</a:t>
            </a:r>
            <a:r>
              <a:rPr lang="en-US" sz="1100" dirty="0" smtClean="0">
                <a:solidFill>
                  <a:srgbClr val="000000"/>
                </a:solidFill>
                <a:latin typeface="Courier New"/>
              </a:rPr>
              <a:t>() + </a:t>
            </a:r>
            <a:r>
              <a:rPr lang="en-US" sz="1100" dirty="0" smtClean="0">
                <a:solidFill>
                  <a:srgbClr val="2A00FF"/>
                </a:solidFill>
                <a:latin typeface="Courier New"/>
              </a:rPr>
              <a:t>"\n"</a:t>
            </a:r>
            <a:r>
              <a:rPr lang="en-US" sz="1100" dirty="0" smtClean="0">
                <a:solidFill>
                  <a:srgbClr val="000000"/>
                </a:solidFill>
                <a:latin typeface="Courier New"/>
              </a:rPr>
              <a:t> + </a:t>
            </a:r>
            <a:r>
              <a:rPr lang="en-US" sz="1100" dirty="0" err="1" smtClean="0">
                <a:solidFill>
                  <a:srgbClr val="0000C0"/>
                </a:solidFill>
                <a:latin typeface="Courier New"/>
              </a:rPr>
              <a:t>items</a:t>
            </a:r>
            <a:r>
              <a:rPr lang="en-US" sz="1100" dirty="0" err="1" smtClean="0">
                <a:solidFill>
                  <a:srgbClr val="000000"/>
                </a:solidFill>
                <a:latin typeface="Courier New"/>
              </a:rPr>
              <a:t>.get</a:t>
            </a:r>
            <a:r>
              <a:rPr lang="en-US" sz="1100" dirty="0" smtClean="0">
                <a:solidFill>
                  <a:srgbClr val="000000"/>
                </a:solidFill>
                <a:latin typeface="Courier New"/>
              </a:rPr>
              <a:t>(</a:t>
            </a:r>
            <a:r>
              <a:rPr lang="en-US" sz="1100" dirty="0" err="1" smtClean="0">
                <a:solidFill>
                  <a:srgbClr val="000000"/>
                </a:solidFill>
                <a:latin typeface="Courier New"/>
              </a:rPr>
              <a:t>i</a:t>
            </a:r>
            <a:r>
              <a:rPr lang="en-US" sz="1100" dirty="0" smtClean="0">
                <a:solidFill>
                  <a:srgbClr val="000000"/>
                </a:solidFill>
                <a:latin typeface="Courier New"/>
              </a:rPr>
              <a:t>).</a:t>
            </a:r>
            <a:r>
              <a:rPr lang="en-US" sz="1100" dirty="0" err="1" smtClean="0">
                <a:solidFill>
                  <a:srgbClr val="000000"/>
                </a:solidFill>
                <a:latin typeface="Courier New"/>
              </a:rPr>
              <a:t>getSnippet</a:t>
            </a:r>
            <a:r>
              <a:rPr lang="en-US" sz="1100" dirty="0" smtClean="0">
                <a:solidFill>
                  <a:srgbClr val="000000"/>
                </a:solidFill>
                <a:latin typeface="Courier New"/>
              </a:rPr>
              <a:t>(), 1).show();</a:t>
            </a:r>
          </a:p>
          <a:p>
            <a:pPr defTabSz="182880"/>
            <a:endParaRPr lang="en-US" sz="1100" dirty="0" smtClean="0">
              <a:latin typeface="Courier New"/>
            </a:endParaRPr>
          </a:p>
          <a:p>
            <a:pPr defTabSz="182880"/>
            <a:r>
              <a:rPr lang="en-US" sz="1100" b="1" dirty="0" smtClean="0">
                <a:solidFill>
                  <a:srgbClr val="7F0055"/>
                </a:solidFill>
                <a:latin typeface="Courier New"/>
              </a:rPr>
              <a:t>		return</a:t>
            </a:r>
            <a:r>
              <a:rPr lang="en-US" sz="1100" b="1" dirty="0" smtClean="0">
                <a:solidFill>
                  <a:srgbClr val="000000"/>
                </a:solidFill>
                <a:latin typeface="Courier New"/>
              </a:rPr>
              <a:t> (</a:t>
            </a:r>
            <a:r>
              <a:rPr lang="en-US" sz="1100" b="1" dirty="0" smtClean="0">
                <a:solidFill>
                  <a:srgbClr val="7F0055"/>
                </a:solidFill>
                <a:latin typeface="Courier New"/>
              </a:rPr>
              <a:t>true</a:t>
            </a:r>
            <a:r>
              <a:rPr lang="en-US" sz="1100" b="1" dirty="0" smtClean="0">
                <a:solidFill>
                  <a:srgbClr val="000000"/>
                </a:solidFill>
                <a:latin typeface="Courier New"/>
              </a:rPr>
              <a:t>);</a:t>
            </a:r>
          </a:p>
          <a:p>
            <a:pPr defTabSz="182880"/>
            <a:r>
              <a:rPr lang="en-US" sz="1100" dirty="0" smtClean="0">
                <a:solidFill>
                  <a:srgbClr val="000000"/>
                </a:solidFill>
                <a:latin typeface="Courier New"/>
              </a:rPr>
              <a:t> 	}</a:t>
            </a:r>
            <a:endParaRPr lang="en-US" sz="1100" dirty="0" smtClean="0">
              <a:latin typeface="Courier New"/>
            </a:endParaRPr>
          </a:p>
        </p:txBody>
      </p:sp>
    </p:spTree>
    <p:extLst>
      <p:ext uri="{BB962C8B-B14F-4D97-AF65-F5344CB8AC3E}">
        <p14:creationId xmlns:p14="http://schemas.microsoft.com/office/powerpoint/2010/main" val="17094157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endParaRPr lang="en-US" sz="1100" dirty="0" smtClean="0">
              <a:solidFill>
                <a:schemeClr val="tx2">
                  <a:lumMod val="60000"/>
                  <a:lumOff val="40000"/>
                </a:schemeClr>
              </a:solidFill>
            </a:endParaRP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14400"/>
            <a:ext cx="8229600" cy="457200"/>
          </a:xfrm>
          <a:prstGeom prst="rect">
            <a:avLst/>
          </a:prstGeom>
        </p:spPr>
        <p:txBody>
          <a:bodyPr>
            <a:noAutofit/>
          </a:bodyPr>
          <a:lstStyle/>
          <a:p>
            <a:r>
              <a:rPr lang="en-US" sz="2400" b="1" dirty="0" smtClean="0">
                <a:solidFill>
                  <a:srgbClr val="0070C0"/>
                </a:solidFill>
              </a:rPr>
              <a:t>Example 2 – </a:t>
            </a:r>
            <a:r>
              <a:rPr lang="en-US" sz="2400" b="1" dirty="0" err="1" smtClean="0">
                <a:solidFill>
                  <a:srgbClr val="0070C0"/>
                </a:solidFill>
              </a:rPr>
              <a:t>Geocoder</a:t>
            </a:r>
            <a:r>
              <a:rPr lang="en-US" sz="1400" dirty="0" smtClean="0"/>
              <a:t/>
            </a:r>
            <a:br>
              <a:rPr lang="en-US" sz="1400" dirty="0" smtClean="0"/>
            </a:br>
            <a:endParaRPr lang="en-US" sz="2000" dirty="0" smtClean="0"/>
          </a:p>
          <a:p>
            <a:endParaRPr lang="en-US" sz="2000" dirty="0" smtClean="0"/>
          </a:p>
          <a:p>
            <a:r>
              <a:rPr lang="en-US" sz="2000" dirty="0" smtClean="0"/>
              <a:t> </a:t>
            </a:r>
          </a:p>
        </p:txBody>
      </p:sp>
      <p:sp>
        <p:nvSpPr>
          <p:cNvPr id="9" name="TextBox 8"/>
          <p:cNvSpPr txBox="1"/>
          <p:nvPr/>
        </p:nvSpPr>
        <p:spPr>
          <a:xfrm>
            <a:off x="381000" y="1447800"/>
            <a:ext cx="8382000" cy="5001369"/>
          </a:xfrm>
          <a:prstGeom prst="rect">
            <a:avLst/>
          </a:prstGeom>
          <a:solidFill>
            <a:schemeClr val="bg1">
              <a:lumMod val="95000"/>
            </a:schemeClr>
          </a:solidFill>
          <a:ln>
            <a:solidFill>
              <a:schemeClr val="bg1">
                <a:lumMod val="65000"/>
              </a:schemeClr>
            </a:solidFill>
          </a:ln>
        </p:spPr>
        <p:txBody>
          <a:bodyPr wrap="square" rtlCol="0">
            <a:spAutoFit/>
          </a:bodyPr>
          <a:lstStyle/>
          <a:p>
            <a:pPr defTabSz="182880"/>
            <a:endParaRPr lang="en-US" sz="1100" dirty="0" smtClean="0">
              <a:latin typeface="Courier New"/>
            </a:endParaRPr>
          </a:p>
          <a:p>
            <a:pPr defTabSz="182880"/>
            <a:r>
              <a:rPr lang="en-US" sz="1100" dirty="0" smtClean="0">
                <a:solidFill>
                  <a:srgbClr val="3F7F5F"/>
                </a:solidFill>
                <a:latin typeface="Courier New"/>
              </a:rPr>
              <a:t>	// </a:t>
            </a:r>
            <a:r>
              <a:rPr lang="en-US" sz="1100" b="1" dirty="0" smtClean="0">
                <a:solidFill>
                  <a:srgbClr val="7F9FBF"/>
                </a:solidFill>
                <a:latin typeface="Courier New"/>
              </a:rPr>
              <a:t>TODO</a:t>
            </a:r>
            <a:r>
              <a:rPr lang="en-US" sz="1100" b="1" dirty="0" smtClean="0">
                <a:solidFill>
                  <a:srgbClr val="3F7F5F"/>
                </a:solidFill>
                <a:latin typeface="Courier New"/>
              </a:rPr>
              <a:t> implement </a:t>
            </a:r>
            <a:r>
              <a:rPr lang="en-US" sz="1100" b="1" dirty="0" err="1" smtClean="0">
                <a:solidFill>
                  <a:srgbClr val="3F7F5F"/>
                </a:solidFill>
                <a:latin typeface="Courier New"/>
              </a:rPr>
              <a:t>longPress</a:t>
            </a:r>
            <a:r>
              <a:rPr lang="en-US" sz="1100" b="1" dirty="0" smtClean="0">
                <a:solidFill>
                  <a:srgbClr val="3F7F5F"/>
                </a:solidFill>
                <a:latin typeface="Courier New"/>
              </a:rPr>
              <a:t> actions (such as dialog box showing</a:t>
            </a:r>
          </a:p>
          <a:p>
            <a:pPr defTabSz="182880"/>
            <a:r>
              <a:rPr lang="en-US" sz="1100" dirty="0" smtClean="0">
                <a:solidFill>
                  <a:srgbClr val="3F7F5F"/>
                </a:solidFill>
                <a:latin typeface="Courier New"/>
              </a:rPr>
              <a:t>	//      pictures, links, ???, of selected point.</a:t>
            </a:r>
          </a:p>
          <a:p>
            <a:pPr defTabSz="182880"/>
            <a:r>
              <a:rPr lang="en-US" sz="1100" dirty="0" smtClean="0">
                <a:solidFill>
                  <a:srgbClr val="646464"/>
                </a:solidFill>
                <a:latin typeface="Courier New"/>
              </a:rPr>
              <a:t>	@Override</a:t>
            </a:r>
          </a:p>
          <a:p>
            <a:pPr defTabSz="182880"/>
            <a:r>
              <a:rPr lang="en-US" sz="1100" b="1" dirty="0" smtClean="0">
                <a:solidFill>
                  <a:srgbClr val="7F0055"/>
                </a:solidFill>
                <a:latin typeface="Courier New"/>
              </a:rPr>
              <a:t>	public</a:t>
            </a:r>
            <a:r>
              <a:rPr lang="en-US" sz="1100" b="1" dirty="0" smtClean="0">
                <a:solidFill>
                  <a:srgbClr val="000000"/>
                </a:solidFill>
                <a:latin typeface="Courier New"/>
              </a:rPr>
              <a:t> </a:t>
            </a:r>
            <a:r>
              <a:rPr lang="en-US" sz="1100" b="1" dirty="0" err="1" smtClean="0">
                <a:solidFill>
                  <a:srgbClr val="7F0055"/>
                </a:solidFill>
                <a:latin typeface="Courier New"/>
              </a:rPr>
              <a:t>boolean</a:t>
            </a:r>
            <a:r>
              <a:rPr lang="en-US" sz="1100" b="1" dirty="0" smtClean="0">
                <a:solidFill>
                  <a:srgbClr val="000000"/>
                </a:solidFill>
                <a:latin typeface="Courier New"/>
              </a:rPr>
              <a:t> </a:t>
            </a:r>
            <a:r>
              <a:rPr lang="en-US" sz="1100" b="1" dirty="0" err="1" smtClean="0">
                <a:solidFill>
                  <a:srgbClr val="000000"/>
                </a:solidFill>
                <a:latin typeface="Courier New"/>
              </a:rPr>
              <a:t>onTouchEvent</a:t>
            </a:r>
            <a:r>
              <a:rPr lang="en-US" sz="1100" b="1" dirty="0" smtClean="0">
                <a:solidFill>
                  <a:srgbClr val="000000"/>
                </a:solidFill>
                <a:latin typeface="Courier New"/>
              </a:rPr>
              <a:t>(</a:t>
            </a:r>
            <a:r>
              <a:rPr lang="en-US" sz="1100" b="1" dirty="0" err="1" smtClean="0">
                <a:solidFill>
                  <a:srgbClr val="000000"/>
                </a:solidFill>
                <a:latin typeface="Courier New"/>
              </a:rPr>
              <a:t>MotionEvent</a:t>
            </a:r>
            <a:r>
              <a:rPr lang="en-US" sz="1100" b="1" dirty="0" smtClean="0">
                <a:solidFill>
                  <a:srgbClr val="000000"/>
                </a:solidFill>
                <a:latin typeface="Courier New"/>
              </a:rPr>
              <a:t> event, </a:t>
            </a:r>
            <a:r>
              <a:rPr lang="en-US" sz="1100" b="1" dirty="0" err="1" smtClean="0">
                <a:solidFill>
                  <a:srgbClr val="000000"/>
                </a:solidFill>
                <a:latin typeface="Courier New"/>
              </a:rPr>
              <a:t>MapView</a:t>
            </a:r>
            <a:r>
              <a:rPr lang="en-US" sz="1100" b="1" dirty="0" smtClean="0">
                <a:solidFill>
                  <a:srgbClr val="000000"/>
                </a:solidFill>
                <a:latin typeface="Courier New"/>
              </a:rPr>
              <a:t> </a:t>
            </a:r>
            <a:r>
              <a:rPr lang="en-US" sz="1100" b="1" dirty="0" err="1" smtClean="0">
                <a:solidFill>
                  <a:srgbClr val="000000"/>
                </a:solidFill>
                <a:latin typeface="Courier New"/>
              </a:rPr>
              <a:t>mapView</a:t>
            </a:r>
            <a:r>
              <a:rPr lang="en-US" sz="1100" b="1" dirty="0" smtClean="0">
                <a:solidFill>
                  <a:srgbClr val="000000"/>
                </a:solidFill>
                <a:latin typeface="Courier New"/>
              </a:rPr>
              <a:t>) {</a:t>
            </a:r>
          </a:p>
          <a:p>
            <a:pPr defTabSz="182880"/>
            <a:endParaRPr lang="en-US" sz="1100" b="1" dirty="0" smtClean="0">
              <a:solidFill>
                <a:srgbClr val="000000"/>
              </a:solidFill>
              <a:latin typeface="Courier New"/>
            </a:endParaRPr>
          </a:p>
          <a:p>
            <a:pPr defTabSz="182880"/>
            <a:r>
              <a:rPr lang="en-US" sz="1100" dirty="0" smtClean="0">
                <a:solidFill>
                  <a:srgbClr val="3F7F5F"/>
                </a:solidFill>
                <a:latin typeface="Courier New"/>
              </a:rPr>
              <a:t>		//remember the initial time the user touches the screen</a:t>
            </a:r>
          </a:p>
          <a:p>
            <a:pPr defTabSz="182880"/>
            <a:r>
              <a:rPr lang="en-US" sz="1100" b="1" dirty="0" smtClean="0">
                <a:solidFill>
                  <a:srgbClr val="7F0055"/>
                </a:solidFill>
                <a:latin typeface="Courier New"/>
              </a:rPr>
              <a:t>		if</a:t>
            </a:r>
            <a:r>
              <a:rPr lang="en-US" sz="1100" b="1" dirty="0" smtClean="0">
                <a:solidFill>
                  <a:srgbClr val="000000"/>
                </a:solidFill>
                <a:latin typeface="Courier New"/>
              </a:rPr>
              <a:t> (</a:t>
            </a:r>
            <a:r>
              <a:rPr lang="en-US" sz="1100" b="1" dirty="0" err="1" smtClean="0">
                <a:solidFill>
                  <a:srgbClr val="000000"/>
                </a:solidFill>
                <a:latin typeface="Courier New"/>
              </a:rPr>
              <a:t>event.getAction</a:t>
            </a:r>
            <a:r>
              <a:rPr lang="en-US" sz="1100" b="1" dirty="0" smtClean="0">
                <a:solidFill>
                  <a:srgbClr val="000000"/>
                </a:solidFill>
                <a:latin typeface="Courier New"/>
              </a:rPr>
              <a:t>() == </a:t>
            </a:r>
            <a:r>
              <a:rPr lang="en-US" sz="1100" b="1" dirty="0" err="1" smtClean="0">
                <a:solidFill>
                  <a:srgbClr val="000000"/>
                </a:solidFill>
                <a:latin typeface="Courier New"/>
              </a:rPr>
              <a:t>MotionEvent.</a:t>
            </a:r>
            <a:r>
              <a:rPr lang="en-US" sz="1100" b="1" i="1" dirty="0" err="1" smtClean="0">
                <a:solidFill>
                  <a:srgbClr val="0000C0"/>
                </a:solidFill>
                <a:latin typeface="Courier New"/>
              </a:rPr>
              <a:t>ACTION_DOWN</a:t>
            </a:r>
            <a:r>
              <a:rPr lang="en-US" sz="1100" b="1" i="1" dirty="0" smtClean="0">
                <a:solidFill>
                  <a:srgbClr val="000000"/>
                </a:solidFill>
                <a:latin typeface="Courier New"/>
              </a:rPr>
              <a:t>) {</a:t>
            </a:r>
          </a:p>
          <a:p>
            <a:pPr defTabSz="182880"/>
            <a:r>
              <a:rPr lang="en-US" sz="1100" dirty="0" smtClean="0">
                <a:solidFill>
                  <a:srgbClr val="0000C0"/>
                </a:solidFill>
                <a:latin typeface="Courier New"/>
              </a:rPr>
              <a:t>			</a:t>
            </a:r>
            <a:r>
              <a:rPr lang="en-US" sz="1100" dirty="0" err="1" smtClean="0">
                <a:solidFill>
                  <a:srgbClr val="0000C0"/>
                </a:solidFill>
                <a:latin typeface="Courier New"/>
              </a:rPr>
              <a:t>lastTouchTimeDown</a:t>
            </a:r>
            <a:r>
              <a:rPr lang="en-US" sz="1100" dirty="0" smtClean="0">
                <a:solidFill>
                  <a:srgbClr val="000000"/>
                </a:solidFill>
                <a:latin typeface="Courier New"/>
              </a:rPr>
              <a:t> = </a:t>
            </a:r>
            <a:r>
              <a:rPr lang="en-US" sz="1100" dirty="0" err="1" smtClean="0">
                <a:solidFill>
                  <a:srgbClr val="000000"/>
                </a:solidFill>
                <a:latin typeface="Courier New"/>
              </a:rPr>
              <a:t>event.getDownTime</a:t>
            </a:r>
            <a:r>
              <a:rPr lang="en-US" sz="1100" dirty="0" smtClean="0">
                <a:solidFill>
                  <a:srgbClr val="000000"/>
                </a:solidFill>
                <a:latin typeface="Courier New"/>
              </a:rPr>
              <a:t>();</a:t>
            </a:r>
          </a:p>
          <a:p>
            <a:pPr defTabSz="182880"/>
            <a:r>
              <a:rPr lang="en-US" sz="1100" dirty="0" smtClean="0">
                <a:solidFill>
                  <a:srgbClr val="0000C0"/>
                </a:solidFill>
                <a:latin typeface="Courier New"/>
              </a:rPr>
              <a:t>			</a:t>
            </a:r>
            <a:r>
              <a:rPr lang="en-US" sz="1100" dirty="0" err="1" smtClean="0">
                <a:solidFill>
                  <a:srgbClr val="0000C0"/>
                </a:solidFill>
                <a:latin typeface="Courier New"/>
              </a:rPr>
              <a:t>lastTouchTimeDown</a:t>
            </a:r>
            <a:r>
              <a:rPr lang="en-US" sz="1100" dirty="0" smtClean="0">
                <a:solidFill>
                  <a:srgbClr val="000000"/>
                </a:solidFill>
                <a:latin typeface="Courier New"/>
              </a:rPr>
              <a:t> = </a:t>
            </a:r>
            <a:r>
              <a:rPr lang="en-US" sz="1100" dirty="0" err="1" smtClean="0">
                <a:solidFill>
                  <a:srgbClr val="000000"/>
                </a:solidFill>
                <a:latin typeface="Courier New"/>
              </a:rPr>
              <a:t>System.</a:t>
            </a:r>
            <a:r>
              <a:rPr lang="en-US" sz="1100" i="1" dirty="0" err="1" smtClean="0">
                <a:solidFill>
                  <a:srgbClr val="000000"/>
                </a:solidFill>
                <a:latin typeface="Courier New"/>
              </a:rPr>
              <a:t>currentTimeMillis</a:t>
            </a:r>
            <a:r>
              <a:rPr lang="en-US" sz="1100" i="1" dirty="0" smtClean="0">
                <a:solidFill>
                  <a:srgbClr val="000000"/>
                </a:solidFill>
                <a:latin typeface="Courier New"/>
              </a:rPr>
              <a:t>();</a:t>
            </a:r>
          </a:p>
          <a:p>
            <a:pPr defTabSz="182880"/>
            <a:r>
              <a:rPr lang="en-US" sz="1100" dirty="0" smtClean="0">
                <a:solidFill>
                  <a:srgbClr val="000000"/>
                </a:solidFill>
                <a:latin typeface="Courier New"/>
              </a:rPr>
              <a:t>		}</a:t>
            </a:r>
          </a:p>
          <a:p>
            <a:pPr defTabSz="182880"/>
            <a:endParaRPr lang="en-US" sz="1100" dirty="0" smtClean="0">
              <a:solidFill>
                <a:srgbClr val="000000"/>
              </a:solidFill>
              <a:latin typeface="Courier New"/>
            </a:endParaRPr>
          </a:p>
          <a:p>
            <a:pPr defTabSz="182880"/>
            <a:r>
              <a:rPr lang="en-US" sz="1100" b="1" dirty="0" smtClean="0">
                <a:solidFill>
                  <a:srgbClr val="7F0055"/>
                </a:solidFill>
                <a:latin typeface="Courier New"/>
              </a:rPr>
              <a:t>		if</a:t>
            </a:r>
            <a:r>
              <a:rPr lang="en-US" sz="1100" b="1" dirty="0" smtClean="0">
                <a:solidFill>
                  <a:srgbClr val="000000"/>
                </a:solidFill>
                <a:latin typeface="Courier New"/>
              </a:rPr>
              <a:t> (</a:t>
            </a:r>
            <a:r>
              <a:rPr lang="en-US" sz="1100" b="1" dirty="0" err="1" smtClean="0">
                <a:solidFill>
                  <a:srgbClr val="000000"/>
                </a:solidFill>
                <a:latin typeface="Courier New"/>
              </a:rPr>
              <a:t>event.getAction</a:t>
            </a:r>
            <a:r>
              <a:rPr lang="en-US" sz="1100" b="1" dirty="0" smtClean="0">
                <a:solidFill>
                  <a:srgbClr val="000000"/>
                </a:solidFill>
                <a:latin typeface="Courier New"/>
              </a:rPr>
              <a:t>() == </a:t>
            </a:r>
            <a:r>
              <a:rPr lang="en-US" sz="1100" b="1" dirty="0" err="1" smtClean="0">
                <a:solidFill>
                  <a:srgbClr val="000000"/>
                </a:solidFill>
                <a:latin typeface="Courier New"/>
              </a:rPr>
              <a:t>MotionEvent.</a:t>
            </a:r>
            <a:r>
              <a:rPr lang="en-US" sz="1100" b="1" i="1" dirty="0" err="1" smtClean="0">
                <a:solidFill>
                  <a:srgbClr val="0000C0"/>
                </a:solidFill>
                <a:latin typeface="Courier New"/>
              </a:rPr>
              <a:t>ACTION_UP</a:t>
            </a:r>
            <a:r>
              <a:rPr lang="en-US" sz="1100" b="1" i="1" dirty="0" smtClean="0">
                <a:solidFill>
                  <a:srgbClr val="000000"/>
                </a:solidFill>
                <a:latin typeface="Courier New"/>
              </a:rPr>
              <a:t>) {</a:t>
            </a:r>
          </a:p>
          <a:p>
            <a:pPr defTabSz="182880"/>
            <a:r>
              <a:rPr lang="en-US" sz="1100" dirty="0" smtClean="0">
                <a:solidFill>
                  <a:srgbClr val="0000C0"/>
                </a:solidFill>
                <a:latin typeface="Courier New"/>
              </a:rPr>
              <a:t>			</a:t>
            </a:r>
            <a:r>
              <a:rPr lang="en-US" sz="1100" dirty="0" err="1" smtClean="0">
                <a:solidFill>
                  <a:srgbClr val="0000C0"/>
                </a:solidFill>
                <a:latin typeface="Courier New"/>
              </a:rPr>
              <a:t>lastTouchTimeUp</a:t>
            </a:r>
            <a:r>
              <a:rPr lang="en-US" sz="1100" dirty="0" smtClean="0">
                <a:solidFill>
                  <a:srgbClr val="000000"/>
                </a:solidFill>
                <a:latin typeface="Courier New"/>
              </a:rPr>
              <a:t> = </a:t>
            </a:r>
            <a:r>
              <a:rPr lang="en-US" sz="1100" dirty="0" err="1" smtClean="0">
                <a:solidFill>
                  <a:srgbClr val="000000"/>
                </a:solidFill>
                <a:latin typeface="Courier New"/>
              </a:rPr>
              <a:t>System.</a:t>
            </a:r>
            <a:r>
              <a:rPr lang="en-US" sz="1100" i="1" dirty="0" err="1" smtClean="0">
                <a:solidFill>
                  <a:srgbClr val="000000"/>
                </a:solidFill>
                <a:latin typeface="Courier New"/>
              </a:rPr>
              <a:t>currentTimeMillis</a:t>
            </a:r>
            <a:r>
              <a:rPr lang="en-US" sz="1100" i="1" dirty="0" smtClean="0">
                <a:solidFill>
                  <a:srgbClr val="000000"/>
                </a:solidFill>
                <a:latin typeface="Courier New"/>
              </a:rPr>
              <a:t>();</a:t>
            </a:r>
          </a:p>
          <a:p>
            <a:pPr defTabSz="182880"/>
            <a:r>
              <a:rPr lang="en-US" sz="1100" dirty="0" smtClean="0">
                <a:solidFill>
                  <a:srgbClr val="000000"/>
                </a:solidFill>
                <a:latin typeface="Courier New"/>
              </a:rPr>
              <a:t>		}</a:t>
            </a:r>
          </a:p>
          <a:p>
            <a:pPr defTabSz="182880"/>
            <a:r>
              <a:rPr lang="en-US" sz="1100" b="1" dirty="0" smtClean="0">
                <a:solidFill>
                  <a:srgbClr val="7F0055"/>
                </a:solidFill>
                <a:latin typeface="Courier New"/>
              </a:rPr>
              <a:t>		return</a:t>
            </a:r>
            <a:r>
              <a:rPr lang="en-US" sz="1100" b="1" dirty="0" smtClean="0">
                <a:solidFill>
                  <a:srgbClr val="000000"/>
                </a:solidFill>
                <a:latin typeface="Courier New"/>
              </a:rPr>
              <a:t> </a:t>
            </a:r>
            <a:r>
              <a:rPr lang="en-US" sz="1100" b="1" dirty="0" err="1" smtClean="0">
                <a:solidFill>
                  <a:srgbClr val="7F0055"/>
                </a:solidFill>
                <a:latin typeface="Courier New"/>
              </a:rPr>
              <a:t>super</a:t>
            </a:r>
            <a:r>
              <a:rPr lang="en-US" sz="1100" b="1" dirty="0" err="1" smtClean="0">
                <a:solidFill>
                  <a:srgbClr val="000000"/>
                </a:solidFill>
                <a:latin typeface="Courier New"/>
              </a:rPr>
              <a:t>.onTouchEvent</a:t>
            </a:r>
            <a:r>
              <a:rPr lang="en-US" sz="1100" b="1" dirty="0" smtClean="0">
                <a:solidFill>
                  <a:srgbClr val="000000"/>
                </a:solidFill>
                <a:latin typeface="Courier New"/>
              </a:rPr>
              <a:t>(event, </a:t>
            </a:r>
            <a:r>
              <a:rPr lang="en-US" sz="1100" b="1" dirty="0" err="1" smtClean="0">
                <a:solidFill>
                  <a:srgbClr val="000000"/>
                </a:solidFill>
                <a:latin typeface="Courier New"/>
              </a:rPr>
              <a:t>mapView</a:t>
            </a:r>
            <a:r>
              <a:rPr lang="en-US" sz="1100" b="1" dirty="0" smtClean="0">
                <a:solidFill>
                  <a:srgbClr val="000000"/>
                </a:solidFill>
                <a:latin typeface="Courier New"/>
              </a:rPr>
              <a:t>);</a:t>
            </a:r>
          </a:p>
          <a:p>
            <a:pPr defTabSz="182880"/>
            <a:r>
              <a:rPr lang="en-US" sz="1100" dirty="0" smtClean="0">
                <a:solidFill>
                  <a:srgbClr val="000000"/>
                </a:solidFill>
                <a:latin typeface="Courier New"/>
              </a:rPr>
              <a:t>	}</a:t>
            </a:r>
          </a:p>
          <a:p>
            <a:pPr defTabSz="182880"/>
            <a:endParaRPr lang="en-US" sz="1100" dirty="0" smtClean="0">
              <a:latin typeface="Courier New"/>
            </a:endParaRPr>
          </a:p>
          <a:p>
            <a:pPr defTabSz="182880"/>
            <a:endParaRPr lang="en-US" sz="1100" dirty="0" smtClean="0">
              <a:latin typeface="Courier New"/>
            </a:endParaRPr>
          </a:p>
          <a:p>
            <a:pPr defTabSz="182880"/>
            <a:r>
              <a:rPr lang="en-US" sz="1100" dirty="0" smtClean="0">
                <a:solidFill>
                  <a:srgbClr val="646464"/>
                </a:solidFill>
                <a:latin typeface="Courier New"/>
              </a:rPr>
              <a:t>	@Override</a:t>
            </a:r>
          </a:p>
          <a:p>
            <a:pPr defTabSz="182880"/>
            <a:r>
              <a:rPr lang="en-US" sz="1100" b="1" dirty="0" smtClean="0">
                <a:solidFill>
                  <a:srgbClr val="7F0055"/>
                </a:solidFill>
                <a:latin typeface="Courier New"/>
              </a:rPr>
              <a:t>	public</a:t>
            </a:r>
            <a:r>
              <a:rPr lang="en-US" sz="1100" b="1" dirty="0" smtClean="0">
                <a:solidFill>
                  <a:srgbClr val="000000"/>
                </a:solidFill>
                <a:latin typeface="Courier New"/>
              </a:rPr>
              <a:t> </a:t>
            </a:r>
            <a:r>
              <a:rPr lang="en-US" sz="1100" b="1" dirty="0" err="1" smtClean="0">
                <a:solidFill>
                  <a:srgbClr val="7F0055"/>
                </a:solidFill>
                <a:latin typeface="Courier New"/>
              </a:rPr>
              <a:t>int</a:t>
            </a:r>
            <a:r>
              <a:rPr lang="en-US" sz="1100" b="1" dirty="0" smtClean="0">
                <a:solidFill>
                  <a:srgbClr val="000000"/>
                </a:solidFill>
                <a:latin typeface="Courier New"/>
              </a:rPr>
              <a:t> size() {</a:t>
            </a:r>
          </a:p>
          <a:p>
            <a:pPr defTabSz="182880"/>
            <a:r>
              <a:rPr lang="en-US" sz="1100" b="1" dirty="0" smtClean="0">
                <a:solidFill>
                  <a:srgbClr val="7F0055"/>
                </a:solidFill>
                <a:latin typeface="Courier New"/>
              </a:rPr>
              <a:t>			return</a:t>
            </a:r>
            <a:r>
              <a:rPr lang="en-US" sz="1100" b="1" dirty="0" smtClean="0">
                <a:solidFill>
                  <a:srgbClr val="000000"/>
                </a:solidFill>
                <a:latin typeface="Courier New"/>
              </a:rPr>
              <a:t> (</a:t>
            </a:r>
            <a:r>
              <a:rPr lang="en-US" sz="1100" b="1" dirty="0" err="1" smtClean="0">
                <a:solidFill>
                  <a:srgbClr val="0000C0"/>
                </a:solidFill>
                <a:latin typeface="Courier New"/>
              </a:rPr>
              <a:t>items</a:t>
            </a:r>
            <a:r>
              <a:rPr lang="en-US" sz="1100" b="1" dirty="0" err="1" smtClean="0">
                <a:solidFill>
                  <a:srgbClr val="000000"/>
                </a:solidFill>
                <a:latin typeface="Courier New"/>
              </a:rPr>
              <a:t>.size</a:t>
            </a:r>
            <a:r>
              <a:rPr lang="en-US" sz="1100" b="1" dirty="0" smtClean="0">
                <a:solidFill>
                  <a:srgbClr val="000000"/>
                </a:solidFill>
                <a:latin typeface="Courier New"/>
              </a:rPr>
              <a:t>());	</a:t>
            </a:r>
          </a:p>
          <a:p>
            <a:pPr defTabSz="182880"/>
            <a:r>
              <a:rPr lang="en-US" sz="1100" b="1" dirty="0" smtClean="0">
                <a:solidFill>
                  <a:srgbClr val="000000"/>
                </a:solidFill>
                <a:latin typeface="Courier New"/>
              </a:rPr>
              <a:t>	</a:t>
            </a:r>
            <a:r>
              <a:rPr lang="en-US" sz="1100" dirty="0" smtClean="0">
                <a:solidFill>
                  <a:srgbClr val="000000"/>
                </a:solidFill>
                <a:latin typeface="Courier New"/>
              </a:rPr>
              <a:t>}</a:t>
            </a:r>
          </a:p>
          <a:p>
            <a:pPr defTabSz="182880"/>
            <a:endParaRPr lang="en-US" sz="1100" dirty="0" smtClean="0">
              <a:solidFill>
                <a:srgbClr val="000000"/>
              </a:solidFill>
              <a:latin typeface="Courier New"/>
            </a:endParaRPr>
          </a:p>
          <a:p>
            <a:pPr defTabSz="182880"/>
            <a:r>
              <a:rPr lang="en-US" sz="1100" dirty="0" smtClean="0">
                <a:solidFill>
                  <a:srgbClr val="000000"/>
                </a:solidFill>
                <a:latin typeface="Courier New"/>
              </a:rPr>
              <a:t> }</a:t>
            </a:r>
            <a:r>
              <a:rPr lang="en-US" sz="1100" dirty="0" smtClean="0">
                <a:solidFill>
                  <a:srgbClr val="3F7F5F"/>
                </a:solidFill>
                <a:latin typeface="Courier New"/>
              </a:rPr>
              <a:t>// </a:t>
            </a:r>
            <a:r>
              <a:rPr lang="en-US" sz="1100" dirty="0" err="1" smtClean="0">
                <a:solidFill>
                  <a:srgbClr val="3F7F5F"/>
                </a:solidFill>
                <a:latin typeface="Courier New"/>
              </a:rPr>
              <a:t>SitesOverlay</a:t>
            </a:r>
            <a:r>
              <a:rPr lang="en-US" sz="1100" dirty="0" smtClean="0">
                <a:solidFill>
                  <a:srgbClr val="3F7F5F"/>
                </a:solidFill>
                <a:latin typeface="Courier New"/>
              </a:rPr>
              <a:t>	</a:t>
            </a:r>
          </a:p>
          <a:p>
            <a:pPr defTabSz="182880"/>
            <a:r>
              <a:rPr lang="en-US" sz="1100" dirty="0" smtClean="0">
                <a:solidFill>
                  <a:srgbClr val="3F7F5F"/>
                </a:solidFill>
                <a:latin typeface="Courier New"/>
              </a:rPr>
              <a:t> /////////////////////////////////////////////////////////////////////////////////////////</a:t>
            </a:r>
          </a:p>
          <a:p>
            <a:endParaRPr lang="en-US" sz="1100" dirty="0" smtClean="0">
              <a:latin typeface="Courier New"/>
            </a:endParaRPr>
          </a:p>
          <a:p>
            <a:endParaRPr lang="en-US" sz="1100" dirty="0" smtClean="0">
              <a:latin typeface="Courier New"/>
            </a:endParaRPr>
          </a:p>
          <a:p>
            <a:r>
              <a:rPr lang="en-US" sz="1100" dirty="0" smtClean="0">
                <a:solidFill>
                  <a:srgbClr val="000000"/>
                </a:solidFill>
                <a:latin typeface="Courier New"/>
              </a:rPr>
              <a:t>}</a:t>
            </a:r>
            <a:r>
              <a:rPr lang="en-US" sz="1100" dirty="0" smtClean="0">
                <a:solidFill>
                  <a:srgbClr val="3F7F5F"/>
                </a:solidFill>
                <a:latin typeface="Courier New"/>
              </a:rPr>
              <a:t>//class</a:t>
            </a:r>
            <a:endParaRPr lang="en-US" sz="1100" dirty="0"/>
          </a:p>
        </p:txBody>
      </p:sp>
    </p:spTree>
    <p:extLst>
      <p:ext uri="{BB962C8B-B14F-4D97-AF65-F5344CB8AC3E}">
        <p14:creationId xmlns:p14="http://schemas.microsoft.com/office/powerpoint/2010/main" val="379870196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r>
              <a:rPr lang="en-US" sz="1100" dirty="0" smtClean="0">
                <a:solidFill>
                  <a:schemeClr val="tx2">
                    <a:lumMod val="60000"/>
                    <a:lumOff val="40000"/>
                  </a:schemeClr>
                </a:solidFill>
              </a:rPr>
              <a:t> </a:t>
            </a: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534400" cy="2862322"/>
          </a:xfrm>
          <a:prstGeom prst="rect">
            <a:avLst/>
          </a:prstGeom>
          <a:noFill/>
        </p:spPr>
        <p:txBody>
          <a:bodyPr wrap="square" rtlCol="0">
            <a:spAutoFit/>
          </a:bodyPr>
          <a:lstStyle/>
          <a:p>
            <a:pPr marL="457200" indent="-457200" algn="ctr"/>
            <a:endParaRPr lang="en-US" sz="6000" b="1" dirty="0" smtClean="0">
              <a:solidFill>
                <a:srgbClr val="FF0000"/>
              </a:solidFill>
            </a:endParaRPr>
          </a:p>
          <a:p>
            <a:pPr marL="457200" indent="-457200"/>
            <a:r>
              <a:rPr lang="en-US" sz="6000" b="1" dirty="0" smtClean="0">
                <a:solidFill>
                  <a:srgbClr val="FF0000"/>
                </a:solidFill>
              </a:rPr>
              <a:t>			    </a:t>
            </a:r>
          </a:p>
          <a:p>
            <a:pPr marL="457200" indent="-457200"/>
            <a:r>
              <a:rPr lang="en-US" sz="6000" b="1" dirty="0" smtClean="0">
                <a:solidFill>
                  <a:srgbClr val="FF0000"/>
                </a:solidFill>
              </a:rPr>
              <a:t>		    </a:t>
            </a:r>
            <a:r>
              <a:rPr lang="en-US" sz="6000" b="1" dirty="0" smtClean="0">
                <a:solidFill>
                  <a:srgbClr val="FF0000"/>
                </a:solidFill>
                <a:effectLst>
                  <a:outerShdw blurRad="38100" dist="38100" dir="2700000" algn="tl">
                    <a:srgbClr val="000000">
                      <a:alpha val="43137"/>
                    </a:srgbClr>
                  </a:outerShdw>
                </a:effectLst>
              </a:rPr>
              <a:t>Questions</a:t>
            </a:r>
            <a:r>
              <a:rPr lang="en-US" sz="6000" b="1" dirty="0" smtClean="0">
                <a:solidFill>
                  <a:srgbClr val="FF0000"/>
                </a:solidFill>
              </a:rPr>
              <a:t>  </a:t>
            </a:r>
            <a:endParaRPr lang="en-US" sz="6000" dirty="0" smtClean="0">
              <a:solidFill>
                <a:srgbClr val="FF0000"/>
              </a:solidFill>
            </a:endParaRPr>
          </a:p>
        </p:txBody>
      </p:sp>
      <p:pic>
        <p:nvPicPr>
          <p:cNvPr id="3077" name="Picture 5" descr="C:\Documents and Settings\Administrator\Local Settings\Temporary Internet Files\Content.IE5\FQILVGOT\MCj03118140000[1].wmf"/>
          <p:cNvPicPr>
            <a:picLocks noChangeAspect="1" noChangeArrowheads="1"/>
          </p:cNvPicPr>
          <p:nvPr/>
        </p:nvPicPr>
        <p:blipFill>
          <a:blip r:embed="rId3" cstate="print"/>
          <a:srcRect/>
          <a:stretch>
            <a:fillRect/>
          </a:stretch>
        </p:blipFill>
        <p:spPr bwMode="auto">
          <a:xfrm>
            <a:off x="5257800" y="2514600"/>
            <a:ext cx="2622043" cy="1828800"/>
          </a:xfrm>
          <a:prstGeom prst="rect">
            <a:avLst/>
          </a:prstGeom>
          <a:noFill/>
        </p:spPr>
      </p:pic>
    </p:spTree>
    <p:extLst>
      <p:ext uri="{BB962C8B-B14F-4D97-AF65-F5344CB8AC3E}">
        <p14:creationId xmlns:p14="http://schemas.microsoft.com/office/powerpoint/2010/main" val="91345544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189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25. Android - </a:t>
            </a:r>
            <a:r>
              <a:rPr lang="en-US" sz="1100" dirty="0" err="1" smtClean="0">
                <a:solidFill>
                  <a:schemeClr val="tx2">
                    <a:lumMod val="60000"/>
                    <a:lumOff val="40000"/>
                  </a:schemeClr>
                </a:solidFill>
              </a:rPr>
              <a:t>MapViews</a:t>
            </a:r>
            <a:r>
              <a:rPr lang="en-US" sz="1100" dirty="0" smtClean="0">
                <a:solidFill>
                  <a:schemeClr val="tx2">
                    <a:lumMod val="60000"/>
                    <a:lumOff val="40000"/>
                  </a:schemeClr>
                </a:solidFill>
              </a:rPr>
              <a:t> </a:t>
            </a:r>
          </a:p>
          <a:p>
            <a:pPr algn="ctr">
              <a:spcBef>
                <a:spcPct val="0"/>
              </a:spcBef>
              <a:defRPr/>
            </a:pPr>
            <a:r>
              <a:rPr lang="en-US" sz="5900" dirty="0" err="1" smtClean="0">
                <a:solidFill>
                  <a:schemeClr val="tx2">
                    <a:lumMod val="60000"/>
                    <a:lumOff val="40000"/>
                  </a:schemeClr>
                </a:solidFill>
                <a:effectLst>
                  <a:outerShdw blurRad="38100" dist="38100" dir="2700000" algn="tl">
                    <a:srgbClr val="000000">
                      <a:alpha val="43137"/>
                    </a:srgbClr>
                  </a:outerShdw>
                </a:effectLst>
              </a:rPr>
              <a:t>MapViews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4"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152400" y="1295400"/>
            <a:ext cx="8534400" cy="4278094"/>
          </a:xfrm>
          <a:prstGeom prst="rect">
            <a:avLst/>
          </a:prstGeom>
          <a:noFill/>
        </p:spPr>
        <p:txBody>
          <a:bodyPr wrap="square" rtlCol="0">
            <a:spAutoFit/>
          </a:bodyPr>
          <a:lstStyle/>
          <a:p>
            <a:pPr marL="457200" indent="-457200"/>
            <a:r>
              <a:rPr lang="en-US" sz="2000" b="1" dirty="0" smtClean="0"/>
              <a:t>Appendix A: </a:t>
            </a:r>
          </a:p>
          <a:p>
            <a:pPr marL="457200" indent="-457200"/>
            <a:r>
              <a:rPr lang="en-US" sz="2000" dirty="0" smtClean="0"/>
              <a:t>Registering with Google Maps Services. See zipped file.</a:t>
            </a:r>
          </a:p>
          <a:p>
            <a:pPr marL="457200" indent="-457200"/>
            <a:endParaRPr lang="en-US" sz="2000" dirty="0" smtClean="0"/>
          </a:p>
          <a:p>
            <a:pPr marL="457200" indent="-457200"/>
            <a:endParaRPr lang="en-US" sz="2000" b="1" dirty="0" smtClean="0"/>
          </a:p>
          <a:p>
            <a:pPr marL="457200" indent="-457200"/>
            <a:endParaRPr lang="en-US" sz="2000" b="1" dirty="0" smtClean="0"/>
          </a:p>
          <a:p>
            <a:pPr marL="457200" indent="-457200"/>
            <a:endParaRPr lang="en-US" sz="2000" b="1" dirty="0" smtClean="0"/>
          </a:p>
          <a:p>
            <a:pPr marL="457200" indent="-457200"/>
            <a:r>
              <a:rPr lang="en-US" sz="2000" b="1" dirty="0" smtClean="0"/>
              <a:t>Appendix B. </a:t>
            </a:r>
          </a:p>
          <a:p>
            <a:pPr marL="457200" indent="-457200"/>
            <a:r>
              <a:rPr lang="en-US" sz="2000" dirty="0" smtClean="0"/>
              <a:t>Invoking Google Applications on Android Devices</a:t>
            </a:r>
          </a:p>
          <a:p>
            <a:pPr marL="457200" indent="-457200"/>
            <a:r>
              <a:rPr lang="en-US" sz="2000" dirty="0" smtClean="0">
                <a:hlinkClick r:id="rId5"/>
              </a:rPr>
              <a:t>http://developer.android.com/guide/appendix/g-app-intents.html</a:t>
            </a:r>
            <a:endParaRPr lang="en-US" sz="2000" dirty="0" smtClean="0"/>
          </a:p>
          <a:p>
            <a:pPr marL="457200" indent="-457200"/>
            <a:endParaRPr lang="en-US" sz="2000" dirty="0" smtClean="0"/>
          </a:p>
          <a:p>
            <a:pPr marL="457200" indent="-457200"/>
            <a:endParaRPr lang="en-US" sz="2000" dirty="0" smtClean="0"/>
          </a:p>
          <a:p>
            <a:pPr marL="457200" indent="-457200"/>
            <a:endParaRPr lang="en-US" sz="2000" b="1" dirty="0" smtClean="0"/>
          </a:p>
          <a:p>
            <a:pPr marL="457200" indent="-457200"/>
            <a:endParaRPr lang="en-US" sz="2000" b="1" dirty="0" smtClean="0"/>
          </a:p>
          <a:p>
            <a:pPr marL="457200" indent="-457200"/>
            <a:endParaRPr lang="en-US" sz="1200" b="1" dirty="0" smtClean="0">
              <a:solidFill>
                <a:srgbClr val="FF0000"/>
              </a:solidFill>
            </a:endParaRPr>
          </a:p>
        </p:txBody>
      </p:sp>
      <p:pic>
        <p:nvPicPr>
          <p:cNvPr id="1026" name="Picture 2" descr="C:\Documents and Settings\Administrator\Local Settings\Temporary Internet Files\Content.IE5\4BKIHIQ4\MCj04421080000[1].wmf"/>
          <p:cNvPicPr>
            <a:picLocks noChangeAspect="1" noChangeArrowheads="1"/>
          </p:cNvPicPr>
          <p:nvPr/>
        </p:nvPicPr>
        <p:blipFill>
          <a:blip r:embed="rId6" cstate="print"/>
          <a:srcRect/>
          <a:stretch>
            <a:fillRect/>
          </a:stretch>
        </p:blipFill>
        <p:spPr bwMode="auto">
          <a:xfrm>
            <a:off x="7467600" y="381000"/>
            <a:ext cx="1371600" cy="1047489"/>
          </a:xfrm>
          <a:prstGeom prst="rect">
            <a:avLst/>
          </a:prstGeom>
          <a:noFill/>
        </p:spPr>
      </p:pic>
      <p:graphicFrame>
        <p:nvGraphicFramePr>
          <p:cNvPr id="10" name="Object 9"/>
          <p:cNvGraphicFramePr>
            <a:graphicFrameLocks noChangeAspect="1"/>
          </p:cNvGraphicFramePr>
          <p:nvPr/>
        </p:nvGraphicFramePr>
        <p:xfrm>
          <a:off x="228600" y="2057400"/>
          <a:ext cx="3823855" cy="609600"/>
        </p:xfrm>
        <a:graphic>
          <a:graphicData uri="http://schemas.openxmlformats.org/presentationml/2006/ole">
            <mc:AlternateContent xmlns:mc="http://schemas.openxmlformats.org/markup-compatibility/2006">
              <mc:Choice xmlns:v="urn:schemas-microsoft-com:vml" Requires="v">
                <p:oleObj spid="_x0000_s2051" name="Package" r:id="rId7" imgW="2629080" imgH="419040" progId="Package">
                  <p:embed/>
                </p:oleObj>
              </mc:Choice>
              <mc:Fallback>
                <p:oleObj name="Package" r:id="rId7" imgW="2629080" imgH="419040" progId="Package">
                  <p:embed/>
                  <p:pic>
                    <p:nvPicPr>
                      <p:cNvPr id="1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2057400"/>
                        <a:ext cx="382385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01326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19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graphicFrame>
        <p:nvGraphicFramePr>
          <p:cNvPr id="9" name="Table 8"/>
          <p:cNvGraphicFramePr>
            <a:graphicFrameLocks noGrp="1"/>
          </p:cNvGraphicFramePr>
          <p:nvPr/>
        </p:nvGraphicFramePr>
        <p:xfrm>
          <a:off x="914400" y="1066800"/>
          <a:ext cx="7239000" cy="415137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0840">
                <a:tc gridSpan="2">
                  <a:txBody>
                    <a:bodyPr/>
                    <a:lstStyle/>
                    <a:p>
                      <a:r>
                        <a:rPr lang="en-US" sz="3200" dirty="0" smtClean="0"/>
                        <a:t>Built-in Standard Broadcast</a:t>
                      </a:r>
                      <a:r>
                        <a:rPr lang="en-US" sz="3200" baseline="0" dirty="0" smtClean="0"/>
                        <a:t> </a:t>
                      </a:r>
                      <a:r>
                        <a:rPr lang="en-US" sz="3200" dirty="0" smtClean="0"/>
                        <a:t>Actions</a:t>
                      </a:r>
                      <a:endParaRPr lang="en-US" sz="3200" dirty="0"/>
                    </a:p>
                  </a:txBody>
                  <a:tcPr/>
                </a:tc>
                <a:tc hMerge="1">
                  <a:txBody>
                    <a:bodyPr/>
                    <a:lstStyle/>
                    <a:p>
                      <a:endParaRPr lang="en-US"/>
                    </a:p>
                  </a:txBody>
                  <a:tcPr/>
                </a:tc>
                <a:extLst>
                  <a:ext uri="{0D108BD9-81ED-4DB2-BD59-A6C34878D82A}">
                    <a16:rowId xmlns:a16="http://schemas.microsoft.com/office/drawing/2014/main" val="10000"/>
                  </a:ext>
                </a:extLst>
              </a:tr>
              <a:tr h="370840">
                <a:tc gridSpan="2">
                  <a:txBody>
                    <a:bodyPr/>
                    <a:lstStyle/>
                    <a:p>
                      <a:r>
                        <a:rPr lang="en-US" sz="1800" kern="1200" dirty="0" smtClean="0">
                          <a:solidFill>
                            <a:schemeClr val="dk1"/>
                          </a:solidFill>
                          <a:latin typeface="+mn-lt"/>
                          <a:ea typeface="+mn-ea"/>
                          <a:cs typeface="+mn-cs"/>
                        </a:rPr>
                        <a:t>List of standard actions that Intents</a:t>
                      </a:r>
                      <a:r>
                        <a:rPr lang="en-US" sz="1800" kern="1200" baseline="0" dirty="0" smtClean="0">
                          <a:solidFill>
                            <a:schemeClr val="dk1"/>
                          </a:solidFill>
                          <a:latin typeface="+mn-lt"/>
                          <a:ea typeface="+mn-ea"/>
                          <a:cs typeface="+mn-cs"/>
                        </a:rPr>
                        <a:t> can use </a:t>
                      </a:r>
                      <a:r>
                        <a:rPr lang="en-US" sz="1800" kern="1200" dirty="0" smtClean="0">
                          <a:solidFill>
                            <a:schemeClr val="dk1"/>
                          </a:solidFill>
                          <a:latin typeface="+mn-lt"/>
                          <a:ea typeface="+mn-ea"/>
                          <a:cs typeface="+mn-cs"/>
                        </a:rPr>
                        <a:t>for receiving broadcasts (usually through </a:t>
                      </a:r>
                      <a:r>
                        <a:rPr lang="en-US" sz="1800" i="1" kern="1200" dirty="0" err="1" smtClean="0">
                          <a:solidFill>
                            <a:schemeClr val="dk1"/>
                          </a:solidFill>
                          <a:latin typeface="+mn-lt"/>
                          <a:ea typeface="+mn-ea"/>
                          <a:cs typeface="+mn-cs"/>
                        </a:rPr>
                        <a:t>registerReceiver</a:t>
                      </a:r>
                      <a:r>
                        <a:rPr lang="en-US" sz="1800" i="1" kern="1200" dirty="0" smtClean="0">
                          <a:solidFill>
                            <a:schemeClr val="dk1"/>
                          </a:solidFill>
                          <a:latin typeface="+mn-lt"/>
                          <a:ea typeface="+mn-ea"/>
                          <a:cs typeface="+mn-cs"/>
                        </a:rPr>
                        <a:t>(</a:t>
                      </a:r>
                      <a:r>
                        <a:rPr lang="en-US" sz="1800" i="1" kern="1200" dirty="0" err="1" smtClean="0">
                          <a:solidFill>
                            <a:schemeClr val="dk1"/>
                          </a:solidFill>
                          <a:latin typeface="+mn-lt"/>
                          <a:ea typeface="+mn-ea"/>
                          <a:cs typeface="+mn-cs"/>
                        </a:rPr>
                        <a:t>BroadcastReceiver</a:t>
                      </a:r>
                      <a:r>
                        <a:rPr lang="en-US" sz="1800" i="1" kern="1200" dirty="0" smtClean="0">
                          <a:solidFill>
                            <a:schemeClr val="dk1"/>
                          </a:solidFill>
                          <a:latin typeface="+mn-lt"/>
                          <a:ea typeface="+mn-ea"/>
                          <a:cs typeface="+mn-cs"/>
                        </a:rPr>
                        <a:t>, </a:t>
                      </a:r>
                      <a:r>
                        <a:rPr lang="en-US" sz="1800" i="1" kern="1200" dirty="0" err="1" smtClean="0">
                          <a:solidFill>
                            <a:schemeClr val="dk1"/>
                          </a:solidFill>
                          <a:latin typeface="+mn-lt"/>
                          <a:ea typeface="+mn-ea"/>
                          <a:cs typeface="+mn-cs"/>
                        </a:rPr>
                        <a:t>IntentFilter</a:t>
                      </a:r>
                      <a:r>
                        <a:rPr lang="en-US" sz="1800" i="1"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 or a </a:t>
                      </a:r>
                      <a:r>
                        <a:rPr lang="en-US" sz="1800" i="1" kern="1200" dirty="0" smtClean="0">
                          <a:solidFill>
                            <a:schemeClr val="dk1"/>
                          </a:solidFill>
                          <a:latin typeface="+mn-lt"/>
                          <a:ea typeface="+mn-ea"/>
                          <a:cs typeface="+mn-cs"/>
                        </a:rPr>
                        <a:t>&lt;receiver&gt;</a:t>
                      </a:r>
                      <a:r>
                        <a:rPr lang="en-US" sz="1800" kern="1200" dirty="0" smtClean="0">
                          <a:solidFill>
                            <a:schemeClr val="dk1"/>
                          </a:solidFill>
                          <a:latin typeface="+mn-lt"/>
                          <a:ea typeface="+mn-ea"/>
                          <a:cs typeface="+mn-cs"/>
                        </a:rPr>
                        <a:t> tag in a manifest).</a:t>
                      </a:r>
                    </a:p>
                    <a:p>
                      <a:pPr marL="0" marR="0">
                        <a:lnSpc>
                          <a:spcPct val="115000"/>
                        </a:lnSpc>
                        <a:spcBef>
                          <a:spcPts val="0"/>
                        </a:spcBef>
                        <a:spcAft>
                          <a:spcPts val="0"/>
                        </a:spcAft>
                      </a:pPr>
                      <a:endParaRPr lang="en-US" sz="1600" dirty="0">
                        <a:latin typeface="+mn-lt"/>
                        <a:ea typeface="Calibri"/>
                        <a:cs typeface="Times New Roman"/>
                      </a:endParaRPr>
                    </a:p>
                  </a:txBody>
                  <a:tcPr marL="68580" marR="68580" marT="0" marB="0"/>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800" kern="1200" dirty="0" smtClean="0">
                          <a:solidFill>
                            <a:schemeClr val="dk1"/>
                          </a:solidFill>
                          <a:latin typeface="+mn-lt"/>
                          <a:ea typeface="+mn-ea"/>
                          <a:cs typeface="+mn-cs"/>
                        </a:rPr>
                        <a:t>ACTION_TIME_TICK</a:t>
                      </a:r>
                    </a:p>
                    <a:p>
                      <a:r>
                        <a:rPr lang="en-US" sz="1800" kern="1200" dirty="0" smtClean="0">
                          <a:solidFill>
                            <a:schemeClr val="dk1"/>
                          </a:solidFill>
                          <a:latin typeface="+mn-lt"/>
                          <a:ea typeface="+mn-ea"/>
                          <a:cs typeface="+mn-cs"/>
                        </a:rPr>
                        <a:t>ACTION_TIME_CHANGED</a:t>
                      </a:r>
                    </a:p>
                    <a:p>
                      <a:r>
                        <a:rPr lang="en-US" sz="1800" kern="1200" dirty="0" smtClean="0">
                          <a:solidFill>
                            <a:schemeClr val="dk1"/>
                          </a:solidFill>
                          <a:latin typeface="+mn-lt"/>
                          <a:ea typeface="+mn-ea"/>
                          <a:cs typeface="+mn-cs"/>
                        </a:rPr>
                        <a:t>ACTION_TIMEZONE_CHANGED</a:t>
                      </a:r>
                    </a:p>
                    <a:p>
                      <a:r>
                        <a:rPr lang="en-US" sz="1800" kern="1200" dirty="0" smtClean="0">
                          <a:solidFill>
                            <a:schemeClr val="dk1"/>
                          </a:solidFill>
                          <a:latin typeface="+mn-lt"/>
                          <a:ea typeface="+mn-ea"/>
                          <a:cs typeface="+mn-cs"/>
                        </a:rPr>
                        <a:t>ACTION_BOOT_COMPLETED</a:t>
                      </a:r>
                    </a:p>
                    <a:p>
                      <a:r>
                        <a:rPr lang="en-US" sz="1800" kern="1200" dirty="0" smtClean="0">
                          <a:solidFill>
                            <a:schemeClr val="dk1"/>
                          </a:solidFill>
                          <a:latin typeface="+mn-lt"/>
                          <a:ea typeface="+mn-ea"/>
                          <a:cs typeface="+mn-cs"/>
                        </a:rPr>
                        <a:t>ACTION_PACKAGE_ADDED</a:t>
                      </a:r>
                    </a:p>
                    <a:p>
                      <a:r>
                        <a:rPr lang="en-US" sz="1800" kern="1200" dirty="0" smtClean="0">
                          <a:solidFill>
                            <a:schemeClr val="dk1"/>
                          </a:solidFill>
                          <a:latin typeface="+mn-lt"/>
                          <a:ea typeface="+mn-ea"/>
                          <a:cs typeface="+mn-cs"/>
                        </a:rPr>
                        <a:t>ACTION_PACKAGE_CHANGED</a:t>
                      </a:r>
                    </a:p>
                    <a:p>
                      <a:r>
                        <a:rPr lang="en-US" sz="1800" kern="1200" dirty="0" smtClean="0">
                          <a:solidFill>
                            <a:schemeClr val="dk1"/>
                          </a:solidFill>
                          <a:latin typeface="+mn-lt"/>
                          <a:ea typeface="+mn-ea"/>
                          <a:cs typeface="+mn-cs"/>
                        </a:rPr>
                        <a:t>ACTION_PACKAGE_REMOVED</a:t>
                      </a:r>
                    </a:p>
                    <a:p>
                      <a:r>
                        <a:rPr lang="en-US" sz="1800" kern="1200" dirty="0" smtClean="0">
                          <a:solidFill>
                            <a:schemeClr val="dk1"/>
                          </a:solidFill>
                          <a:latin typeface="+mn-lt"/>
                          <a:ea typeface="+mn-ea"/>
                          <a:cs typeface="+mn-cs"/>
                        </a:rPr>
                        <a:t>ACTION_UID_REMOVED</a:t>
                      </a:r>
                    </a:p>
                    <a:p>
                      <a:r>
                        <a:rPr lang="en-US" sz="1800" kern="1200" dirty="0" smtClean="0">
                          <a:solidFill>
                            <a:schemeClr val="dk1"/>
                          </a:solidFill>
                          <a:latin typeface="+mn-lt"/>
                          <a:ea typeface="+mn-ea"/>
                          <a:cs typeface="+mn-cs"/>
                        </a:rPr>
                        <a:t>ACTION_BATTERY_CHANGED</a:t>
                      </a:r>
                      <a:endParaRPr lang="en-US" sz="1600" dirty="0" smtClean="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219200"/>
            <a:ext cx="8534400" cy="5105400"/>
          </a:xfrm>
          <a:prstGeom prst="rect">
            <a:avLst/>
          </a:prstGeom>
        </p:spPr>
        <p:txBody>
          <a:bodyPr>
            <a:noAutofit/>
          </a:bodyPr>
          <a:lstStyle/>
          <a:p>
            <a:pPr marL="514350" lvl="0" indent="-514350"/>
            <a:r>
              <a:rPr lang="de-DE" sz="2800" b="1" dirty="0" smtClean="0">
                <a:solidFill>
                  <a:srgbClr val="0070C0"/>
                </a:solidFill>
              </a:rPr>
              <a:t>Android Activities</a:t>
            </a:r>
            <a:r>
              <a:rPr lang="de-DE" sz="2000" dirty="0" smtClean="0"/>
              <a:t/>
            </a:r>
            <a:br>
              <a:rPr lang="de-DE" sz="2000" dirty="0" smtClean="0"/>
            </a:br>
            <a:r>
              <a:rPr lang="de-DE" sz="2000" dirty="0" smtClean="0"/>
              <a:t>An Android application could include any number of activities.</a:t>
            </a:r>
          </a:p>
          <a:p>
            <a:pPr marL="457200" lvl="0" indent="-457200">
              <a:buFont typeface="Arial" pitchFamily="34" charset="0"/>
              <a:buChar char="•"/>
            </a:pPr>
            <a:endParaRPr lang="de-DE" sz="2000" dirty="0" smtClean="0"/>
          </a:p>
          <a:p>
            <a:pPr marL="914400" lvl="1" indent="-457200">
              <a:buFont typeface="Arial" pitchFamily="34" charset="0"/>
              <a:buChar char="•"/>
            </a:pPr>
            <a:r>
              <a:rPr lang="de-DE" sz="2000" dirty="0" smtClean="0"/>
              <a:t>An </a:t>
            </a:r>
            <a:r>
              <a:rPr lang="de-DE" sz="2000" i="1" dirty="0" smtClean="0"/>
              <a:t>activity</a:t>
            </a:r>
            <a:r>
              <a:rPr lang="de-DE" sz="2000" dirty="0" smtClean="0"/>
              <a:t> uses the </a:t>
            </a:r>
            <a:r>
              <a:rPr lang="de-DE" sz="2000" i="1" dirty="0" smtClean="0"/>
              <a:t>setContentView</a:t>
            </a:r>
            <a:r>
              <a:rPr lang="de-DE" sz="2000" dirty="0" smtClean="0"/>
              <a:t>(...) method to expose (usually) a single UI from which a number of actions could be performed.</a:t>
            </a:r>
          </a:p>
          <a:p>
            <a:pPr marL="914400" lvl="1" indent="-457200">
              <a:buFont typeface="Arial" pitchFamily="34" charset="0"/>
              <a:buChar char="•"/>
            </a:pPr>
            <a:endParaRPr lang="de-DE" sz="2000" dirty="0" smtClean="0"/>
          </a:p>
          <a:p>
            <a:pPr marL="914400" lvl="1" indent="-457200">
              <a:buFont typeface="Arial" pitchFamily="34" charset="0"/>
              <a:buChar char="•"/>
            </a:pPr>
            <a:r>
              <a:rPr lang="de-DE" sz="2000" dirty="0" smtClean="0"/>
              <a:t>Activities are independent of each other; however they usually cooperate exchanging data and actions.</a:t>
            </a:r>
          </a:p>
          <a:p>
            <a:pPr marL="914400" lvl="1" indent="-457200">
              <a:buFont typeface="Arial" pitchFamily="34" charset="0"/>
              <a:buChar char="•"/>
            </a:pPr>
            <a:endParaRPr lang="de-DE" sz="2000" dirty="0" smtClean="0"/>
          </a:p>
          <a:p>
            <a:pPr marL="914400" lvl="1" indent="-457200">
              <a:buFont typeface="Arial" pitchFamily="34" charset="0"/>
              <a:buChar char="•"/>
            </a:pPr>
            <a:r>
              <a:rPr lang="de-DE" sz="2000" dirty="0" smtClean="0"/>
              <a:t>Typically, one of the activities is designated as the first one  (</a:t>
            </a:r>
            <a:r>
              <a:rPr lang="de-DE" sz="2000" i="1" dirty="0" smtClean="0"/>
              <a:t>main</a:t>
            </a:r>
            <a:r>
              <a:rPr lang="de-DE" sz="2000" dirty="0" smtClean="0"/>
              <a:t>) that should be presented to the user when the application is launched.  </a:t>
            </a:r>
          </a:p>
          <a:p>
            <a:pPr marL="914400" lvl="1" indent="-457200">
              <a:buFont typeface="Arial" pitchFamily="34" charset="0"/>
              <a:buChar char="•"/>
            </a:pPr>
            <a:endParaRPr lang="de-DE" sz="2000" dirty="0" smtClean="0"/>
          </a:p>
          <a:p>
            <a:pPr marL="914400" lvl="1" indent="-457200">
              <a:buFont typeface="Arial" pitchFamily="34" charset="0"/>
              <a:buChar char="•"/>
            </a:pPr>
            <a:r>
              <a:rPr lang="de-DE" sz="2000" dirty="0" smtClean="0">
                <a:solidFill>
                  <a:srgbClr val="C00000"/>
                </a:solidFill>
              </a:rPr>
              <a:t>Moving from one activity to another is accomplished by asking the current activity to execute an </a:t>
            </a:r>
            <a:r>
              <a:rPr lang="de-DE" sz="2000" b="1" i="1" dirty="0" smtClean="0">
                <a:solidFill>
                  <a:srgbClr val="0070C0"/>
                </a:solidFill>
              </a:rPr>
              <a:t>intent</a:t>
            </a:r>
            <a:r>
              <a:rPr lang="de-DE" sz="2000" dirty="0" smtClean="0"/>
              <a:t>. </a:t>
            </a:r>
          </a:p>
          <a:p>
            <a:pPr marL="914400" lvl="1" indent="-457200">
              <a:buFont typeface="Arial" pitchFamily="34" charset="0"/>
              <a:buChar char="•"/>
            </a:pPr>
            <a:endParaRPr lang="de-DE" sz="800" dirty="0" smtClean="0"/>
          </a:p>
          <a:p>
            <a:pPr marL="914400" lvl="1" indent="-457200">
              <a:buFont typeface="Arial" pitchFamily="34" charset="0"/>
              <a:buChar char="•"/>
            </a:pPr>
            <a:r>
              <a:rPr lang="de-DE" sz="2000" dirty="0" smtClean="0"/>
              <a:t>Activities interact with each other in an </a:t>
            </a:r>
            <a:r>
              <a:rPr lang="de-DE" sz="2000" b="1" dirty="0" smtClean="0"/>
              <a:t>asynchronous</a:t>
            </a:r>
            <a:r>
              <a:rPr lang="de-DE" sz="2000" dirty="0" smtClean="0"/>
              <a:t> mode.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Call Immediately</a:t>
            </a:r>
          </a:p>
          <a:p>
            <a:r>
              <a:rPr lang="en-US" sz="2400" dirty="0" smtClean="0"/>
              <a:t>Modify the </a:t>
            </a:r>
            <a:r>
              <a:rPr lang="en-US" sz="2400" i="1" dirty="0" smtClean="0"/>
              <a:t>complete</a:t>
            </a:r>
            <a:r>
              <a:rPr lang="en-US" sz="2400" dirty="0" smtClean="0"/>
              <a:t> example1 replacing </a:t>
            </a:r>
          </a:p>
          <a:p>
            <a:r>
              <a:rPr lang="en-US" sz="2400" dirty="0" smtClean="0"/>
              <a:t>the method ‘</a:t>
            </a:r>
            <a:r>
              <a:rPr lang="en-US" sz="2400" dirty="0" err="1" smtClean="0"/>
              <a:t>ClickHandler</a:t>
            </a:r>
            <a:r>
              <a:rPr lang="en-US" sz="2400" dirty="0" smtClean="0"/>
              <a:t>’ with </a:t>
            </a:r>
          </a:p>
          <a:p>
            <a:r>
              <a:rPr lang="en-US" sz="2400" dirty="0" smtClean="0"/>
              <a:t>the following code</a:t>
            </a:r>
          </a:p>
        </p:txBody>
      </p:sp>
      <p:sp>
        <p:nvSpPr>
          <p:cNvPr id="12" name="TextBox 11"/>
          <p:cNvSpPr txBox="1"/>
          <p:nvPr/>
        </p:nvSpPr>
        <p:spPr>
          <a:xfrm>
            <a:off x="228600" y="4038600"/>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myData</a:t>
            </a:r>
            <a:r>
              <a:rPr lang="en-US" dirty="0" smtClean="0">
                <a:solidFill>
                  <a:srgbClr val="000000"/>
                </a:solidFill>
                <a:latin typeface="Courier New"/>
              </a:rPr>
              <a:t> = </a:t>
            </a:r>
            <a:r>
              <a:rPr lang="en-US" i="1" dirty="0" smtClean="0">
                <a:latin typeface="Courier New" pitchFamily="49" charset="0"/>
                <a:cs typeface="Courier New" pitchFamily="49" charset="0"/>
              </a:rPr>
              <a:t>"</a:t>
            </a:r>
            <a:r>
              <a:rPr lang="en-US" b="1" i="1" dirty="0" smtClean="0">
                <a:solidFill>
                  <a:srgbClr val="0000C0"/>
                </a:solidFill>
                <a:latin typeface="Courier New"/>
              </a:rPr>
              <a:t>tel:555-1234</a:t>
            </a:r>
            <a:r>
              <a:rPr lang="en-US" i="1" dirty="0" smtClean="0">
                <a:latin typeface="Courier New" pitchFamily="49" charset="0"/>
                <a:cs typeface="Courier New" pitchFamily="49" charset="0"/>
              </a:rPr>
              <a:t>"</a:t>
            </a:r>
            <a:r>
              <a:rPr lang="fr-FR" i="1" dirty="0" smtClean="0">
                <a:solidFill>
                  <a:srgbClr val="2A00FF"/>
                </a:solidFill>
                <a:latin typeface="Courier New" pitchFamily="49" charset="0"/>
                <a:cs typeface="Courier New" pitchFamily="49" charset="0"/>
              </a:rPr>
              <a:t>;</a:t>
            </a:r>
          </a:p>
          <a:p>
            <a:endParaRPr lang="en-US" dirty="0" smtClean="0">
              <a:solidFill>
                <a:srgbClr val="000000"/>
              </a:solidFill>
              <a:latin typeface="Courier New"/>
            </a:endParaRPr>
          </a:p>
          <a:p>
            <a:r>
              <a:rPr lang="en-US" dirty="0" smtClean="0">
                <a:solidFill>
                  <a:srgbClr val="000000"/>
                </a:solidFill>
                <a:latin typeface="Courier New"/>
              </a:rPr>
              <a:t>Intent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ACTION_CALL</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myData</a:t>
            </a:r>
            <a:r>
              <a:rPr lang="en-US" i="1" dirty="0" smtClean="0">
                <a:solidFill>
                  <a:srgbClr val="000000"/>
                </a:solidFill>
                <a:latin typeface="Courier New"/>
              </a:rPr>
              <a:t>));</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a:p>
        </p:txBody>
      </p:sp>
      <p:sp>
        <p:nvSpPr>
          <p:cNvPr id="9" name="TextBox 8"/>
          <p:cNvSpPr txBox="1"/>
          <p:nvPr/>
        </p:nvSpPr>
        <p:spPr>
          <a:xfrm>
            <a:off x="228600" y="5867400"/>
            <a:ext cx="8001000" cy="615553"/>
          </a:xfrm>
          <a:prstGeom prst="rect">
            <a:avLst/>
          </a:prstGeom>
          <a:solidFill>
            <a:schemeClr val="accent5">
              <a:lumMod val="20000"/>
              <a:lumOff val="80000"/>
            </a:schemeClr>
          </a:solidFill>
        </p:spPr>
        <p:txBody>
          <a:bodyPr wrap="square" rtlCol="0">
            <a:spAutoFit/>
          </a:bodyPr>
          <a:lstStyle/>
          <a:p>
            <a:r>
              <a:rPr lang="en-US" dirty="0" smtClean="0"/>
              <a:t>Needs Permission:</a:t>
            </a:r>
          </a:p>
          <a:p>
            <a:r>
              <a:rPr lang="en-US" sz="1600" dirty="0" smtClean="0">
                <a:latin typeface="Consolas" pitchFamily="49" charset="0"/>
              </a:rPr>
              <a:t>&lt;uses-permission </a:t>
            </a:r>
            <a:r>
              <a:rPr lang="en-US" sz="1600" dirty="0" err="1" smtClean="0">
                <a:latin typeface="Consolas" pitchFamily="49" charset="0"/>
              </a:rPr>
              <a:t>android:name</a:t>
            </a:r>
            <a:r>
              <a:rPr lang="en-US" sz="1600" dirty="0" smtClean="0">
                <a:latin typeface="Consolas" pitchFamily="49" charset="0"/>
              </a:rPr>
              <a:t>="</a:t>
            </a:r>
            <a:r>
              <a:rPr lang="en-US" sz="1600" dirty="0" err="1" smtClean="0">
                <a:latin typeface="Consolas" pitchFamily="49" charset="0"/>
              </a:rPr>
              <a:t>android.permission.CALL_PHONE</a:t>
            </a:r>
            <a:r>
              <a:rPr lang="en-US" sz="1600" dirty="0" smtClean="0">
                <a:latin typeface="Consolas" pitchFamily="49" charset="0"/>
              </a:rPr>
              <a:t>" /&gt;</a:t>
            </a:r>
            <a:endParaRPr lang="en-US" sz="1600" dirty="0">
              <a:latin typeface="Consolas" pitchFamily="49" charset="0"/>
            </a:endParaRPr>
          </a:p>
        </p:txBody>
      </p:sp>
      <p:pic>
        <p:nvPicPr>
          <p:cNvPr id="13" name="Picture 12" descr="device1.png"/>
          <p:cNvPicPr>
            <a:picLocks noChangeAspect="1"/>
          </p:cNvPicPr>
          <p:nvPr/>
        </p:nvPicPr>
        <p:blipFill>
          <a:blip r:embed="rId3" cstate="print"/>
          <a:stretch>
            <a:fillRect/>
          </a:stretch>
        </p:blipFill>
        <p:spPr>
          <a:xfrm>
            <a:off x="5638800" y="838200"/>
            <a:ext cx="2438400" cy="3657600"/>
          </a:xfrm>
          <a:prstGeom prst="rect">
            <a:avLst/>
          </a:prstGeom>
          <a:ln>
            <a:solidFill>
              <a:schemeClr val="bg1">
                <a:lumMod val="75000"/>
              </a:schemeClr>
            </a:solidFill>
          </a:ln>
        </p:spPr>
      </p:pic>
      <p:pic>
        <p:nvPicPr>
          <p:cNvPr id="11" name="Picture 10" descr="device.png"/>
          <p:cNvPicPr>
            <a:picLocks noChangeAspect="1"/>
          </p:cNvPicPr>
          <p:nvPr/>
        </p:nvPicPr>
        <p:blipFill>
          <a:blip r:embed="rId4" cstate="print"/>
          <a:stretch>
            <a:fillRect/>
          </a:stretch>
        </p:blipFill>
        <p:spPr>
          <a:xfrm>
            <a:off x="6705600" y="457200"/>
            <a:ext cx="2286000" cy="3429000"/>
          </a:xfrm>
          <a:prstGeom prst="rect">
            <a:avLst/>
          </a:prstGeom>
          <a:ln>
            <a:solidFill>
              <a:schemeClr val="bg1">
                <a:lumMod val="75000"/>
              </a:schemeClr>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Show all your Contacts</a:t>
            </a:r>
          </a:p>
          <a:p>
            <a:r>
              <a:rPr lang="en-US" sz="2400" dirty="0" smtClean="0"/>
              <a:t>Modify the </a:t>
            </a:r>
            <a:r>
              <a:rPr lang="en-US" sz="2400" i="1" dirty="0" smtClean="0"/>
              <a:t>complete</a:t>
            </a:r>
            <a:r>
              <a:rPr lang="en-US" sz="2400" dirty="0" smtClean="0"/>
              <a:t> example1 replacing </a:t>
            </a:r>
          </a:p>
          <a:p>
            <a:r>
              <a:rPr lang="en-US" sz="2400" dirty="0" smtClean="0"/>
              <a:t>the method ‘</a:t>
            </a:r>
            <a:r>
              <a:rPr lang="en-US" sz="2400" dirty="0" err="1" smtClean="0"/>
              <a:t>ClickHandler</a:t>
            </a:r>
            <a:r>
              <a:rPr lang="en-US" sz="2400" dirty="0" smtClean="0"/>
              <a:t>’ with </a:t>
            </a:r>
          </a:p>
          <a:p>
            <a:r>
              <a:rPr lang="en-US" sz="2400" dirty="0" smtClean="0"/>
              <a:t>the following code</a:t>
            </a:r>
          </a:p>
        </p:txBody>
      </p:sp>
      <p:pic>
        <p:nvPicPr>
          <p:cNvPr id="10" name="Picture 9" descr="device.png"/>
          <p:cNvPicPr>
            <a:picLocks noChangeAspect="1"/>
          </p:cNvPicPr>
          <p:nvPr/>
        </p:nvPicPr>
        <p:blipFill>
          <a:blip r:embed="rId3" cstate="print"/>
          <a:stretch>
            <a:fillRect/>
          </a:stretch>
        </p:blipFill>
        <p:spPr>
          <a:xfrm>
            <a:off x="6477000" y="609600"/>
            <a:ext cx="2438400" cy="3657600"/>
          </a:xfrm>
          <a:prstGeom prst="rect">
            <a:avLst/>
          </a:prstGeom>
          <a:ln>
            <a:solidFill>
              <a:schemeClr val="bg1">
                <a:lumMod val="85000"/>
              </a:schemeClr>
            </a:solidFill>
          </a:ln>
        </p:spPr>
      </p:pic>
      <p:sp>
        <p:nvSpPr>
          <p:cNvPr id="12" name="TextBox 11"/>
          <p:cNvSpPr txBox="1"/>
          <p:nvPr/>
        </p:nvSpPr>
        <p:spPr>
          <a:xfrm>
            <a:off x="228600" y="4409182"/>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myData</a:t>
            </a:r>
            <a:r>
              <a:rPr lang="en-US" dirty="0" smtClean="0">
                <a:solidFill>
                  <a:srgbClr val="000000"/>
                </a:solidFill>
                <a:latin typeface="Courier New"/>
              </a:rPr>
              <a:t> = </a:t>
            </a:r>
            <a:r>
              <a:rPr lang="fr-FR" i="1" dirty="0" smtClean="0">
                <a:solidFill>
                  <a:srgbClr val="2A00FF"/>
                </a:solidFill>
                <a:latin typeface="Courier New"/>
              </a:rPr>
              <a:t>"</a:t>
            </a:r>
            <a:r>
              <a:rPr lang="en-US" b="1" dirty="0" smtClean="0">
                <a:solidFill>
                  <a:srgbClr val="0000C0"/>
                </a:solidFill>
                <a:latin typeface="Courier New"/>
              </a:rPr>
              <a:t>content://contacts/people/</a:t>
            </a:r>
            <a:r>
              <a:rPr lang="fr-FR" i="1" dirty="0" smtClean="0">
                <a:solidFill>
                  <a:srgbClr val="2A00FF"/>
                </a:solidFill>
                <a:latin typeface="Courier New"/>
              </a:rPr>
              <a:t>";</a:t>
            </a:r>
          </a:p>
          <a:p>
            <a:endParaRPr lang="en-US" dirty="0" smtClean="0">
              <a:solidFill>
                <a:srgbClr val="000000"/>
              </a:solidFill>
              <a:latin typeface="Courier New"/>
            </a:endParaRPr>
          </a:p>
          <a:p>
            <a:r>
              <a:rPr lang="en-US" dirty="0" smtClean="0">
                <a:solidFill>
                  <a:srgbClr val="000000"/>
                </a:solidFill>
                <a:latin typeface="Courier New"/>
              </a:rPr>
              <a:t>Intent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myData</a:t>
            </a:r>
            <a:r>
              <a:rPr lang="en-US" i="1" dirty="0" smtClean="0">
                <a:solidFill>
                  <a:srgbClr val="000000"/>
                </a:solidFill>
                <a:latin typeface="Courier New"/>
              </a:rPr>
              <a:t>));</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22</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Show a Particular Contact (ID = 2)</a:t>
            </a:r>
          </a:p>
          <a:p>
            <a:r>
              <a:rPr lang="en-US" sz="2400" dirty="0" smtClean="0"/>
              <a:t>Modify the </a:t>
            </a:r>
            <a:r>
              <a:rPr lang="en-US" sz="2400" i="1" dirty="0" smtClean="0"/>
              <a:t>complete</a:t>
            </a:r>
            <a:r>
              <a:rPr lang="en-US" sz="2400" dirty="0" smtClean="0"/>
              <a:t> example1 replacing </a:t>
            </a:r>
          </a:p>
          <a:p>
            <a:r>
              <a:rPr lang="en-US" sz="2400" dirty="0" smtClean="0"/>
              <a:t>the method ‘</a:t>
            </a:r>
            <a:r>
              <a:rPr lang="en-US" sz="2400" dirty="0" err="1" smtClean="0"/>
              <a:t>ClickHandler</a:t>
            </a:r>
            <a:r>
              <a:rPr lang="en-US" sz="2400" dirty="0" smtClean="0"/>
              <a:t>’ with </a:t>
            </a:r>
          </a:p>
          <a:p>
            <a:r>
              <a:rPr lang="en-US" sz="2400" dirty="0" smtClean="0"/>
              <a:t>the following code</a:t>
            </a:r>
          </a:p>
        </p:txBody>
      </p:sp>
      <p:sp>
        <p:nvSpPr>
          <p:cNvPr id="12" name="TextBox 11"/>
          <p:cNvSpPr txBox="1"/>
          <p:nvPr/>
        </p:nvSpPr>
        <p:spPr>
          <a:xfrm>
            <a:off x="228600" y="4409182"/>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myData</a:t>
            </a:r>
            <a:r>
              <a:rPr lang="en-US" dirty="0" smtClean="0">
                <a:solidFill>
                  <a:srgbClr val="000000"/>
                </a:solidFill>
                <a:latin typeface="Courier New"/>
              </a:rPr>
              <a:t> = </a:t>
            </a:r>
            <a:r>
              <a:rPr lang="fr-FR" i="1" dirty="0" smtClean="0">
                <a:solidFill>
                  <a:srgbClr val="2A00FF"/>
                </a:solidFill>
                <a:latin typeface="Courier New"/>
              </a:rPr>
              <a:t>"</a:t>
            </a:r>
            <a:r>
              <a:rPr lang="en-US" b="1" dirty="0" smtClean="0">
                <a:solidFill>
                  <a:srgbClr val="0000C0"/>
                </a:solidFill>
                <a:latin typeface="Courier New"/>
              </a:rPr>
              <a:t>content://contacts/people/2</a:t>
            </a:r>
            <a:r>
              <a:rPr lang="fr-FR" i="1" dirty="0" smtClean="0">
                <a:solidFill>
                  <a:srgbClr val="2A00FF"/>
                </a:solidFill>
                <a:latin typeface="Courier New"/>
              </a:rPr>
              <a:t>";</a:t>
            </a:r>
          </a:p>
          <a:p>
            <a:endParaRPr lang="en-US" dirty="0" smtClean="0">
              <a:solidFill>
                <a:srgbClr val="000000"/>
              </a:solidFill>
              <a:latin typeface="Courier New"/>
            </a:endParaRPr>
          </a:p>
          <a:p>
            <a:r>
              <a:rPr lang="en-US" dirty="0" smtClean="0">
                <a:solidFill>
                  <a:srgbClr val="000000"/>
                </a:solidFill>
                <a:latin typeface="Courier New"/>
              </a:rPr>
              <a:t>Intent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myData</a:t>
            </a:r>
            <a:r>
              <a:rPr lang="en-US" i="1" dirty="0" smtClean="0">
                <a:solidFill>
                  <a:srgbClr val="000000"/>
                </a:solidFill>
                <a:latin typeface="Courier New"/>
              </a:rPr>
              <a:t>));</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a:p>
        </p:txBody>
      </p:sp>
      <p:pic>
        <p:nvPicPr>
          <p:cNvPr id="9" name="Picture 8" descr="device.png"/>
          <p:cNvPicPr>
            <a:picLocks noChangeAspect="1"/>
          </p:cNvPicPr>
          <p:nvPr/>
        </p:nvPicPr>
        <p:blipFill>
          <a:blip r:embed="rId3" cstate="print"/>
          <a:stretch>
            <a:fillRect/>
          </a:stretch>
        </p:blipFill>
        <p:spPr>
          <a:xfrm>
            <a:off x="6324600" y="609600"/>
            <a:ext cx="2438400" cy="365760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23</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Edit a Particular Contact (ID = 2)</a:t>
            </a:r>
          </a:p>
          <a:p>
            <a:r>
              <a:rPr lang="en-US" sz="2400" dirty="0" smtClean="0"/>
              <a:t>Modify the </a:t>
            </a:r>
            <a:r>
              <a:rPr lang="en-US" sz="2400" i="1" dirty="0" smtClean="0"/>
              <a:t>complete</a:t>
            </a:r>
            <a:r>
              <a:rPr lang="en-US" sz="2400" dirty="0" smtClean="0"/>
              <a:t> example1 replacing </a:t>
            </a:r>
          </a:p>
          <a:p>
            <a:r>
              <a:rPr lang="en-US" sz="2400" dirty="0" smtClean="0"/>
              <a:t>the method ‘</a:t>
            </a:r>
            <a:r>
              <a:rPr lang="en-US" sz="2400" dirty="0" err="1" smtClean="0"/>
              <a:t>ClickHandler</a:t>
            </a:r>
            <a:r>
              <a:rPr lang="en-US" sz="2400" dirty="0" smtClean="0"/>
              <a:t>’ with </a:t>
            </a:r>
          </a:p>
          <a:p>
            <a:r>
              <a:rPr lang="en-US" sz="2400" dirty="0" smtClean="0"/>
              <a:t>the following code</a:t>
            </a:r>
          </a:p>
        </p:txBody>
      </p:sp>
      <p:sp>
        <p:nvSpPr>
          <p:cNvPr id="12" name="TextBox 11"/>
          <p:cNvSpPr txBox="1"/>
          <p:nvPr/>
        </p:nvSpPr>
        <p:spPr>
          <a:xfrm>
            <a:off x="228600" y="4409182"/>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myData</a:t>
            </a:r>
            <a:r>
              <a:rPr lang="en-US" dirty="0" smtClean="0">
                <a:solidFill>
                  <a:srgbClr val="000000"/>
                </a:solidFill>
                <a:latin typeface="Courier New"/>
              </a:rPr>
              <a:t> = </a:t>
            </a:r>
            <a:r>
              <a:rPr lang="fr-FR" i="1" dirty="0" smtClean="0">
                <a:solidFill>
                  <a:srgbClr val="2A00FF"/>
                </a:solidFill>
                <a:latin typeface="Courier New"/>
              </a:rPr>
              <a:t>"</a:t>
            </a:r>
            <a:r>
              <a:rPr lang="en-US" b="1" dirty="0" smtClean="0">
                <a:solidFill>
                  <a:srgbClr val="0000C0"/>
                </a:solidFill>
                <a:latin typeface="Courier New"/>
              </a:rPr>
              <a:t>content://contacts/people/2</a:t>
            </a:r>
            <a:r>
              <a:rPr lang="fr-FR" i="1" dirty="0" smtClean="0">
                <a:solidFill>
                  <a:srgbClr val="2A00FF"/>
                </a:solidFill>
                <a:latin typeface="Courier New"/>
              </a:rPr>
              <a:t>";</a:t>
            </a:r>
          </a:p>
          <a:p>
            <a:endParaRPr lang="en-US" dirty="0" smtClean="0">
              <a:solidFill>
                <a:srgbClr val="000000"/>
              </a:solidFill>
              <a:latin typeface="Courier New"/>
            </a:endParaRPr>
          </a:p>
          <a:p>
            <a:r>
              <a:rPr lang="en-US" dirty="0" smtClean="0">
                <a:solidFill>
                  <a:srgbClr val="000000"/>
                </a:solidFill>
                <a:latin typeface="Courier New"/>
              </a:rPr>
              <a:t>Intent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ACTION_EDIT</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myData</a:t>
            </a:r>
            <a:r>
              <a:rPr lang="en-US" i="1" dirty="0" smtClean="0">
                <a:solidFill>
                  <a:srgbClr val="000000"/>
                </a:solidFill>
                <a:latin typeface="Courier New"/>
              </a:rPr>
              <a:t>));</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a:p>
        </p:txBody>
      </p:sp>
      <p:pic>
        <p:nvPicPr>
          <p:cNvPr id="10" name="Picture 9" descr="device2.png"/>
          <p:cNvPicPr>
            <a:picLocks noChangeAspect="1"/>
          </p:cNvPicPr>
          <p:nvPr/>
        </p:nvPicPr>
        <p:blipFill>
          <a:blip r:embed="rId3" cstate="print"/>
          <a:stretch>
            <a:fillRect/>
          </a:stretch>
        </p:blipFill>
        <p:spPr>
          <a:xfrm>
            <a:off x="6324600" y="609600"/>
            <a:ext cx="2438400" cy="365760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24</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View a Webpage</a:t>
            </a:r>
          </a:p>
          <a:p>
            <a:r>
              <a:rPr lang="en-US" sz="2400" dirty="0" smtClean="0"/>
              <a:t>Modify the </a:t>
            </a:r>
            <a:r>
              <a:rPr lang="en-US" sz="2400" i="1" dirty="0" smtClean="0"/>
              <a:t>complete</a:t>
            </a:r>
            <a:r>
              <a:rPr lang="en-US" sz="2400" dirty="0" smtClean="0"/>
              <a:t> example1 replacing </a:t>
            </a:r>
          </a:p>
          <a:p>
            <a:r>
              <a:rPr lang="en-US" sz="2400" dirty="0" smtClean="0"/>
              <a:t>the method ‘</a:t>
            </a:r>
            <a:r>
              <a:rPr lang="en-US" sz="2400" dirty="0" err="1" smtClean="0"/>
              <a:t>ClickHandler</a:t>
            </a:r>
            <a:r>
              <a:rPr lang="en-US" sz="2400" dirty="0" smtClean="0"/>
              <a:t>’ with </a:t>
            </a:r>
          </a:p>
          <a:p>
            <a:r>
              <a:rPr lang="en-US" sz="2400" dirty="0" smtClean="0"/>
              <a:t>the following code</a:t>
            </a:r>
          </a:p>
        </p:txBody>
      </p:sp>
      <p:sp>
        <p:nvSpPr>
          <p:cNvPr id="12" name="TextBox 11"/>
          <p:cNvSpPr txBox="1"/>
          <p:nvPr/>
        </p:nvSpPr>
        <p:spPr>
          <a:xfrm>
            <a:off x="228600" y="4038600"/>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myData</a:t>
            </a:r>
            <a:r>
              <a:rPr lang="en-US" dirty="0" smtClean="0">
                <a:solidFill>
                  <a:srgbClr val="000000"/>
                </a:solidFill>
                <a:latin typeface="Courier New"/>
              </a:rPr>
              <a:t> = </a:t>
            </a:r>
            <a:r>
              <a:rPr lang="fr-FR" i="1" dirty="0" smtClean="0">
                <a:solidFill>
                  <a:srgbClr val="2A00FF"/>
                </a:solidFill>
                <a:latin typeface="Courier New"/>
              </a:rPr>
              <a:t>"</a:t>
            </a:r>
            <a:r>
              <a:rPr lang="en-US" b="1" dirty="0" smtClean="0">
                <a:solidFill>
                  <a:srgbClr val="0000C0"/>
                </a:solidFill>
                <a:latin typeface="Courier New"/>
              </a:rPr>
              <a:t>http://www.youTube.com</a:t>
            </a:r>
            <a:r>
              <a:rPr lang="fr-FR" i="1" dirty="0" smtClean="0">
                <a:solidFill>
                  <a:srgbClr val="2A00FF"/>
                </a:solidFill>
                <a:latin typeface="Courier New"/>
              </a:rPr>
              <a:t>";</a:t>
            </a:r>
          </a:p>
          <a:p>
            <a:endParaRPr lang="en-US" dirty="0" smtClean="0">
              <a:solidFill>
                <a:srgbClr val="000000"/>
              </a:solidFill>
              <a:latin typeface="Courier New"/>
            </a:endParaRPr>
          </a:p>
          <a:p>
            <a:r>
              <a:rPr lang="en-US" dirty="0" smtClean="0">
                <a:solidFill>
                  <a:srgbClr val="000000"/>
                </a:solidFill>
                <a:latin typeface="Courier New"/>
              </a:rPr>
              <a:t>Intent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myData</a:t>
            </a:r>
            <a:r>
              <a:rPr lang="en-US" i="1" dirty="0" smtClean="0">
                <a:solidFill>
                  <a:srgbClr val="000000"/>
                </a:solidFill>
                <a:latin typeface="Courier New"/>
              </a:rPr>
              <a:t>));</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a:p>
        </p:txBody>
      </p:sp>
      <p:pic>
        <p:nvPicPr>
          <p:cNvPr id="9" name="Picture 8" descr="device.png"/>
          <p:cNvPicPr>
            <a:picLocks noChangeAspect="1"/>
          </p:cNvPicPr>
          <p:nvPr/>
        </p:nvPicPr>
        <p:blipFill>
          <a:blip r:embed="rId3" cstate="print"/>
          <a:stretch>
            <a:fillRect/>
          </a:stretch>
        </p:blipFill>
        <p:spPr>
          <a:xfrm>
            <a:off x="6324600" y="304800"/>
            <a:ext cx="2438400" cy="3657600"/>
          </a:xfrm>
          <a:prstGeom prst="rect">
            <a:avLst/>
          </a:prstGeom>
          <a:ln>
            <a:solidFill>
              <a:schemeClr val="bg1">
                <a:lumMod val="75000"/>
              </a:schemeClr>
            </a:solidFill>
          </a:ln>
        </p:spPr>
      </p:pic>
      <p:sp>
        <p:nvSpPr>
          <p:cNvPr id="11" name="TextBox 10"/>
          <p:cNvSpPr txBox="1"/>
          <p:nvPr/>
        </p:nvSpPr>
        <p:spPr>
          <a:xfrm>
            <a:off x="228600" y="5867400"/>
            <a:ext cx="8001000" cy="584775"/>
          </a:xfrm>
          <a:prstGeom prst="rect">
            <a:avLst/>
          </a:prstGeom>
          <a:solidFill>
            <a:schemeClr val="accent5">
              <a:lumMod val="20000"/>
              <a:lumOff val="80000"/>
            </a:schemeClr>
          </a:solidFill>
        </p:spPr>
        <p:txBody>
          <a:bodyPr wrap="square" rtlCol="0">
            <a:spAutoFit/>
          </a:bodyPr>
          <a:lstStyle/>
          <a:p>
            <a:r>
              <a:rPr lang="en-US" b="1" dirty="0" smtClean="0"/>
              <a:t>Caution. </a:t>
            </a:r>
            <a:r>
              <a:rPr lang="en-US" dirty="0" smtClean="0"/>
              <a:t>Add to the Manifest a request to use the Internet:</a:t>
            </a:r>
          </a:p>
          <a:p>
            <a:r>
              <a:rPr lang="en-US" sz="1400" dirty="0" smtClean="0">
                <a:latin typeface="Courier New" pitchFamily="49" charset="0"/>
                <a:cs typeface="Courier New" pitchFamily="49" charset="0"/>
              </a:rPr>
              <a:t>&lt;uses-permission </a:t>
            </a:r>
            <a:r>
              <a:rPr lang="en-US" sz="1400" dirty="0" err="1" smtClean="0">
                <a:latin typeface="Courier New" pitchFamily="49" charset="0"/>
                <a:cs typeface="Courier New" pitchFamily="49" charset="0"/>
              </a:rPr>
              <a:t>android:name</a:t>
            </a:r>
            <a:r>
              <a:rPr lang="en-US" sz="1400" dirty="0" smtClean="0">
                <a:latin typeface="Courier New" pitchFamily="49" charset="0"/>
                <a:cs typeface="Courier New" pitchFamily="49" charset="0"/>
              </a:rPr>
              <a:t>=</a:t>
            </a:r>
            <a:r>
              <a:rPr lang="en-US" sz="1400" i="1" dirty="0" smtClean="0">
                <a:latin typeface="Courier New" pitchFamily="49" charset="0"/>
                <a:cs typeface="Courier New" pitchFamily="49" charset="0"/>
              </a:rPr>
              <a:t>"</a:t>
            </a:r>
            <a:r>
              <a:rPr lang="en-US" sz="1400" i="1" dirty="0" err="1" smtClean="0">
                <a:latin typeface="Courier New" pitchFamily="49" charset="0"/>
                <a:cs typeface="Courier New" pitchFamily="49" charset="0"/>
              </a:rPr>
              <a:t>android.permission.INTERNET</a:t>
            </a:r>
            <a:r>
              <a:rPr lang="en-US" sz="1400" i="1" dirty="0" smtClean="0">
                <a:latin typeface="Courier New" pitchFamily="49" charset="0"/>
                <a:cs typeface="Courier New" pitchFamily="49" charset="0"/>
              </a:rPr>
              <a:t>" /&gt;</a:t>
            </a:r>
            <a:endParaRPr lang="en-US" sz="14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Geo Mapping an Address</a:t>
            </a:r>
          </a:p>
          <a:p>
            <a:r>
              <a:rPr lang="en-US" sz="2400" dirty="0" smtClean="0"/>
              <a:t>Provide a </a:t>
            </a:r>
            <a:r>
              <a:rPr lang="en-US" sz="2400" dirty="0" err="1" smtClean="0"/>
              <a:t>geoCode</a:t>
            </a:r>
            <a:r>
              <a:rPr lang="en-US" sz="2400" dirty="0" smtClean="0"/>
              <a:t> expression holding a street</a:t>
            </a:r>
          </a:p>
          <a:p>
            <a:r>
              <a:rPr lang="en-US" sz="2400" dirty="0" smtClean="0"/>
              <a:t>address (or place, such as ‘golden gate ca’ )</a:t>
            </a:r>
          </a:p>
          <a:p>
            <a:r>
              <a:rPr lang="en-US" sz="2400" dirty="0" smtClean="0"/>
              <a:t>Replace spaces with ‘+’.</a:t>
            </a:r>
          </a:p>
        </p:txBody>
      </p:sp>
      <p:sp>
        <p:nvSpPr>
          <p:cNvPr id="12" name="TextBox 11"/>
          <p:cNvSpPr txBox="1"/>
          <p:nvPr/>
        </p:nvSpPr>
        <p:spPr>
          <a:xfrm>
            <a:off x="228600" y="3960674"/>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geoCode</a:t>
            </a:r>
            <a:r>
              <a:rPr lang="en-US" dirty="0" smtClean="0">
                <a:solidFill>
                  <a:srgbClr val="000000"/>
                </a:solidFill>
                <a:latin typeface="Courier New"/>
              </a:rPr>
              <a:t> =  </a:t>
            </a:r>
          </a:p>
          <a:p>
            <a:r>
              <a:rPr lang="en-US" dirty="0" smtClean="0">
                <a:solidFill>
                  <a:srgbClr val="000000"/>
                </a:solidFill>
                <a:latin typeface="Courier New"/>
              </a:rPr>
              <a:t>       </a:t>
            </a:r>
            <a:r>
              <a:rPr lang="en-US" dirty="0" smtClean="0">
                <a:solidFill>
                  <a:srgbClr val="2A00FF"/>
                </a:solidFill>
                <a:latin typeface="Courier New"/>
              </a:rPr>
              <a:t>"geo:0,0?q=1860+east+18th+street+cleveland+oh"</a:t>
            </a:r>
            <a:r>
              <a:rPr lang="en-US" dirty="0" smtClean="0">
                <a:solidFill>
                  <a:srgbClr val="000000"/>
                </a:solidFill>
                <a:latin typeface="Courier New"/>
              </a:rPr>
              <a:t>;</a:t>
            </a:r>
          </a:p>
          <a:p>
            <a:r>
              <a:rPr lang="en-US" dirty="0" smtClean="0">
                <a:solidFill>
                  <a:srgbClr val="000000"/>
                </a:solidFill>
                <a:latin typeface="Courier New"/>
              </a:rPr>
              <a:t>Intent </a:t>
            </a:r>
            <a:r>
              <a:rPr lang="en-US" dirty="0" err="1" smtClean="0">
                <a:solidFill>
                  <a:srgbClr val="000000"/>
                </a:solidFill>
                <a:latin typeface="Courier New"/>
              </a:rPr>
              <a:t>intent</a:t>
            </a:r>
            <a:r>
              <a:rPr lang="en-US" dirty="0" smtClean="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geoCode</a:t>
            </a:r>
            <a:r>
              <a:rPr lang="en-US" i="1" dirty="0" smtClean="0">
                <a:solidFill>
                  <a:srgbClr val="000000"/>
                </a:solidFill>
                <a:latin typeface="Courier New"/>
              </a:rPr>
              <a:t>));</a:t>
            </a:r>
          </a:p>
          <a:p>
            <a:r>
              <a:rPr lang="en-US" dirty="0" err="1" smtClean="0">
                <a:solidFill>
                  <a:srgbClr val="000000"/>
                </a:solidFill>
                <a:latin typeface="Courier New"/>
              </a:rPr>
              <a:t>startActivity</a:t>
            </a:r>
            <a:r>
              <a:rPr lang="en-US" dirty="0" smtClean="0">
                <a:solidFill>
                  <a:srgbClr val="000000"/>
                </a:solidFill>
                <a:latin typeface="Courier New"/>
              </a:rPr>
              <a:t>(intent);</a:t>
            </a:r>
          </a:p>
          <a:p>
            <a:endParaRPr lang="en-US" dirty="0" smtClean="0">
              <a:latin typeface="Courier New"/>
            </a:endParaRPr>
          </a:p>
        </p:txBody>
      </p:sp>
      <p:sp>
        <p:nvSpPr>
          <p:cNvPr id="9" name="TextBox 8"/>
          <p:cNvSpPr txBox="1"/>
          <p:nvPr/>
        </p:nvSpPr>
        <p:spPr>
          <a:xfrm>
            <a:off x="228600" y="5791200"/>
            <a:ext cx="8001000" cy="892552"/>
          </a:xfrm>
          <a:prstGeom prst="rect">
            <a:avLst/>
          </a:prstGeom>
          <a:solidFill>
            <a:schemeClr val="bg1">
              <a:lumMod val="95000"/>
            </a:schemeClr>
          </a:solidFill>
          <a:ln>
            <a:solidFill>
              <a:schemeClr val="bg1">
                <a:lumMod val="75000"/>
              </a:schemeClr>
            </a:solidFill>
          </a:ln>
        </p:spPr>
        <p:txBody>
          <a:bodyPr wrap="square" rtlCol="0">
            <a:spAutoFit/>
          </a:bodyPr>
          <a:lstStyle/>
          <a:p>
            <a:r>
              <a:rPr lang="en-US" sz="1400" dirty="0" smtClean="0"/>
              <a:t>Modify the Manifest adding the following requests:</a:t>
            </a:r>
          </a:p>
          <a:p>
            <a:endParaRPr lang="en-US" sz="1400" dirty="0" smtClean="0"/>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android.permission.ACCESS_COARSE_LOCATION</a:t>
            </a:r>
            <a:r>
              <a:rPr lang="en-US" sz="1200" dirty="0" smtClean="0">
                <a:solidFill>
                  <a:srgbClr val="2A00FF"/>
                </a:solidFill>
                <a:latin typeface="Courier New"/>
              </a:rPr>
              <a:t>"</a:t>
            </a:r>
            <a:r>
              <a:rPr lang="en-US" sz="1200" dirty="0" smtClean="0">
                <a:solidFill>
                  <a:srgbClr val="000000"/>
                </a:solidFill>
                <a:latin typeface="Courier New"/>
              </a:rPr>
              <a:t> /&gt; </a:t>
            </a:r>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android.permission.INTERNET</a:t>
            </a:r>
            <a:r>
              <a:rPr lang="en-US" sz="1200" dirty="0" smtClean="0">
                <a:solidFill>
                  <a:srgbClr val="2A00FF"/>
                </a:solidFill>
                <a:latin typeface="Courier New"/>
              </a:rPr>
              <a:t>"</a:t>
            </a:r>
            <a:r>
              <a:rPr lang="en-US" sz="1200" dirty="0" smtClean="0">
                <a:solidFill>
                  <a:srgbClr val="000000"/>
                </a:solidFill>
                <a:latin typeface="Courier New"/>
              </a:rPr>
              <a:t> /&gt; </a:t>
            </a:r>
            <a:endParaRPr lang="en-US" dirty="0"/>
          </a:p>
        </p:txBody>
      </p:sp>
      <p:pic>
        <p:nvPicPr>
          <p:cNvPr id="11" name="Picture 10" descr="device.png"/>
          <p:cNvPicPr>
            <a:picLocks noChangeAspect="1"/>
          </p:cNvPicPr>
          <p:nvPr/>
        </p:nvPicPr>
        <p:blipFill>
          <a:blip r:embed="rId3" cstate="print"/>
          <a:stretch>
            <a:fillRect/>
          </a:stretch>
        </p:blipFill>
        <p:spPr>
          <a:xfrm>
            <a:off x="6400800" y="533400"/>
            <a:ext cx="2438400" cy="3657600"/>
          </a:xfrm>
          <a:prstGeom prst="rect">
            <a:avLst/>
          </a:prstGeom>
          <a:ln w="6350">
            <a:solidFill>
              <a:schemeClr val="tx1"/>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308324"/>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Geo Mapping  Coordinates (latitude, longitude)</a:t>
            </a:r>
          </a:p>
          <a:p>
            <a:r>
              <a:rPr lang="en-US" sz="2400" dirty="0" smtClean="0"/>
              <a:t>Provide a </a:t>
            </a:r>
            <a:r>
              <a:rPr lang="en-US" sz="2400" dirty="0" err="1" smtClean="0"/>
              <a:t>geoCode</a:t>
            </a:r>
            <a:r>
              <a:rPr lang="en-US" sz="2400" dirty="0" smtClean="0"/>
              <a:t> holding latitude and</a:t>
            </a:r>
          </a:p>
          <a:p>
            <a:r>
              <a:rPr lang="en-US" sz="2400" dirty="0" smtClean="0"/>
              <a:t>longitude (also an </a:t>
            </a:r>
            <a:r>
              <a:rPr lang="en-US" sz="2400" dirty="0" err="1" smtClean="0"/>
              <a:t>addittional</a:t>
            </a:r>
            <a:r>
              <a:rPr lang="en-US" sz="2400" dirty="0" smtClean="0"/>
              <a:t> </a:t>
            </a:r>
            <a:r>
              <a:rPr lang="en-US" sz="2400" smtClean="0"/>
              <a:t>zoom ‘</a:t>
            </a:r>
            <a:r>
              <a:rPr lang="en-US" sz="2400" b="1" smtClean="0">
                <a:solidFill>
                  <a:srgbClr val="C00000"/>
                </a:solidFill>
              </a:rPr>
              <a:t>?z=xx</a:t>
            </a:r>
            <a:r>
              <a:rPr lang="en-US" sz="2400" dirty="0" smtClean="0"/>
              <a:t>’ with </a:t>
            </a:r>
          </a:p>
          <a:p>
            <a:r>
              <a:rPr lang="en-US" sz="2400" dirty="0" smtClean="0"/>
              <a:t>xx in range 1..23)</a:t>
            </a:r>
          </a:p>
        </p:txBody>
      </p:sp>
      <p:sp>
        <p:nvSpPr>
          <p:cNvPr id="12" name="TextBox 11"/>
          <p:cNvSpPr txBox="1"/>
          <p:nvPr/>
        </p:nvSpPr>
        <p:spPr>
          <a:xfrm>
            <a:off x="228600" y="3960674"/>
            <a:ext cx="8001000" cy="1754326"/>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geoCode</a:t>
            </a:r>
            <a:r>
              <a:rPr lang="en-US" dirty="0" smtClean="0">
                <a:solidFill>
                  <a:srgbClr val="000000"/>
                </a:solidFill>
                <a:latin typeface="Courier New"/>
              </a:rPr>
              <a:t> =  </a:t>
            </a:r>
          </a:p>
          <a:p>
            <a:r>
              <a:rPr lang="en-US" dirty="0" smtClean="0">
                <a:solidFill>
                  <a:srgbClr val="000000"/>
                </a:solidFill>
                <a:latin typeface="Courier New"/>
              </a:rPr>
              <a:t>       </a:t>
            </a:r>
            <a:r>
              <a:rPr lang="en-US" dirty="0" smtClean="0">
                <a:solidFill>
                  <a:srgbClr val="2A00FF"/>
                </a:solidFill>
                <a:highlight>
                  <a:srgbClr val="E8F2FE"/>
                </a:highlight>
                <a:latin typeface="Courier New"/>
              </a:rPr>
              <a:t>"</a:t>
            </a:r>
            <a:r>
              <a:rPr lang="en-US" b="1" dirty="0" smtClean="0">
                <a:solidFill>
                  <a:srgbClr val="2A00FF"/>
                </a:solidFill>
                <a:highlight>
                  <a:srgbClr val="E8F2FE"/>
                </a:highlight>
                <a:latin typeface="Courier New"/>
              </a:rPr>
              <a:t>geo:41.5020952,-81.6789717"</a:t>
            </a:r>
            <a:r>
              <a:rPr lang="en-US" b="1" dirty="0" smtClean="0">
                <a:solidFill>
                  <a:srgbClr val="000000"/>
                </a:solidFill>
                <a:highlight>
                  <a:srgbClr val="E8F2FE"/>
                </a:highlight>
                <a:latin typeface="Courier New"/>
              </a:rPr>
              <a:t>;</a:t>
            </a:r>
          </a:p>
          <a:p>
            <a:r>
              <a:rPr lang="en-US" dirty="0" smtClean="0">
                <a:solidFill>
                  <a:srgbClr val="000000"/>
                </a:solidFill>
                <a:latin typeface="Courier New"/>
              </a:rPr>
              <a:t>Intent </a:t>
            </a:r>
            <a:r>
              <a:rPr lang="en-US" dirty="0" err="1" smtClean="0">
                <a:solidFill>
                  <a:srgbClr val="000000"/>
                </a:solidFill>
                <a:latin typeface="Courier New"/>
              </a:rPr>
              <a:t>intent</a:t>
            </a:r>
            <a:r>
              <a:rPr lang="en-US" dirty="0" smtClean="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geoCode</a:t>
            </a:r>
            <a:r>
              <a:rPr lang="en-US" i="1" dirty="0" smtClean="0">
                <a:solidFill>
                  <a:srgbClr val="000000"/>
                </a:solidFill>
                <a:latin typeface="Courier New"/>
              </a:rPr>
              <a:t>));</a:t>
            </a:r>
          </a:p>
          <a:p>
            <a:r>
              <a:rPr lang="en-US" dirty="0" err="1" smtClean="0">
                <a:solidFill>
                  <a:srgbClr val="000000"/>
                </a:solidFill>
                <a:latin typeface="Courier New"/>
              </a:rPr>
              <a:t>startActivity</a:t>
            </a:r>
            <a:r>
              <a:rPr lang="en-US" dirty="0" smtClean="0">
                <a:solidFill>
                  <a:srgbClr val="000000"/>
                </a:solidFill>
                <a:latin typeface="Courier New"/>
              </a:rPr>
              <a:t>(intent);</a:t>
            </a:r>
          </a:p>
          <a:p>
            <a:endParaRPr lang="en-US" dirty="0" smtClean="0">
              <a:latin typeface="Courier New"/>
            </a:endParaRPr>
          </a:p>
        </p:txBody>
      </p:sp>
      <p:sp>
        <p:nvSpPr>
          <p:cNvPr id="9" name="TextBox 8"/>
          <p:cNvSpPr txBox="1"/>
          <p:nvPr/>
        </p:nvSpPr>
        <p:spPr>
          <a:xfrm>
            <a:off x="228600" y="5791200"/>
            <a:ext cx="8001000" cy="892552"/>
          </a:xfrm>
          <a:prstGeom prst="rect">
            <a:avLst/>
          </a:prstGeom>
          <a:solidFill>
            <a:schemeClr val="bg1">
              <a:lumMod val="95000"/>
            </a:schemeClr>
          </a:solidFill>
          <a:ln>
            <a:solidFill>
              <a:schemeClr val="bg1">
                <a:lumMod val="75000"/>
              </a:schemeClr>
            </a:solidFill>
          </a:ln>
        </p:spPr>
        <p:txBody>
          <a:bodyPr wrap="square" rtlCol="0">
            <a:spAutoFit/>
          </a:bodyPr>
          <a:lstStyle/>
          <a:p>
            <a:r>
              <a:rPr lang="en-US" sz="1400" dirty="0" smtClean="0"/>
              <a:t>Modify the Manifest adding the following requests:</a:t>
            </a:r>
          </a:p>
          <a:p>
            <a:endParaRPr lang="en-US" sz="1400" dirty="0" smtClean="0"/>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android.permission.ACCESS_COARSE_LOCATION</a:t>
            </a:r>
            <a:r>
              <a:rPr lang="en-US" sz="1200" dirty="0" smtClean="0">
                <a:solidFill>
                  <a:srgbClr val="2A00FF"/>
                </a:solidFill>
                <a:latin typeface="Courier New"/>
              </a:rPr>
              <a:t>"</a:t>
            </a:r>
            <a:r>
              <a:rPr lang="en-US" sz="1200" dirty="0" smtClean="0">
                <a:solidFill>
                  <a:srgbClr val="000000"/>
                </a:solidFill>
                <a:latin typeface="Courier New"/>
              </a:rPr>
              <a:t> /&gt; </a:t>
            </a:r>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android.permission.INTERNET</a:t>
            </a:r>
            <a:r>
              <a:rPr lang="en-US" sz="1200" dirty="0" smtClean="0">
                <a:solidFill>
                  <a:srgbClr val="2A00FF"/>
                </a:solidFill>
                <a:latin typeface="Courier New"/>
              </a:rPr>
              <a:t>"</a:t>
            </a:r>
            <a:r>
              <a:rPr lang="en-US" sz="1200" dirty="0" smtClean="0">
                <a:solidFill>
                  <a:srgbClr val="000000"/>
                </a:solidFill>
                <a:latin typeface="Courier New"/>
              </a:rPr>
              <a:t> /&gt; </a:t>
            </a:r>
            <a:endParaRPr lang="en-US" dirty="0"/>
          </a:p>
        </p:txBody>
      </p:sp>
      <p:pic>
        <p:nvPicPr>
          <p:cNvPr id="10" name="Picture 9" descr="device.png"/>
          <p:cNvPicPr>
            <a:picLocks noChangeAspect="1"/>
          </p:cNvPicPr>
          <p:nvPr/>
        </p:nvPicPr>
        <p:blipFill>
          <a:blip r:embed="rId3" cstate="print"/>
          <a:stretch>
            <a:fillRect/>
          </a:stretch>
        </p:blipFill>
        <p:spPr>
          <a:xfrm>
            <a:off x="6400800" y="685800"/>
            <a:ext cx="2438400" cy="3657600"/>
          </a:xfrm>
          <a:prstGeom prst="rect">
            <a:avLst/>
          </a:prstGeom>
          <a:ln w="3175">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27</a:t>
            </a:fld>
            <a:endParaRPr lang="en-US"/>
          </a:p>
        </p:txBody>
      </p:sp>
      <p:sp>
        <p:nvSpPr>
          <p:cNvPr id="3" name="TextBox 2"/>
          <p:cNvSpPr txBox="1"/>
          <p:nvPr/>
        </p:nvSpPr>
        <p:spPr>
          <a:xfrm>
            <a:off x="762000" y="762000"/>
            <a:ext cx="8077200" cy="2369880"/>
          </a:xfrm>
          <a:prstGeom prst="rect">
            <a:avLst/>
          </a:prstGeom>
          <a:solidFill>
            <a:schemeClr val="bg1">
              <a:lumMod val="95000"/>
            </a:schemeClr>
          </a:solidFill>
        </p:spPr>
        <p:txBody>
          <a:bodyPr wrap="square" rtlCol="0">
            <a:spAutoFit/>
          </a:bodyPr>
          <a:lstStyle/>
          <a:p>
            <a:r>
              <a:rPr lang="en-US" b="1" dirty="0" smtClean="0"/>
              <a:t>More Examples </a:t>
            </a:r>
          </a:p>
          <a:p>
            <a:endParaRPr lang="en-US" b="1" dirty="0" smtClean="0"/>
          </a:p>
          <a:p>
            <a:r>
              <a:rPr lang="en-US" sz="1400" b="1" dirty="0" smtClean="0"/>
              <a:t>// Getting driving directions: how to go from </a:t>
            </a:r>
            <a:r>
              <a:rPr lang="en-US" sz="1400" b="1" dirty="0" err="1" smtClean="0"/>
              <a:t>loaction</a:t>
            </a:r>
            <a:r>
              <a:rPr lang="en-US" sz="1400" b="1" dirty="0" smtClean="0"/>
              <a:t> A to location B?</a:t>
            </a:r>
          </a:p>
          <a:p>
            <a:endParaRPr lang="en-US" sz="1400" b="1" dirty="0" smtClean="0"/>
          </a:p>
          <a:p>
            <a:r>
              <a:rPr lang="en-US" sz="1400" dirty="0" smtClean="0"/>
              <a:t>Intent intent = new Intent(</a:t>
            </a:r>
            <a:r>
              <a:rPr lang="en-US" sz="1400" dirty="0" err="1" smtClean="0"/>
              <a:t>android.content.Intent.ACTION_VIEW</a:t>
            </a:r>
            <a:r>
              <a:rPr lang="en-US" sz="1400" dirty="0" smtClean="0"/>
              <a:t>, </a:t>
            </a:r>
          </a:p>
          <a:p>
            <a:r>
              <a:rPr lang="en-US" sz="1400" dirty="0" smtClean="0"/>
              <a:t/>
            </a:r>
            <a:br>
              <a:rPr lang="en-US" sz="1400" dirty="0" smtClean="0"/>
            </a:br>
            <a:r>
              <a:rPr lang="en-US" sz="1400" dirty="0" err="1" smtClean="0"/>
              <a:t>Uri.parse</a:t>
            </a:r>
            <a:r>
              <a:rPr lang="en-US" sz="1400" dirty="0" smtClean="0"/>
              <a:t>("http://maps.google.com/maps?saddr=</a:t>
            </a:r>
            <a:r>
              <a:rPr lang="en-US" sz="1400" dirty="0" smtClean="0">
                <a:solidFill>
                  <a:srgbClr val="C00000"/>
                </a:solidFill>
              </a:rPr>
              <a:t>9.938083,-84.054430</a:t>
            </a:r>
            <a:r>
              <a:rPr lang="en-US" sz="1400" dirty="0" smtClean="0"/>
              <a:t>&amp;daddr=</a:t>
            </a:r>
            <a:r>
              <a:rPr lang="en-US" sz="1400" dirty="0" smtClean="0">
                <a:solidFill>
                  <a:srgbClr val="C00000"/>
                </a:solidFill>
              </a:rPr>
              <a:t>9.926392,-84.055964</a:t>
            </a:r>
            <a:r>
              <a:rPr lang="en-US" sz="1400" dirty="0" smtClean="0"/>
              <a:t>"));</a:t>
            </a:r>
          </a:p>
          <a:p>
            <a:r>
              <a:rPr lang="en-US" sz="1400" dirty="0" smtClean="0"/>
              <a:t/>
            </a:r>
            <a:br>
              <a:rPr lang="en-US" sz="1400" dirty="0" smtClean="0"/>
            </a:br>
            <a:r>
              <a:rPr lang="en-US" sz="1400" dirty="0" err="1" smtClean="0"/>
              <a:t>startActivity</a:t>
            </a:r>
            <a:r>
              <a:rPr lang="en-US" sz="1400" dirty="0" smtClean="0"/>
              <a:t>(intent);</a:t>
            </a:r>
          </a:p>
          <a:p>
            <a:endParaRPr lang="en-US" sz="1400" dirty="0" smtClean="0"/>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pic>
        <p:nvPicPr>
          <p:cNvPr id="5" name="Picture 4"/>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pic>
        <p:nvPicPr>
          <p:cNvPr id="7" name="Picture 6" descr="device.png"/>
          <p:cNvPicPr>
            <a:picLocks noChangeAspect="1"/>
          </p:cNvPicPr>
          <p:nvPr/>
        </p:nvPicPr>
        <p:blipFill>
          <a:blip r:embed="rId3" cstate="print"/>
          <a:stretch>
            <a:fillRect/>
          </a:stretch>
        </p:blipFill>
        <p:spPr>
          <a:xfrm>
            <a:off x="4648200" y="2590800"/>
            <a:ext cx="2438400" cy="3657600"/>
          </a:xfrm>
          <a:prstGeom prst="rect">
            <a:avLst/>
          </a:prstGeom>
          <a:ln>
            <a:solidFill>
              <a:schemeClr val="accent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28</a:t>
            </a:fld>
            <a:endParaRPr lang="en-US"/>
          </a:p>
        </p:txBody>
      </p:sp>
      <p:sp>
        <p:nvSpPr>
          <p:cNvPr id="3" name="TextBox 2"/>
          <p:cNvSpPr txBox="1"/>
          <p:nvPr/>
        </p:nvSpPr>
        <p:spPr>
          <a:xfrm>
            <a:off x="762000" y="762000"/>
            <a:ext cx="8077200" cy="2308324"/>
          </a:xfrm>
          <a:prstGeom prst="rect">
            <a:avLst/>
          </a:prstGeom>
          <a:noFill/>
        </p:spPr>
        <p:txBody>
          <a:bodyPr wrap="square" rtlCol="0">
            <a:spAutoFit/>
          </a:bodyPr>
          <a:lstStyle/>
          <a:p>
            <a:r>
              <a:rPr lang="en-US" b="1" dirty="0" smtClean="0"/>
              <a:t>More Examples </a:t>
            </a:r>
          </a:p>
          <a:p>
            <a:endParaRPr lang="en-US" b="1" dirty="0" smtClean="0"/>
          </a:p>
          <a:p>
            <a:r>
              <a:rPr lang="en-US" b="1" dirty="0" smtClean="0"/>
              <a:t>// use a mnemonic  to articulate an address</a:t>
            </a:r>
          </a:p>
          <a:p>
            <a:r>
              <a:rPr lang="en-US" dirty="0" smtClean="0"/>
              <a:t>String </a:t>
            </a:r>
            <a:r>
              <a:rPr lang="en-US" dirty="0" err="1" smtClean="0"/>
              <a:t>thePlace</a:t>
            </a:r>
            <a:r>
              <a:rPr lang="en-US" dirty="0" smtClean="0"/>
              <a:t> = “</a:t>
            </a:r>
            <a:r>
              <a:rPr lang="en-US" dirty="0" smtClean="0">
                <a:solidFill>
                  <a:srgbClr val="C00000"/>
                </a:solidFill>
              </a:rPr>
              <a:t>Cleveland State University</a:t>
            </a:r>
            <a:r>
              <a:rPr lang="en-US" dirty="0" smtClean="0"/>
              <a:t>”;</a:t>
            </a:r>
          </a:p>
          <a:p>
            <a:endParaRPr lang="en-US" dirty="0" smtClean="0"/>
          </a:p>
          <a:p>
            <a:r>
              <a:rPr lang="en-US" dirty="0" smtClean="0"/>
              <a:t>Intent </a:t>
            </a:r>
            <a:r>
              <a:rPr lang="en-US" dirty="0" err="1" smtClean="0"/>
              <a:t>intent</a:t>
            </a:r>
            <a:r>
              <a:rPr lang="en-US" dirty="0" smtClean="0"/>
              <a:t> = new Intent(</a:t>
            </a:r>
            <a:r>
              <a:rPr lang="en-US" dirty="0" err="1" smtClean="0"/>
              <a:t>android.content.Intent.ACTION_VIEW</a:t>
            </a:r>
            <a:r>
              <a:rPr lang="en-US" dirty="0" smtClean="0"/>
              <a:t>, </a:t>
            </a:r>
          </a:p>
          <a:p>
            <a:r>
              <a:rPr lang="en-US" dirty="0" smtClean="0"/>
              <a:t>		            </a:t>
            </a:r>
            <a:r>
              <a:rPr lang="en-US" dirty="0" err="1" smtClean="0"/>
              <a:t>Uri.parse</a:t>
            </a:r>
            <a:r>
              <a:rPr lang="en-US" dirty="0" smtClean="0"/>
              <a:t>("geo:0,0?q= (" +  </a:t>
            </a:r>
            <a:r>
              <a:rPr lang="en-US" dirty="0" err="1" smtClean="0">
                <a:solidFill>
                  <a:srgbClr val="C00000"/>
                </a:solidFill>
              </a:rPr>
              <a:t>thePlace</a:t>
            </a:r>
            <a:r>
              <a:rPr lang="en-US" dirty="0" smtClean="0"/>
              <a:t>  + ")“  );</a:t>
            </a:r>
            <a:br>
              <a:rPr lang="en-US" dirty="0" smtClean="0"/>
            </a:br>
            <a:r>
              <a:rPr lang="en-US" dirty="0" err="1" smtClean="0"/>
              <a:t>startActivity</a:t>
            </a:r>
            <a:r>
              <a:rPr lang="en-US" dirty="0" smtClean="0"/>
              <a:t>(intent);</a:t>
            </a:r>
            <a:endParaRPr lang="en-US" dirty="0"/>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pic>
        <p:nvPicPr>
          <p:cNvPr id="5" name="Picture 4"/>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pic>
        <p:nvPicPr>
          <p:cNvPr id="6" name="Picture 5" descr="device1.png"/>
          <p:cNvPicPr>
            <a:picLocks noChangeAspect="1"/>
          </p:cNvPicPr>
          <p:nvPr/>
        </p:nvPicPr>
        <p:blipFill>
          <a:blip r:embed="rId3" cstate="print"/>
          <a:stretch>
            <a:fillRect/>
          </a:stretch>
        </p:blipFill>
        <p:spPr>
          <a:xfrm>
            <a:off x="5486400" y="2971800"/>
            <a:ext cx="2438400" cy="3657600"/>
          </a:xfrm>
          <a:prstGeom prst="rect">
            <a:avLst/>
          </a:prstGeom>
          <a:ln>
            <a:solidFill>
              <a:schemeClr val="accent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29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616101"/>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Geo Mapping  - Google </a:t>
            </a:r>
            <a:r>
              <a:rPr lang="en-US" sz="2400" b="1" dirty="0" err="1" smtClean="0">
                <a:solidFill>
                  <a:srgbClr val="C00000"/>
                </a:solidFill>
              </a:rPr>
              <a:t>StreetView</a:t>
            </a:r>
            <a:endParaRPr lang="en-US" sz="2400" b="1" dirty="0" smtClean="0">
              <a:solidFill>
                <a:srgbClr val="C00000"/>
              </a:solidFill>
            </a:endParaRPr>
          </a:p>
          <a:p>
            <a:r>
              <a:rPr lang="en-US" sz="2400" dirty="0" err="1" smtClean="0"/>
              <a:t>geoCode</a:t>
            </a:r>
            <a:r>
              <a:rPr lang="en-US" sz="2400" dirty="0" smtClean="0"/>
              <a:t> Uri structure:</a:t>
            </a:r>
          </a:p>
          <a:p>
            <a:r>
              <a:rPr lang="en-US" sz="2200" dirty="0" err="1" smtClean="0"/>
              <a:t>google.streetview:cbll</a:t>
            </a:r>
            <a:r>
              <a:rPr lang="en-US" sz="2200" dirty="0" smtClean="0"/>
              <a:t>=</a:t>
            </a:r>
            <a:r>
              <a:rPr lang="en-US" sz="2200" b="1" i="1" dirty="0" err="1" smtClean="0"/>
              <a:t>lat</a:t>
            </a:r>
            <a:r>
              <a:rPr lang="en-US" sz="2200" b="1" dirty="0" err="1" smtClean="0"/>
              <a:t>,</a:t>
            </a:r>
            <a:r>
              <a:rPr lang="en-US" sz="2200" b="1" i="1" dirty="0" err="1" smtClean="0"/>
              <a:t>lng</a:t>
            </a:r>
            <a:r>
              <a:rPr lang="en-US" sz="2200" dirty="0" err="1" smtClean="0"/>
              <a:t>&amp;cbp</a:t>
            </a:r>
            <a:r>
              <a:rPr lang="en-US" sz="2200" dirty="0" smtClean="0"/>
              <a:t>=1,</a:t>
            </a:r>
          </a:p>
          <a:p>
            <a:r>
              <a:rPr lang="en-US" sz="2200" i="1" dirty="0" err="1" smtClean="0"/>
              <a:t>yaw</a:t>
            </a:r>
            <a:r>
              <a:rPr lang="en-US" sz="2200" dirty="0" err="1" smtClean="0"/>
              <a:t>,,</a:t>
            </a:r>
            <a:r>
              <a:rPr lang="en-US" sz="2200" i="1" dirty="0" err="1" smtClean="0"/>
              <a:t>pitch</a:t>
            </a:r>
            <a:r>
              <a:rPr lang="en-US" sz="2200" dirty="0" err="1" smtClean="0"/>
              <a:t>,</a:t>
            </a:r>
            <a:r>
              <a:rPr lang="en-US" sz="2200" i="1" dirty="0" err="1" smtClean="0"/>
              <a:t>zoom</a:t>
            </a:r>
            <a:r>
              <a:rPr lang="en-US" sz="2200" dirty="0" err="1" smtClean="0"/>
              <a:t>&amp;mz</a:t>
            </a:r>
            <a:r>
              <a:rPr lang="en-US" sz="2200" dirty="0" smtClean="0"/>
              <a:t>=</a:t>
            </a:r>
            <a:r>
              <a:rPr lang="en-US" sz="2200" i="1" dirty="0" err="1" smtClean="0"/>
              <a:t>mapZoom</a:t>
            </a:r>
            <a:endParaRPr lang="en-US" sz="2200" i="1" dirty="0" smtClean="0"/>
          </a:p>
          <a:p>
            <a:endParaRPr lang="en-US" sz="1200" i="1" dirty="0" smtClean="0"/>
          </a:p>
          <a:p>
            <a:r>
              <a:rPr lang="en-US" sz="1200" i="1" dirty="0" smtClean="0"/>
              <a:t>Reference: </a:t>
            </a:r>
            <a:r>
              <a:rPr lang="en-US" sz="1200" dirty="0" smtClean="0">
                <a:hlinkClick r:id="rId3"/>
              </a:rPr>
              <a:t>http://developer.android.com/guide/appendix/g-app-intents.html</a:t>
            </a:r>
            <a:endParaRPr lang="en-US" sz="1200" dirty="0" smtClean="0"/>
          </a:p>
        </p:txBody>
      </p:sp>
      <p:sp>
        <p:nvSpPr>
          <p:cNvPr id="12" name="TextBox 11"/>
          <p:cNvSpPr txBox="1"/>
          <p:nvPr/>
        </p:nvSpPr>
        <p:spPr>
          <a:xfrm>
            <a:off x="228600" y="3810000"/>
            <a:ext cx="8001000" cy="2031325"/>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String </a:t>
            </a:r>
            <a:r>
              <a:rPr lang="en-US" dirty="0" err="1" smtClean="0">
                <a:solidFill>
                  <a:srgbClr val="000000"/>
                </a:solidFill>
                <a:latin typeface="Courier New"/>
              </a:rPr>
              <a:t>geoCode</a:t>
            </a:r>
            <a:r>
              <a:rPr lang="en-US" dirty="0" smtClean="0">
                <a:solidFill>
                  <a:srgbClr val="000000"/>
                </a:solidFill>
                <a:latin typeface="Courier New"/>
              </a:rPr>
              <a:t> =  </a:t>
            </a:r>
          </a:p>
          <a:p>
            <a:r>
              <a:rPr lang="en-US" dirty="0" smtClean="0"/>
              <a:t>              "</a:t>
            </a:r>
            <a:r>
              <a:rPr lang="en-US" dirty="0" err="1" smtClean="0"/>
              <a:t>google.streetview:cbll</a:t>
            </a:r>
            <a:r>
              <a:rPr lang="en-US" dirty="0" smtClean="0"/>
              <a:t>=</a:t>
            </a:r>
            <a:r>
              <a:rPr lang="en-US" b="1" dirty="0" smtClean="0"/>
              <a:t>41.5020952</a:t>
            </a:r>
            <a:r>
              <a:rPr lang="en-US" dirty="0" smtClean="0"/>
              <a:t>,-</a:t>
            </a:r>
            <a:r>
              <a:rPr lang="en-US" b="1" dirty="0" smtClean="0"/>
              <a:t>81.6789717</a:t>
            </a:r>
            <a:r>
              <a:rPr lang="en-US" dirty="0" smtClean="0"/>
              <a:t>&amp;cbp=1,270,,45,1&amp;mz=1";</a:t>
            </a:r>
          </a:p>
          <a:p>
            <a:endParaRPr lang="en-US" b="1" dirty="0" smtClean="0">
              <a:solidFill>
                <a:srgbClr val="000000"/>
              </a:solidFill>
              <a:highlight>
                <a:srgbClr val="E8F2FE"/>
              </a:highlight>
              <a:latin typeface="Courier New"/>
            </a:endParaRPr>
          </a:p>
          <a:p>
            <a:r>
              <a:rPr lang="en-US" dirty="0" smtClean="0">
                <a:solidFill>
                  <a:srgbClr val="000000"/>
                </a:solidFill>
                <a:latin typeface="Courier New"/>
              </a:rPr>
              <a:t>Intent </a:t>
            </a:r>
            <a:r>
              <a:rPr lang="en-US" dirty="0" err="1" smtClean="0">
                <a:solidFill>
                  <a:srgbClr val="000000"/>
                </a:solidFill>
                <a:latin typeface="Courier New"/>
              </a:rPr>
              <a:t>intent</a:t>
            </a:r>
            <a:r>
              <a:rPr lang="en-US" dirty="0" smtClean="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err="1" smtClean="0">
                <a:solidFill>
                  <a:srgbClr val="000000"/>
                </a:solidFill>
                <a:latin typeface="Courier New"/>
              </a:rPr>
              <a:t>Intent.</a:t>
            </a:r>
            <a:r>
              <a:rPr lang="en-US" b="1" i="1" dirty="0" err="1" smtClean="0">
                <a:solidFill>
                  <a:srgbClr val="0000C0"/>
                </a:solidFill>
                <a:latin typeface="Courier New"/>
              </a:rPr>
              <a:t>ACTION_VIEW</a:t>
            </a:r>
            <a:r>
              <a:rPr lang="en-US" b="1" i="1" dirty="0" smtClean="0">
                <a:solidFill>
                  <a:srgbClr val="000000"/>
                </a:solidFill>
                <a:latin typeface="Courier New"/>
              </a:rPr>
              <a:t>, </a:t>
            </a:r>
          </a:p>
          <a:p>
            <a:r>
              <a:rPr lang="en-US" dirty="0" smtClean="0">
                <a:solidFill>
                  <a:srgbClr val="000000"/>
                </a:solidFill>
                <a:latin typeface="Courier New"/>
              </a:rPr>
              <a:t>                           </a:t>
            </a:r>
            <a:r>
              <a:rPr lang="en-US" dirty="0" err="1" smtClean="0">
                <a:solidFill>
                  <a:srgbClr val="000000"/>
                </a:solidFill>
                <a:latin typeface="Courier New"/>
              </a:rPr>
              <a:t>Uri.</a:t>
            </a:r>
            <a:r>
              <a:rPr lang="en-US" i="1" dirty="0" err="1" smtClean="0">
                <a:solidFill>
                  <a:srgbClr val="000000"/>
                </a:solidFill>
                <a:latin typeface="Courier New"/>
              </a:rPr>
              <a:t>parse</a:t>
            </a:r>
            <a:r>
              <a:rPr lang="en-US" i="1" dirty="0" smtClean="0">
                <a:solidFill>
                  <a:srgbClr val="000000"/>
                </a:solidFill>
                <a:latin typeface="Courier New"/>
              </a:rPr>
              <a:t>(</a:t>
            </a:r>
            <a:r>
              <a:rPr lang="en-US" i="1" dirty="0" err="1" smtClean="0">
                <a:solidFill>
                  <a:srgbClr val="000000"/>
                </a:solidFill>
                <a:latin typeface="Courier New"/>
              </a:rPr>
              <a:t>geoCode</a:t>
            </a:r>
            <a:r>
              <a:rPr lang="en-US" i="1" dirty="0" smtClean="0">
                <a:solidFill>
                  <a:srgbClr val="000000"/>
                </a:solidFill>
                <a:latin typeface="Courier New"/>
              </a:rPr>
              <a:t>));</a:t>
            </a:r>
          </a:p>
          <a:p>
            <a:r>
              <a:rPr lang="en-US" dirty="0" err="1" smtClean="0">
                <a:solidFill>
                  <a:srgbClr val="000000"/>
                </a:solidFill>
                <a:latin typeface="Courier New"/>
              </a:rPr>
              <a:t>startActivity</a:t>
            </a:r>
            <a:r>
              <a:rPr lang="en-US" dirty="0" smtClean="0">
                <a:solidFill>
                  <a:srgbClr val="000000"/>
                </a:solidFill>
                <a:latin typeface="Courier New"/>
              </a:rPr>
              <a:t>(intent);</a:t>
            </a:r>
          </a:p>
          <a:p>
            <a:endParaRPr lang="en-US" dirty="0" smtClean="0">
              <a:latin typeface="Courier New"/>
            </a:endParaRPr>
          </a:p>
        </p:txBody>
      </p:sp>
      <p:sp>
        <p:nvSpPr>
          <p:cNvPr id="9" name="TextBox 8"/>
          <p:cNvSpPr txBox="1"/>
          <p:nvPr/>
        </p:nvSpPr>
        <p:spPr>
          <a:xfrm>
            <a:off x="228600" y="5791200"/>
            <a:ext cx="8001000" cy="892552"/>
          </a:xfrm>
          <a:prstGeom prst="rect">
            <a:avLst/>
          </a:prstGeom>
          <a:solidFill>
            <a:schemeClr val="bg1">
              <a:lumMod val="95000"/>
            </a:schemeClr>
          </a:solidFill>
          <a:ln>
            <a:solidFill>
              <a:schemeClr val="bg1">
                <a:lumMod val="75000"/>
              </a:schemeClr>
            </a:solidFill>
          </a:ln>
        </p:spPr>
        <p:txBody>
          <a:bodyPr wrap="square" rtlCol="0">
            <a:spAutoFit/>
          </a:bodyPr>
          <a:lstStyle/>
          <a:p>
            <a:r>
              <a:rPr lang="en-US" sz="1400" dirty="0" smtClean="0"/>
              <a:t>Modify the Manifest adding the following requests:</a:t>
            </a:r>
          </a:p>
          <a:p>
            <a:endParaRPr lang="en-US" sz="1400" dirty="0" smtClean="0"/>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android.permission.ACCESS_COARSE_LOCATION</a:t>
            </a:r>
            <a:r>
              <a:rPr lang="en-US" sz="1200" dirty="0" smtClean="0">
                <a:solidFill>
                  <a:srgbClr val="2A00FF"/>
                </a:solidFill>
                <a:latin typeface="Courier New"/>
              </a:rPr>
              <a:t>"</a:t>
            </a:r>
            <a:r>
              <a:rPr lang="en-US" sz="1200" dirty="0" smtClean="0">
                <a:solidFill>
                  <a:srgbClr val="000000"/>
                </a:solidFill>
                <a:latin typeface="Courier New"/>
              </a:rPr>
              <a:t> /&gt; </a:t>
            </a:r>
          </a:p>
          <a:p>
            <a:r>
              <a:rPr lang="en-US" sz="1200" dirty="0" smtClean="0">
                <a:solidFill>
                  <a:srgbClr val="000000"/>
                </a:solidFill>
                <a:latin typeface="Courier New"/>
              </a:rPr>
              <a:t>&lt;uses-permission </a:t>
            </a:r>
            <a:r>
              <a:rPr lang="en-US" sz="1200" dirty="0" err="1" smtClean="0">
                <a:solidFill>
                  <a:srgbClr val="000000"/>
                </a:solidFill>
                <a:latin typeface="Courier New"/>
              </a:rPr>
              <a:t>android:name</a:t>
            </a:r>
            <a:r>
              <a:rPr lang="en-US" sz="1200" dirty="0" smtClean="0">
                <a:solidFill>
                  <a:srgbClr val="000000"/>
                </a:solidFill>
                <a:latin typeface="Courier New"/>
              </a:rPr>
              <a:t>=</a:t>
            </a:r>
            <a:r>
              <a:rPr lang="en-US" sz="1200" dirty="0" smtClean="0">
                <a:solidFill>
                  <a:srgbClr val="2A00FF"/>
                </a:solidFill>
                <a:latin typeface="Courier New"/>
              </a:rPr>
              <a:t>"</a:t>
            </a:r>
            <a:r>
              <a:rPr lang="en-US" sz="1200" dirty="0" err="1" smtClean="0">
                <a:solidFill>
                  <a:srgbClr val="2A00FF"/>
                </a:solidFill>
                <a:latin typeface="Courier New"/>
              </a:rPr>
              <a:t>android.permission.INTERNET</a:t>
            </a:r>
            <a:r>
              <a:rPr lang="en-US" sz="1200" dirty="0" smtClean="0">
                <a:solidFill>
                  <a:srgbClr val="2A00FF"/>
                </a:solidFill>
                <a:latin typeface="Courier New"/>
              </a:rPr>
              <a:t>"</a:t>
            </a:r>
            <a:r>
              <a:rPr lang="en-US" sz="1200" dirty="0" smtClean="0">
                <a:solidFill>
                  <a:srgbClr val="000000"/>
                </a:solidFill>
                <a:latin typeface="Courier New"/>
              </a:rPr>
              <a:t> /&gt; </a:t>
            </a:r>
            <a:endParaRPr lang="en-US" dirty="0"/>
          </a:p>
        </p:txBody>
      </p:sp>
      <p:pic>
        <p:nvPicPr>
          <p:cNvPr id="11" name="Picture 10" descr="device.png"/>
          <p:cNvPicPr>
            <a:picLocks noChangeAspect="1"/>
          </p:cNvPicPr>
          <p:nvPr/>
        </p:nvPicPr>
        <p:blipFill>
          <a:blip r:embed="rId4" cstate="print"/>
          <a:stretch>
            <a:fillRect/>
          </a:stretch>
        </p:blipFill>
        <p:spPr>
          <a:xfrm>
            <a:off x="6172200" y="304800"/>
            <a:ext cx="2438400" cy="3657600"/>
          </a:xfrm>
          <a:prstGeom prst="rect">
            <a:avLst/>
          </a:prstGeom>
          <a:ln>
            <a:solidFill>
              <a:schemeClr val="bg1">
                <a:lumMod val="75000"/>
              </a:schemeClr>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447800" y="2286000"/>
            <a:ext cx="6705600" cy="449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219200" y="2057400"/>
            <a:ext cx="6705600" cy="4495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Content Placeholder 2"/>
          <p:cNvSpPr txBox="1">
            <a:spLocks/>
          </p:cNvSpPr>
          <p:nvPr/>
        </p:nvSpPr>
        <p:spPr>
          <a:xfrm>
            <a:off x="304800" y="1219200"/>
            <a:ext cx="8534400" cy="5105400"/>
          </a:xfrm>
          <a:prstGeom prst="rect">
            <a:avLst/>
          </a:prstGeom>
        </p:spPr>
        <p:txBody>
          <a:bodyPr>
            <a:noAutofit/>
          </a:bodyPr>
          <a:lstStyle/>
          <a:p>
            <a:pPr marL="514350" lvl="0" indent="-514350"/>
            <a:r>
              <a:rPr lang="de-DE" sz="2800" b="1" dirty="0" smtClean="0">
                <a:solidFill>
                  <a:srgbClr val="0070C0"/>
                </a:solidFill>
              </a:rPr>
              <a:t>Android Activities</a:t>
            </a:r>
            <a:r>
              <a:rPr lang="de-DE" sz="2000" dirty="0" smtClean="0"/>
              <a:t/>
            </a:r>
            <a:br>
              <a:rPr lang="de-DE" sz="2000" dirty="0" smtClean="0"/>
            </a:br>
            <a:endParaRPr lang="en-US" sz="2000" dirty="0" smtClean="0"/>
          </a:p>
        </p:txBody>
      </p:sp>
      <p:sp>
        <p:nvSpPr>
          <p:cNvPr id="8" name="Rectangle 7"/>
          <p:cNvSpPr/>
          <p:nvPr/>
        </p:nvSpPr>
        <p:spPr>
          <a:xfrm>
            <a:off x="914400" y="1828800"/>
            <a:ext cx="6705600" cy="44958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38400" y="2286000"/>
            <a:ext cx="4648200" cy="646331"/>
          </a:xfrm>
          <a:prstGeom prst="rect">
            <a:avLst/>
          </a:prstGeom>
          <a:solidFill>
            <a:schemeClr val="tx2">
              <a:lumMod val="20000"/>
              <a:lumOff val="80000"/>
            </a:schemeClr>
          </a:solidFill>
          <a:ln w="3175">
            <a:solidFill>
              <a:schemeClr val="bg1">
                <a:lumMod val="50000"/>
              </a:schemeClr>
            </a:solidFill>
          </a:ln>
        </p:spPr>
        <p:txBody>
          <a:bodyPr wrap="square" rtlCol="0">
            <a:spAutoFit/>
          </a:bodyPr>
          <a:lstStyle/>
          <a:p>
            <a:r>
              <a:rPr lang="en-US" dirty="0" smtClean="0"/>
              <a:t>Main Activity</a:t>
            </a:r>
          </a:p>
          <a:p>
            <a:endParaRPr lang="en-US" dirty="0"/>
          </a:p>
        </p:txBody>
      </p:sp>
      <p:sp>
        <p:nvSpPr>
          <p:cNvPr id="10" name="TextBox 9"/>
          <p:cNvSpPr txBox="1"/>
          <p:nvPr/>
        </p:nvSpPr>
        <p:spPr>
          <a:xfrm>
            <a:off x="1066800" y="3657600"/>
            <a:ext cx="3810000" cy="646331"/>
          </a:xfrm>
          <a:prstGeom prst="rect">
            <a:avLst/>
          </a:prstGeom>
          <a:solidFill>
            <a:schemeClr val="tx2">
              <a:lumMod val="20000"/>
              <a:lumOff val="80000"/>
            </a:schemeClr>
          </a:solidFill>
          <a:ln w="3175">
            <a:solidFill>
              <a:schemeClr val="bg1">
                <a:lumMod val="50000"/>
              </a:schemeClr>
            </a:solidFill>
          </a:ln>
        </p:spPr>
        <p:txBody>
          <a:bodyPr wrap="square" rtlCol="0">
            <a:spAutoFit/>
          </a:bodyPr>
          <a:lstStyle/>
          <a:p>
            <a:r>
              <a:rPr lang="en-US" dirty="0" smtClean="0"/>
              <a:t>Sub-Activity-1</a:t>
            </a:r>
          </a:p>
          <a:p>
            <a:endParaRPr lang="en-US" dirty="0"/>
          </a:p>
        </p:txBody>
      </p:sp>
      <p:sp>
        <p:nvSpPr>
          <p:cNvPr id="11" name="TextBox 10"/>
          <p:cNvSpPr txBox="1"/>
          <p:nvPr/>
        </p:nvSpPr>
        <p:spPr>
          <a:xfrm>
            <a:off x="2895600" y="5181600"/>
            <a:ext cx="3124200" cy="646331"/>
          </a:xfrm>
          <a:prstGeom prst="rect">
            <a:avLst/>
          </a:prstGeom>
          <a:solidFill>
            <a:schemeClr val="tx2">
              <a:lumMod val="20000"/>
              <a:lumOff val="80000"/>
            </a:schemeClr>
          </a:solidFill>
          <a:ln w="3175">
            <a:solidFill>
              <a:schemeClr val="bg1">
                <a:lumMod val="50000"/>
              </a:schemeClr>
            </a:solidFill>
          </a:ln>
        </p:spPr>
        <p:txBody>
          <a:bodyPr wrap="square" rtlCol="0">
            <a:spAutoFit/>
          </a:bodyPr>
          <a:lstStyle/>
          <a:p>
            <a:r>
              <a:rPr lang="en-US" dirty="0" smtClean="0"/>
              <a:t>Sub-Activity-n</a:t>
            </a:r>
          </a:p>
          <a:p>
            <a:endParaRPr lang="en-US" dirty="0"/>
          </a:p>
        </p:txBody>
      </p:sp>
      <p:sp>
        <p:nvSpPr>
          <p:cNvPr id="12" name="Bent Arrow 11"/>
          <p:cNvSpPr/>
          <p:nvPr/>
        </p:nvSpPr>
        <p:spPr>
          <a:xfrm rot="10800000">
            <a:off x="4953000" y="2971800"/>
            <a:ext cx="5334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10800000">
            <a:off x="6096000" y="2971800"/>
            <a:ext cx="609600" cy="2438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4495800" y="1521822"/>
            <a:ext cx="3048000" cy="381000"/>
          </a:xfrm>
          <a:prstGeom prst="rect">
            <a:avLst/>
          </a:prstGeom>
          <a:noFill/>
        </p:spPr>
        <p:txBody>
          <a:bodyPr wrap="square" rtlCol="0">
            <a:spAutoFit/>
          </a:bodyPr>
          <a:lstStyle/>
          <a:p>
            <a:pPr algn="r"/>
            <a:r>
              <a:rPr lang="en-US" dirty="0" smtClean="0"/>
              <a:t>Android Application</a:t>
            </a:r>
            <a:endParaRPr lang="en-US" dirty="0"/>
          </a:p>
        </p:txBody>
      </p:sp>
      <p:sp>
        <p:nvSpPr>
          <p:cNvPr id="15" name="TextBox 14"/>
          <p:cNvSpPr txBox="1"/>
          <p:nvPr/>
        </p:nvSpPr>
        <p:spPr>
          <a:xfrm>
            <a:off x="5562600" y="3505200"/>
            <a:ext cx="990600" cy="381000"/>
          </a:xfrm>
          <a:prstGeom prst="rect">
            <a:avLst/>
          </a:prstGeom>
          <a:noFill/>
        </p:spPr>
        <p:txBody>
          <a:bodyPr wrap="square" rtlCol="0">
            <a:spAutoFit/>
          </a:bodyPr>
          <a:lstStyle/>
          <a:p>
            <a:r>
              <a:rPr lang="en-US" b="1" dirty="0" smtClean="0"/>
              <a:t>intents</a:t>
            </a:r>
            <a:endParaRPr lang="en-US" b="1" dirty="0"/>
          </a:p>
        </p:txBody>
      </p:sp>
      <p:cxnSp>
        <p:nvCxnSpPr>
          <p:cNvPr id="16" name="Straight Arrow Connector 15"/>
          <p:cNvCxnSpPr>
            <a:stCxn id="15" idx="2"/>
          </p:cNvCxnSpPr>
          <p:nvPr/>
        </p:nvCxnSpPr>
        <p:spPr>
          <a:xfrm rot="16200000" flipH="1">
            <a:off x="6153150" y="3790950"/>
            <a:ext cx="1524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flipV="1">
            <a:off x="5562600" y="3810000"/>
            <a:ext cx="228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a:off x="3124200" y="2971800"/>
            <a:ext cx="304800" cy="685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352800" y="3124200"/>
            <a:ext cx="990600" cy="369332"/>
          </a:xfrm>
          <a:prstGeom prst="rect">
            <a:avLst/>
          </a:prstGeom>
          <a:noFill/>
        </p:spPr>
        <p:txBody>
          <a:bodyPr wrap="square" rtlCol="0">
            <a:spAutoFit/>
          </a:bodyPr>
          <a:lstStyle/>
          <a:p>
            <a:r>
              <a:rPr lang="en-US" b="1" dirty="0" smtClean="0"/>
              <a:t>results</a:t>
            </a:r>
            <a:endParaRPr lang="en-US" b="1" dirty="0"/>
          </a:p>
        </p:txBody>
      </p:sp>
      <p:pic>
        <p:nvPicPr>
          <p:cNvPr id="20" name="Picture 9" descr="C:\Documents and Settings\Administrator\Local Settings\Temporary Internet Files\Content.IE5\K10WF27Y\MC900290306[1].wmf"/>
          <p:cNvPicPr>
            <a:picLocks noChangeAspect="1" noChangeArrowheads="1"/>
          </p:cNvPicPr>
          <p:nvPr/>
        </p:nvPicPr>
        <p:blipFill>
          <a:blip r:embed="rId3" cstate="print"/>
          <a:srcRect/>
          <a:stretch>
            <a:fillRect/>
          </a:stretch>
        </p:blipFill>
        <p:spPr bwMode="auto">
          <a:xfrm>
            <a:off x="6705600" y="4953001"/>
            <a:ext cx="912519" cy="762000"/>
          </a:xfrm>
          <a:prstGeom prst="rect">
            <a:avLst/>
          </a:prstGeom>
          <a:noFill/>
        </p:spPr>
      </p:pic>
      <p:sp>
        <p:nvSpPr>
          <p:cNvPr id="21" name="TextBox 20"/>
          <p:cNvSpPr txBox="1"/>
          <p:nvPr/>
        </p:nvSpPr>
        <p:spPr>
          <a:xfrm>
            <a:off x="6629400" y="5867400"/>
            <a:ext cx="990600" cy="381000"/>
          </a:xfrm>
          <a:prstGeom prst="rect">
            <a:avLst/>
          </a:prstGeom>
          <a:noFill/>
        </p:spPr>
        <p:txBody>
          <a:bodyPr wrap="square" rtlCol="0">
            <a:spAutoFit/>
          </a:bodyPr>
          <a:lstStyle/>
          <a:p>
            <a:r>
              <a:rPr lang="en-US" b="1" dirty="0" smtClean="0"/>
              <a:t>extras</a:t>
            </a:r>
            <a:endParaRPr lang="en-US" b="1" dirty="0"/>
          </a:p>
        </p:txBody>
      </p:sp>
      <p:cxnSp>
        <p:nvCxnSpPr>
          <p:cNvPr id="22" name="Straight Arrow Connector 21"/>
          <p:cNvCxnSpPr/>
          <p:nvPr/>
        </p:nvCxnSpPr>
        <p:spPr>
          <a:xfrm rot="5400000">
            <a:off x="6781800" y="4648200"/>
            <a:ext cx="457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a:off x="6172200" y="55626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Up-Down Arrow 23"/>
          <p:cNvSpPr/>
          <p:nvPr/>
        </p:nvSpPr>
        <p:spPr>
          <a:xfrm>
            <a:off x="4038600" y="4419600"/>
            <a:ext cx="228600" cy="6858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1569660"/>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Launching the Music Player</a:t>
            </a:r>
          </a:p>
          <a:p>
            <a:endParaRPr lang="en-US" sz="1200" i="1" dirty="0" smtClean="0"/>
          </a:p>
          <a:p>
            <a:r>
              <a:rPr lang="en-US" sz="1200" i="1" dirty="0" smtClean="0"/>
              <a:t>Reference: </a:t>
            </a:r>
            <a:r>
              <a:rPr lang="en-US" sz="1200" dirty="0" smtClean="0">
                <a:hlinkClick r:id="rId3"/>
              </a:rPr>
              <a:t>http://developer.android.com/guide/appendix/g-app-intents.html</a:t>
            </a:r>
            <a:endParaRPr lang="en-US" sz="1200" dirty="0" smtClean="0"/>
          </a:p>
        </p:txBody>
      </p:sp>
      <p:sp>
        <p:nvSpPr>
          <p:cNvPr id="12" name="TextBox 11"/>
          <p:cNvSpPr txBox="1"/>
          <p:nvPr/>
        </p:nvSpPr>
        <p:spPr>
          <a:xfrm>
            <a:off x="228600" y="3810000"/>
            <a:ext cx="8001000" cy="2031325"/>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3F7F5F"/>
                </a:solidFill>
                <a:latin typeface="Courier New"/>
              </a:rPr>
              <a:t>//launch music player </a:t>
            </a:r>
          </a:p>
          <a:p>
            <a:endParaRPr lang="en-US" u="sng" dirty="0" smtClean="0">
              <a:solidFill>
                <a:srgbClr val="3F7F5F"/>
              </a:solidFill>
              <a:latin typeface="Courier New"/>
            </a:endParaRPr>
          </a:p>
          <a:p>
            <a:r>
              <a:rPr lang="en-US" b="1" dirty="0" smtClean="0">
                <a:solidFill>
                  <a:srgbClr val="000000"/>
                </a:solidFill>
                <a:latin typeface="Courier New"/>
              </a:rPr>
              <a:t>Intent </a:t>
            </a:r>
            <a:r>
              <a:rPr lang="en-US" dirty="0" smtClean="0">
                <a:solidFill>
                  <a:srgbClr val="000000"/>
                </a:solidFill>
                <a:latin typeface="Courier New"/>
              </a:rPr>
              <a:t>myActivity2 = </a:t>
            </a:r>
          </a:p>
          <a:p>
            <a:r>
              <a:rPr lang="en-US" b="1" dirty="0" smtClean="0">
                <a:solidFill>
                  <a:srgbClr val="000000"/>
                </a:solidFill>
                <a:latin typeface="Courier New"/>
              </a:rPr>
              <a:t>	</a:t>
            </a:r>
            <a:r>
              <a:rPr lang="en-US" b="1" dirty="0" smtClean="0">
                <a:solidFill>
                  <a:srgbClr val="7F0055"/>
                </a:solidFill>
                <a:latin typeface="Courier New"/>
              </a:rPr>
              <a:t>new</a:t>
            </a:r>
            <a:r>
              <a:rPr lang="en-US" b="1" dirty="0" smtClean="0">
                <a:solidFill>
                  <a:srgbClr val="000000"/>
                </a:solidFill>
                <a:latin typeface="Courier New"/>
              </a:rPr>
              <a:t> Intent(</a:t>
            </a:r>
            <a:r>
              <a:rPr lang="en-US" b="1" dirty="0" smtClean="0">
                <a:solidFill>
                  <a:srgbClr val="2A00FF"/>
                </a:solidFill>
                <a:latin typeface="Courier New"/>
              </a:rPr>
              <a:t>"</a:t>
            </a:r>
            <a:r>
              <a:rPr lang="en-US" b="1" dirty="0" err="1" smtClean="0">
                <a:solidFill>
                  <a:srgbClr val="2A00FF"/>
                </a:solidFill>
                <a:latin typeface="Courier New"/>
              </a:rPr>
              <a:t>android.intent.action.MUSIC_PLAYER</a:t>
            </a:r>
            <a:r>
              <a:rPr lang="en-US" b="1" dirty="0" smtClean="0">
                <a:solidFill>
                  <a:srgbClr val="2A00FF"/>
                </a:solidFill>
                <a:latin typeface="Courier New"/>
              </a:rPr>
              <a:t>"</a:t>
            </a:r>
            <a:r>
              <a:rPr lang="en-US" b="1" dirty="0" smtClean="0">
                <a:solidFill>
                  <a:srgbClr val="000000"/>
                </a:solidFill>
                <a:latin typeface="Courier New"/>
              </a:rPr>
              <a:t>);</a:t>
            </a:r>
          </a:p>
          <a:p>
            <a:endParaRPr lang="en-US" b="1"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p>
          <a:p>
            <a:endParaRPr lang="en-US" dirty="0" smtClean="0">
              <a:latin typeface="Courier New"/>
            </a:endParaRPr>
          </a:p>
        </p:txBody>
      </p:sp>
      <p:pic>
        <p:nvPicPr>
          <p:cNvPr id="10" name="Picture 9" descr="device.png"/>
          <p:cNvPicPr>
            <a:picLocks noChangeAspect="1"/>
          </p:cNvPicPr>
          <p:nvPr/>
        </p:nvPicPr>
        <p:blipFill>
          <a:blip r:embed="rId4" cstate="print"/>
          <a:stretch>
            <a:fillRect/>
          </a:stretch>
        </p:blipFill>
        <p:spPr>
          <a:xfrm>
            <a:off x="6400800" y="228600"/>
            <a:ext cx="2438400" cy="3657600"/>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1569660"/>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Playing a song stored in the SD card</a:t>
            </a:r>
          </a:p>
          <a:p>
            <a:endParaRPr lang="en-US" sz="1200" i="1" dirty="0" smtClean="0"/>
          </a:p>
          <a:p>
            <a:r>
              <a:rPr lang="en-US" sz="1200" i="1" dirty="0" smtClean="0"/>
              <a:t>Reference: </a:t>
            </a:r>
            <a:r>
              <a:rPr lang="en-US" sz="1200" dirty="0" smtClean="0">
                <a:hlinkClick r:id="rId3"/>
              </a:rPr>
              <a:t>http://developer.android.com/guide/appendix/g-app-intents.html</a:t>
            </a:r>
            <a:endParaRPr lang="en-US" sz="1200" dirty="0" smtClean="0"/>
          </a:p>
        </p:txBody>
      </p:sp>
      <p:sp>
        <p:nvSpPr>
          <p:cNvPr id="12" name="TextBox 11"/>
          <p:cNvSpPr txBox="1"/>
          <p:nvPr/>
        </p:nvSpPr>
        <p:spPr>
          <a:xfrm>
            <a:off x="228600" y="3705496"/>
            <a:ext cx="8001000" cy="2862322"/>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3F7F5F"/>
                </a:solidFill>
                <a:latin typeface="Courier New"/>
              </a:rPr>
              <a:t>// play song "amarcord.mp3" saved in the SD </a:t>
            </a:r>
          </a:p>
          <a:p>
            <a:r>
              <a:rPr lang="en-US" b="1" dirty="0" smtClean="0">
                <a:solidFill>
                  <a:srgbClr val="000000"/>
                </a:solidFill>
                <a:latin typeface="Courier New"/>
              </a:rPr>
              <a:t>Intent </a:t>
            </a:r>
            <a:r>
              <a:rPr lang="en-US" dirty="0" smtClean="0">
                <a:solidFill>
                  <a:srgbClr val="000000"/>
                </a:solidFill>
                <a:latin typeface="Courier New"/>
              </a:rPr>
              <a:t>myActivity2 = </a:t>
            </a:r>
          </a:p>
          <a:p>
            <a:r>
              <a:rPr lang="en-US" b="1" dirty="0" smtClean="0">
                <a:solidFill>
                  <a:srgbClr val="000000"/>
                </a:solidFill>
                <a:latin typeface="Courier New"/>
              </a:rPr>
              <a:t>	 </a:t>
            </a:r>
            <a:r>
              <a:rPr lang="en-US" b="1" dirty="0" smtClean="0">
                <a:solidFill>
                  <a:srgbClr val="7F0055"/>
                </a:solidFill>
                <a:latin typeface="Courier New"/>
              </a:rPr>
              <a:t>new</a:t>
            </a:r>
            <a:r>
              <a:rPr lang="en-US" b="1" dirty="0" smtClean="0">
                <a:solidFill>
                  <a:srgbClr val="000000"/>
                </a:solidFill>
                <a:latin typeface="Courier New"/>
              </a:rPr>
              <a:t> Intent</a:t>
            </a:r>
            <a:r>
              <a:rPr lang="en-US" dirty="0" smtClean="0">
                <a:solidFill>
                  <a:srgbClr val="000000"/>
                </a:solidFill>
                <a:latin typeface="Courier New"/>
              </a:rPr>
              <a:t>(</a:t>
            </a:r>
            <a:r>
              <a:rPr lang="en-US" dirty="0" err="1" smtClean="0">
                <a:solidFill>
                  <a:srgbClr val="000000"/>
                </a:solidFill>
                <a:latin typeface="Courier New"/>
              </a:rPr>
              <a:t>android.content.Intent.</a:t>
            </a:r>
            <a:r>
              <a:rPr lang="en-US" dirty="0" err="1" smtClean="0">
                <a:solidFill>
                  <a:srgbClr val="0000C0"/>
                </a:solidFill>
                <a:latin typeface="Courier New"/>
              </a:rPr>
              <a:t>ACTION_VIEW</a:t>
            </a:r>
            <a:r>
              <a:rPr lang="en-US" dirty="0" smtClean="0">
                <a:solidFill>
                  <a:srgbClr val="000000"/>
                </a:solidFill>
                <a:latin typeface="Courier New"/>
              </a:rPr>
              <a:t>);</a:t>
            </a:r>
          </a:p>
          <a:p>
            <a:endParaRPr lang="en-US" dirty="0" smtClean="0">
              <a:solidFill>
                <a:srgbClr val="000000"/>
              </a:solidFill>
              <a:latin typeface="Courier New"/>
            </a:endParaRPr>
          </a:p>
          <a:p>
            <a:r>
              <a:rPr lang="it-IT" dirty="0" smtClean="0">
                <a:solidFill>
                  <a:srgbClr val="000000"/>
                </a:solidFill>
                <a:latin typeface="Courier New"/>
              </a:rPr>
              <a:t>Uri data = Uri.</a:t>
            </a:r>
            <a:r>
              <a:rPr lang="it-IT" i="1" dirty="0" smtClean="0">
                <a:solidFill>
                  <a:srgbClr val="000000"/>
                </a:solidFill>
                <a:latin typeface="Courier New"/>
              </a:rPr>
              <a:t>parse(</a:t>
            </a:r>
            <a:r>
              <a:rPr lang="it-IT" i="1" dirty="0" smtClean="0">
                <a:solidFill>
                  <a:srgbClr val="2A00FF"/>
                </a:solidFill>
                <a:latin typeface="Courier New"/>
              </a:rPr>
              <a:t>"file:///sdcard/amarcord.mp3"</a:t>
            </a:r>
            <a:r>
              <a:rPr lang="it-IT" i="1" dirty="0" smtClean="0">
                <a:solidFill>
                  <a:srgbClr val="000000"/>
                </a:solidFill>
                <a:latin typeface="Courier New"/>
              </a:rPr>
              <a:t>);</a:t>
            </a:r>
          </a:p>
          <a:p>
            <a:r>
              <a:rPr lang="en-US" dirty="0" smtClean="0">
                <a:solidFill>
                  <a:srgbClr val="000000"/>
                </a:solidFill>
                <a:latin typeface="Courier New"/>
              </a:rPr>
              <a:t>String type = </a:t>
            </a:r>
            <a:r>
              <a:rPr lang="en-US" dirty="0" smtClean="0">
                <a:solidFill>
                  <a:srgbClr val="2A00FF"/>
                </a:solidFill>
                <a:latin typeface="Courier New"/>
              </a:rPr>
              <a:t>"audio/mp3"</a:t>
            </a:r>
            <a:r>
              <a:rPr lang="en-US" dirty="0" smtClean="0">
                <a:solidFill>
                  <a:srgbClr val="000000"/>
                </a:solidFill>
                <a:latin typeface="Courier New"/>
              </a:rPr>
              <a:t>;</a:t>
            </a:r>
          </a:p>
          <a:p>
            <a:endParaRPr lang="en-US" dirty="0" smtClean="0">
              <a:solidFill>
                <a:srgbClr val="000000"/>
              </a:solidFill>
              <a:latin typeface="Courier New"/>
            </a:endParaRPr>
          </a:p>
          <a:p>
            <a:r>
              <a:rPr lang="en-US" dirty="0" smtClean="0">
                <a:solidFill>
                  <a:srgbClr val="000000"/>
                </a:solidFill>
                <a:latin typeface="Courier New"/>
              </a:rPr>
              <a:t>myActivity2.setDataAndType(data, type);</a:t>
            </a:r>
          </a:p>
          <a:p>
            <a:endParaRPr lang="en-US" dirty="0" smtClean="0">
              <a:solidFill>
                <a:srgbClr val="000000"/>
              </a:solidFill>
              <a:latin typeface="Courier New"/>
            </a:endParaRP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dirty="0" smtClean="0">
              <a:latin typeface="Courier New"/>
            </a:endParaRPr>
          </a:p>
        </p:txBody>
      </p:sp>
      <p:pic>
        <p:nvPicPr>
          <p:cNvPr id="9" name="Picture 8" descr="device.png"/>
          <p:cNvPicPr>
            <a:picLocks noChangeAspect="1"/>
          </p:cNvPicPr>
          <p:nvPr/>
        </p:nvPicPr>
        <p:blipFill>
          <a:blip r:embed="rId4" cstate="print"/>
          <a:stretch>
            <a:fillRect/>
          </a:stretch>
        </p:blipFill>
        <p:spPr>
          <a:xfrm>
            <a:off x="6324600" y="304800"/>
            <a:ext cx="2438400" cy="36576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32</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1938992"/>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Sending MMS</a:t>
            </a:r>
          </a:p>
          <a:p>
            <a:r>
              <a:rPr lang="en-US" sz="2400" dirty="0" smtClean="0"/>
              <a:t>Add picture #1 from SD to MMS</a:t>
            </a:r>
          </a:p>
          <a:p>
            <a:endParaRPr lang="en-US" sz="1200" i="1" dirty="0" smtClean="0"/>
          </a:p>
          <a:p>
            <a:r>
              <a:rPr lang="en-US" sz="1200" i="1" dirty="0" smtClean="0"/>
              <a:t>Reference: </a:t>
            </a:r>
            <a:r>
              <a:rPr lang="en-US" sz="1200" dirty="0" smtClean="0">
                <a:hlinkClick r:id="rId3"/>
              </a:rPr>
              <a:t>http://developer.android.com/guide/appendix/g-app-intents.html</a:t>
            </a:r>
            <a:endParaRPr lang="en-US" sz="1200" dirty="0" smtClean="0"/>
          </a:p>
        </p:txBody>
      </p:sp>
      <p:sp>
        <p:nvSpPr>
          <p:cNvPr id="12" name="TextBox 11"/>
          <p:cNvSpPr txBox="1"/>
          <p:nvPr/>
        </p:nvSpPr>
        <p:spPr>
          <a:xfrm>
            <a:off x="228600" y="3810000"/>
            <a:ext cx="8001000" cy="2893100"/>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400" dirty="0" smtClean="0">
                <a:solidFill>
                  <a:srgbClr val="3F7F5F"/>
                </a:solidFill>
                <a:latin typeface="Courier New"/>
              </a:rPr>
              <a:t>//send mms attach picture #1 to it </a:t>
            </a:r>
          </a:p>
          <a:p>
            <a:endParaRPr lang="en-US" sz="1400" dirty="0" smtClean="0">
              <a:solidFill>
                <a:srgbClr val="3F7F5F"/>
              </a:solidFill>
              <a:latin typeface="Courier New"/>
            </a:endParaRPr>
          </a:p>
          <a:p>
            <a:r>
              <a:rPr lang="en-US" sz="1400" dirty="0" smtClean="0">
                <a:solidFill>
                  <a:srgbClr val="000000"/>
                </a:solidFill>
                <a:latin typeface="Courier New"/>
              </a:rPr>
              <a:t>Uri </a:t>
            </a:r>
            <a:r>
              <a:rPr lang="en-US" sz="1400" dirty="0" err="1" smtClean="0">
                <a:solidFill>
                  <a:srgbClr val="000000"/>
                </a:solidFill>
                <a:latin typeface="Courier New"/>
              </a:rPr>
              <a:t>uri</a:t>
            </a:r>
            <a:r>
              <a:rPr lang="en-US" sz="1400" dirty="0" smtClean="0">
                <a:solidFill>
                  <a:srgbClr val="000000"/>
                </a:solidFill>
                <a:latin typeface="Courier New"/>
              </a:rPr>
              <a:t> = </a:t>
            </a:r>
            <a:r>
              <a:rPr lang="en-US" sz="1400" dirty="0" err="1" smtClean="0">
                <a:solidFill>
                  <a:srgbClr val="000000"/>
                </a:solidFill>
                <a:latin typeface="Courier New"/>
              </a:rPr>
              <a:t>Uri.</a:t>
            </a:r>
            <a:r>
              <a:rPr lang="en-US" sz="1400" i="1" dirty="0" err="1" smtClean="0">
                <a:solidFill>
                  <a:srgbClr val="000000"/>
                </a:solidFill>
                <a:latin typeface="Courier New"/>
              </a:rPr>
              <a:t>parse</a:t>
            </a:r>
            <a:r>
              <a:rPr lang="en-US" sz="1400" i="1" dirty="0" smtClean="0">
                <a:solidFill>
                  <a:srgbClr val="000000"/>
                </a:solidFill>
                <a:latin typeface="Courier New"/>
              </a:rPr>
              <a:t>(</a:t>
            </a:r>
            <a:r>
              <a:rPr lang="en-US" sz="1400" i="1" dirty="0" smtClean="0">
                <a:solidFill>
                  <a:srgbClr val="2A00FF"/>
                </a:solidFill>
                <a:latin typeface="Courier New"/>
              </a:rPr>
              <a:t>"content://media/external/images/media/1"</a:t>
            </a:r>
            <a:r>
              <a:rPr lang="en-US" sz="1400" dirty="0" smtClean="0">
                <a:solidFill>
                  <a:srgbClr val="000000"/>
                </a:solidFill>
                <a:latin typeface="Courier New"/>
              </a:rPr>
              <a:t>)</a:t>
            </a:r>
            <a:r>
              <a:rPr lang="en-US" sz="1400" i="1" dirty="0" smtClean="0">
                <a:solidFill>
                  <a:srgbClr val="000000"/>
                </a:solidFill>
                <a:latin typeface="Courier New"/>
              </a:rPr>
              <a:t>;   </a:t>
            </a:r>
          </a:p>
          <a:p>
            <a:endParaRPr lang="en-US" sz="1400" i="1" dirty="0" smtClean="0">
              <a:solidFill>
                <a:srgbClr val="000000"/>
              </a:solidFill>
              <a:latin typeface="Courier New"/>
            </a:endParaRPr>
          </a:p>
          <a:p>
            <a:r>
              <a:rPr lang="en-US" sz="1400" dirty="0" smtClean="0">
                <a:solidFill>
                  <a:srgbClr val="000000"/>
                </a:solidFill>
                <a:latin typeface="Courier New"/>
              </a:rPr>
              <a:t>myActivity2 = </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err="1" smtClean="0">
                <a:solidFill>
                  <a:srgbClr val="000000"/>
                </a:solidFill>
                <a:latin typeface="Courier New"/>
              </a:rPr>
              <a:t>Intent.</a:t>
            </a:r>
            <a:r>
              <a:rPr lang="en-US" sz="1400" b="1" i="1" dirty="0" err="1" smtClean="0">
                <a:solidFill>
                  <a:srgbClr val="0000C0"/>
                </a:solidFill>
                <a:latin typeface="Courier New"/>
              </a:rPr>
              <a:t>ACTION_SEND</a:t>
            </a:r>
            <a:r>
              <a:rPr lang="en-US" sz="1400" b="1" i="1" dirty="0" smtClean="0">
                <a:solidFill>
                  <a:srgbClr val="000000"/>
                </a:solidFill>
                <a:latin typeface="Courier New"/>
              </a:rPr>
              <a:t>); </a:t>
            </a:r>
          </a:p>
          <a:p>
            <a:endParaRPr lang="en-US" sz="1400" b="1" i="1" dirty="0" smtClean="0">
              <a:solidFill>
                <a:srgbClr val="000000"/>
              </a:solidFill>
              <a:latin typeface="Courier New"/>
            </a:endParaRPr>
          </a:p>
          <a:p>
            <a:r>
              <a:rPr lang="en-US" sz="1400" dirty="0" smtClean="0">
                <a:solidFill>
                  <a:srgbClr val="000000"/>
                </a:solidFill>
                <a:latin typeface="Courier New"/>
              </a:rPr>
              <a:t>myActivity2.putExtra(</a:t>
            </a:r>
            <a:r>
              <a:rPr lang="en-US" sz="1400" dirty="0" smtClean="0">
                <a:solidFill>
                  <a:srgbClr val="2A00FF"/>
                </a:solidFill>
                <a:latin typeface="Courier New"/>
              </a:rPr>
              <a:t>"address"</a:t>
            </a:r>
            <a:r>
              <a:rPr lang="en-US" sz="1400" dirty="0" smtClean="0">
                <a:solidFill>
                  <a:srgbClr val="000000"/>
                </a:solidFill>
                <a:latin typeface="Courier New"/>
              </a:rPr>
              <a:t>, </a:t>
            </a:r>
            <a:r>
              <a:rPr lang="en-US" sz="1400" dirty="0" smtClean="0">
                <a:solidFill>
                  <a:srgbClr val="2A00FF"/>
                </a:solidFill>
                <a:latin typeface="Courier New"/>
              </a:rPr>
              <a:t>"555-1234"</a:t>
            </a:r>
            <a:r>
              <a:rPr lang="en-US" sz="1400" dirty="0" smtClean="0">
                <a:solidFill>
                  <a:srgbClr val="000000"/>
                </a:solidFill>
                <a:latin typeface="Courier New"/>
              </a:rPr>
              <a:t>);</a:t>
            </a:r>
          </a:p>
          <a:p>
            <a:r>
              <a:rPr lang="en-US" sz="1400" dirty="0" smtClean="0">
                <a:solidFill>
                  <a:srgbClr val="000000"/>
                </a:solidFill>
                <a:latin typeface="Courier New"/>
              </a:rPr>
              <a:t>myActivity2.putExtra(</a:t>
            </a:r>
            <a:r>
              <a:rPr lang="en-US" sz="1400" dirty="0" smtClean="0">
                <a:solidFill>
                  <a:srgbClr val="2A00FF"/>
                </a:solidFill>
                <a:latin typeface="Courier New"/>
              </a:rPr>
              <a:t>"</a:t>
            </a:r>
            <a:r>
              <a:rPr lang="en-US" sz="1400" dirty="0" err="1" smtClean="0">
                <a:solidFill>
                  <a:srgbClr val="2A00FF"/>
                </a:solidFill>
                <a:latin typeface="Courier New"/>
              </a:rPr>
              <a:t>sms_body</a:t>
            </a:r>
            <a:r>
              <a:rPr lang="en-US" sz="1400" dirty="0" smtClean="0">
                <a:solidFill>
                  <a:srgbClr val="2A00FF"/>
                </a:solidFill>
                <a:latin typeface="Courier New"/>
              </a:rPr>
              <a:t>"</a:t>
            </a:r>
            <a:r>
              <a:rPr lang="en-US" sz="1400" dirty="0" smtClean="0">
                <a:solidFill>
                  <a:srgbClr val="000000"/>
                </a:solidFill>
                <a:latin typeface="Courier New"/>
              </a:rPr>
              <a:t>, </a:t>
            </a:r>
            <a:r>
              <a:rPr lang="en-US" sz="1400" dirty="0" smtClean="0">
                <a:solidFill>
                  <a:srgbClr val="2A00FF"/>
                </a:solidFill>
                <a:latin typeface="Courier New"/>
              </a:rPr>
              <a:t>"some text message goes here"</a:t>
            </a:r>
            <a:r>
              <a:rPr lang="en-US" sz="1400" dirty="0" smtClean="0">
                <a:solidFill>
                  <a:srgbClr val="000000"/>
                </a:solidFill>
                <a:latin typeface="Courier New"/>
              </a:rPr>
              <a:t>);   </a:t>
            </a:r>
          </a:p>
          <a:p>
            <a:r>
              <a:rPr lang="en-US" sz="1400" dirty="0" smtClean="0">
                <a:solidFill>
                  <a:srgbClr val="000000"/>
                </a:solidFill>
                <a:latin typeface="Courier New"/>
              </a:rPr>
              <a:t>myActivity2.putExtra(</a:t>
            </a:r>
            <a:r>
              <a:rPr lang="en-US" sz="1400" dirty="0" err="1" smtClean="0">
                <a:solidFill>
                  <a:srgbClr val="000000"/>
                </a:solidFill>
                <a:latin typeface="Courier New"/>
              </a:rPr>
              <a:t>Intent.</a:t>
            </a:r>
            <a:r>
              <a:rPr lang="en-US" sz="1400" i="1" dirty="0" err="1" smtClean="0">
                <a:solidFill>
                  <a:srgbClr val="0000C0"/>
                </a:solidFill>
                <a:latin typeface="Courier New"/>
              </a:rPr>
              <a:t>EXTRA_STREAM</a:t>
            </a:r>
            <a:r>
              <a:rPr lang="en-US" sz="1400" i="1" dirty="0" smtClean="0">
                <a:solidFill>
                  <a:srgbClr val="000000"/>
                </a:solidFill>
                <a:latin typeface="Courier New"/>
              </a:rPr>
              <a:t>, </a:t>
            </a:r>
            <a:r>
              <a:rPr lang="en-US" sz="1400" i="1" dirty="0" err="1" smtClean="0">
                <a:solidFill>
                  <a:srgbClr val="000000"/>
                </a:solidFill>
                <a:latin typeface="Courier New"/>
              </a:rPr>
              <a:t>uri</a:t>
            </a:r>
            <a:r>
              <a:rPr lang="en-US" sz="1400" i="1" dirty="0" smtClean="0">
                <a:solidFill>
                  <a:srgbClr val="000000"/>
                </a:solidFill>
                <a:latin typeface="Courier New"/>
              </a:rPr>
              <a:t>);   </a:t>
            </a:r>
          </a:p>
          <a:p>
            <a:r>
              <a:rPr lang="en-US" sz="1400" dirty="0" smtClean="0">
                <a:solidFill>
                  <a:srgbClr val="000000"/>
                </a:solidFill>
                <a:latin typeface="Courier New"/>
              </a:rPr>
              <a:t>myActivity2.setType(</a:t>
            </a:r>
            <a:r>
              <a:rPr lang="en-US" sz="1400" dirty="0" smtClean="0">
                <a:solidFill>
                  <a:srgbClr val="2A00FF"/>
                </a:solidFill>
                <a:latin typeface="Courier New"/>
              </a:rPr>
              <a:t>"image/</a:t>
            </a:r>
            <a:r>
              <a:rPr lang="en-US" sz="1400" dirty="0" err="1" smtClean="0">
                <a:solidFill>
                  <a:srgbClr val="2A00FF"/>
                </a:solidFill>
                <a:latin typeface="Courier New"/>
              </a:rPr>
              <a:t>png</a:t>
            </a:r>
            <a:r>
              <a:rPr lang="en-US" sz="1400" dirty="0" smtClean="0">
                <a:solidFill>
                  <a:srgbClr val="2A00FF"/>
                </a:solidFill>
                <a:latin typeface="Courier New"/>
              </a:rPr>
              <a:t>"</a:t>
            </a:r>
            <a:r>
              <a:rPr lang="en-US" sz="1400" dirty="0" smtClean="0">
                <a:solidFill>
                  <a:srgbClr val="000000"/>
                </a:solidFill>
                <a:latin typeface="Courier New"/>
              </a:rPr>
              <a:t>);   </a:t>
            </a:r>
          </a:p>
          <a:p>
            <a:endParaRPr lang="en-US" sz="1400" dirty="0" smtClean="0">
              <a:solidFill>
                <a:srgbClr val="000000"/>
              </a:solidFill>
              <a:latin typeface="Courier New"/>
            </a:endParaRPr>
          </a:p>
          <a:p>
            <a:r>
              <a:rPr lang="en-US" sz="1400" dirty="0" err="1" smtClean="0">
                <a:solidFill>
                  <a:srgbClr val="000000"/>
                </a:solidFill>
                <a:latin typeface="Courier New"/>
              </a:rPr>
              <a:t>startActivity</a:t>
            </a:r>
            <a:r>
              <a:rPr lang="en-US" sz="1400" dirty="0" smtClean="0">
                <a:solidFill>
                  <a:srgbClr val="000000"/>
                </a:solidFill>
                <a:latin typeface="Courier New"/>
              </a:rPr>
              <a:t>(myActivity2);</a:t>
            </a:r>
          </a:p>
          <a:p>
            <a:endParaRPr lang="en-US" sz="1400" dirty="0" smtClean="0">
              <a:latin typeface="Courier New"/>
            </a:endParaRPr>
          </a:p>
        </p:txBody>
      </p:sp>
      <p:pic>
        <p:nvPicPr>
          <p:cNvPr id="14" name="Picture 13" descr="device.png"/>
          <p:cNvPicPr>
            <a:picLocks noChangeAspect="1"/>
          </p:cNvPicPr>
          <p:nvPr/>
        </p:nvPicPr>
        <p:blipFill>
          <a:blip r:embed="rId4" cstate="print"/>
          <a:stretch>
            <a:fillRect/>
          </a:stretch>
        </p:blipFill>
        <p:spPr>
          <a:xfrm>
            <a:off x="6400800" y="304800"/>
            <a:ext cx="2438400" cy="3657600"/>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33</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1569660"/>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Sending Email</a:t>
            </a:r>
          </a:p>
          <a:p>
            <a:endParaRPr lang="en-US" sz="1200" i="1" dirty="0" smtClean="0"/>
          </a:p>
          <a:p>
            <a:r>
              <a:rPr lang="en-US" sz="1200" i="1" dirty="0" smtClean="0"/>
              <a:t>Reference: </a:t>
            </a:r>
            <a:r>
              <a:rPr lang="en-US" sz="1200" dirty="0" smtClean="0">
                <a:hlinkClick r:id="rId3"/>
              </a:rPr>
              <a:t>http://developer.android.com/guide/appendix/g-app-intents.html</a:t>
            </a:r>
            <a:endParaRPr lang="en-US" sz="1200" dirty="0" smtClean="0"/>
          </a:p>
        </p:txBody>
      </p:sp>
      <p:sp>
        <p:nvSpPr>
          <p:cNvPr id="12" name="TextBox 11"/>
          <p:cNvSpPr txBox="1"/>
          <p:nvPr/>
        </p:nvSpPr>
        <p:spPr>
          <a:xfrm>
            <a:off x="228600" y="3657600"/>
            <a:ext cx="8001000" cy="3046988"/>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600" dirty="0" smtClean="0">
                <a:solidFill>
                  <a:srgbClr val="3F7F5F"/>
                </a:solidFill>
                <a:latin typeface="Courier New"/>
              </a:rPr>
              <a:t>// send email </a:t>
            </a:r>
            <a:endParaRPr lang="en-US" sz="1600" u="sng" dirty="0" smtClean="0">
              <a:solidFill>
                <a:srgbClr val="3F7F5F"/>
              </a:solidFill>
              <a:latin typeface="Courier New"/>
            </a:endParaRPr>
          </a:p>
          <a:p>
            <a:r>
              <a:rPr lang="en-US" sz="1600" dirty="0" smtClean="0">
                <a:solidFill>
                  <a:srgbClr val="000000"/>
                </a:solidFill>
                <a:latin typeface="Courier New"/>
              </a:rPr>
              <a:t>Uri </a:t>
            </a:r>
            <a:r>
              <a:rPr lang="en-US" sz="1600" dirty="0" err="1" smtClean="0">
                <a:solidFill>
                  <a:srgbClr val="000000"/>
                </a:solidFill>
                <a:latin typeface="Courier New"/>
              </a:rPr>
              <a:t>uri</a:t>
            </a:r>
            <a:r>
              <a:rPr lang="en-US" sz="1600" dirty="0" smtClean="0">
                <a:solidFill>
                  <a:srgbClr val="000000"/>
                </a:solidFill>
                <a:latin typeface="Courier New"/>
              </a:rPr>
              <a:t> = </a:t>
            </a:r>
            <a:r>
              <a:rPr lang="en-US" sz="1600" dirty="0" err="1" smtClean="0">
                <a:solidFill>
                  <a:srgbClr val="000000"/>
                </a:solidFill>
                <a:latin typeface="Courier New"/>
              </a:rPr>
              <a:t>Uri.</a:t>
            </a:r>
            <a:r>
              <a:rPr lang="en-US" sz="1600" i="1" dirty="0" err="1" smtClean="0">
                <a:solidFill>
                  <a:srgbClr val="000000"/>
                </a:solidFill>
                <a:latin typeface="Courier New"/>
              </a:rPr>
              <a:t>parse</a:t>
            </a:r>
            <a:r>
              <a:rPr lang="en-US" sz="1600" i="1" dirty="0" smtClean="0">
                <a:solidFill>
                  <a:srgbClr val="000000"/>
                </a:solidFill>
                <a:latin typeface="Courier New"/>
              </a:rPr>
              <a:t>(</a:t>
            </a:r>
            <a:r>
              <a:rPr lang="en-US" sz="1600" i="1" dirty="0" smtClean="0">
                <a:solidFill>
                  <a:srgbClr val="2A00FF"/>
                </a:solidFill>
                <a:latin typeface="Courier New"/>
              </a:rPr>
              <a:t>"mailto:v.matos@csuohio.edu"</a:t>
            </a:r>
            <a:r>
              <a:rPr lang="en-US" sz="1600" i="1" dirty="0" smtClean="0">
                <a:solidFill>
                  <a:srgbClr val="000000"/>
                </a:solidFill>
                <a:latin typeface="Courier New"/>
              </a:rPr>
              <a:t>);</a:t>
            </a:r>
          </a:p>
          <a:p>
            <a:r>
              <a:rPr lang="en-US" sz="1600" dirty="0" smtClean="0">
                <a:solidFill>
                  <a:srgbClr val="000000"/>
                </a:solidFill>
                <a:latin typeface="Courier New"/>
              </a:rPr>
              <a:t>Intent myActivity2 = </a:t>
            </a:r>
            <a:r>
              <a:rPr lang="en-US" sz="1600" b="1" dirty="0" smtClean="0">
                <a:solidFill>
                  <a:srgbClr val="7F0055"/>
                </a:solidFill>
                <a:latin typeface="Courier New"/>
              </a:rPr>
              <a:t>new</a:t>
            </a:r>
            <a:r>
              <a:rPr lang="en-US" sz="1600" b="1" dirty="0" smtClean="0">
                <a:solidFill>
                  <a:srgbClr val="000000"/>
                </a:solidFill>
                <a:latin typeface="Courier New"/>
              </a:rPr>
              <a:t> Intent(</a:t>
            </a:r>
            <a:r>
              <a:rPr lang="en-US" sz="1600" b="1" dirty="0" err="1" smtClean="0">
                <a:solidFill>
                  <a:srgbClr val="000000"/>
                </a:solidFill>
                <a:latin typeface="Courier New"/>
              </a:rPr>
              <a:t>Intent.</a:t>
            </a:r>
            <a:r>
              <a:rPr lang="en-US" sz="1600" b="1" i="1" dirty="0" err="1" smtClean="0">
                <a:solidFill>
                  <a:srgbClr val="0000C0"/>
                </a:solidFill>
                <a:latin typeface="Courier New"/>
              </a:rPr>
              <a:t>ACTION_SENDTO</a:t>
            </a:r>
            <a:r>
              <a:rPr lang="en-US" sz="1600" b="1" i="1" dirty="0" smtClean="0">
                <a:solidFill>
                  <a:srgbClr val="000000"/>
                </a:solidFill>
                <a:latin typeface="Courier New"/>
              </a:rPr>
              <a:t>, </a:t>
            </a:r>
            <a:r>
              <a:rPr lang="en-US" sz="1600" b="1" i="1" dirty="0" err="1" smtClean="0">
                <a:solidFill>
                  <a:srgbClr val="000000"/>
                </a:solidFill>
                <a:latin typeface="Courier New"/>
              </a:rPr>
              <a:t>uri</a:t>
            </a:r>
            <a:r>
              <a:rPr lang="en-US" sz="1600" b="1" i="1" dirty="0" smtClean="0">
                <a:solidFill>
                  <a:srgbClr val="000000"/>
                </a:solidFill>
                <a:latin typeface="Courier New"/>
              </a:rPr>
              <a:t>);</a:t>
            </a:r>
          </a:p>
          <a:p>
            <a:endParaRPr lang="en-US" sz="1600" b="1" i="1" dirty="0" smtClean="0">
              <a:solidFill>
                <a:srgbClr val="000000"/>
              </a:solidFill>
              <a:latin typeface="Courier New"/>
            </a:endParaRPr>
          </a:p>
          <a:p>
            <a:r>
              <a:rPr lang="en-US" sz="1600" dirty="0" smtClean="0">
                <a:solidFill>
                  <a:srgbClr val="3F7F5F"/>
                </a:solidFill>
                <a:latin typeface="Courier New"/>
              </a:rPr>
              <a:t>// you may skip the next two pieces [subject/text]</a:t>
            </a:r>
          </a:p>
          <a:p>
            <a:r>
              <a:rPr lang="en-US" sz="1600" dirty="0" smtClean="0">
                <a:solidFill>
                  <a:srgbClr val="000000"/>
                </a:solidFill>
                <a:latin typeface="Courier New"/>
              </a:rPr>
              <a:t>myActivity2.putExtra(</a:t>
            </a:r>
            <a:r>
              <a:rPr lang="en-US" sz="1600" dirty="0" err="1" smtClean="0">
                <a:solidFill>
                  <a:srgbClr val="000000"/>
                </a:solidFill>
                <a:latin typeface="Courier New"/>
              </a:rPr>
              <a:t>Intent.</a:t>
            </a:r>
            <a:r>
              <a:rPr lang="en-US" sz="1600" i="1" dirty="0" err="1" smtClean="0">
                <a:solidFill>
                  <a:srgbClr val="0000C0"/>
                </a:solidFill>
                <a:latin typeface="Courier New"/>
              </a:rPr>
              <a:t>EXTRA_SUBJECT</a:t>
            </a:r>
            <a:r>
              <a:rPr lang="en-US" sz="1600" i="1" dirty="0" smtClean="0">
                <a:solidFill>
                  <a:srgbClr val="000000"/>
                </a:solidFill>
                <a:latin typeface="Courier New"/>
              </a:rPr>
              <a:t>, </a:t>
            </a:r>
          </a:p>
          <a:p>
            <a:r>
              <a:rPr lang="en-US" sz="1600" i="1" dirty="0" smtClean="0">
                <a:solidFill>
                  <a:srgbClr val="2A00FF"/>
                </a:solidFill>
                <a:latin typeface="Courier New"/>
              </a:rPr>
              <a:t>		      "subject goes here"</a:t>
            </a:r>
            <a:r>
              <a:rPr lang="en-US" sz="1600" i="1" dirty="0" smtClean="0">
                <a:solidFill>
                  <a:srgbClr val="000000"/>
                </a:solidFill>
                <a:latin typeface="Courier New"/>
              </a:rPr>
              <a:t>);</a:t>
            </a:r>
          </a:p>
          <a:p>
            <a:r>
              <a:rPr lang="en-US" sz="1600" dirty="0" smtClean="0">
                <a:solidFill>
                  <a:srgbClr val="000000"/>
                </a:solidFill>
                <a:latin typeface="Courier New"/>
              </a:rPr>
              <a:t>myActivity2.putExtra(</a:t>
            </a:r>
            <a:r>
              <a:rPr lang="en-US" sz="1600" dirty="0" err="1" smtClean="0">
                <a:solidFill>
                  <a:srgbClr val="000000"/>
                </a:solidFill>
                <a:latin typeface="Courier New"/>
              </a:rPr>
              <a:t>Intent.</a:t>
            </a:r>
            <a:r>
              <a:rPr lang="en-US" sz="1600" i="1" dirty="0" err="1" smtClean="0">
                <a:solidFill>
                  <a:srgbClr val="0000C0"/>
                </a:solidFill>
                <a:latin typeface="Courier New"/>
              </a:rPr>
              <a:t>EXTRA_TEXT</a:t>
            </a:r>
            <a:r>
              <a:rPr lang="en-US" sz="1600" i="1" dirty="0" smtClean="0">
                <a:solidFill>
                  <a:srgbClr val="000000"/>
                </a:solidFill>
                <a:latin typeface="Courier New"/>
              </a:rPr>
              <a:t>, </a:t>
            </a:r>
          </a:p>
          <a:p>
            <a:r>
              <a:rPr lang="en-US" sz="1600" i="1" dirty="0" smtClean="0">
                <a:solidFill>
                  <a:srgbClr val="000000"/>
                </a:solidFill>
                <a:latin typeface="Courier New"/>
              </a:rPr>
              <a:t>		      </a:t>
            </a:r>
            <a:r>
              <a:rPr lang="en-US" sz="1600" i="1" dirty="0" smtClean="0">
                <a:solidFill>
                  <a:srgbClr val="2A00FF"/>
                </a:solidFill>
                <a:latin typeface="Courier New"/>
              </a:rPr>
              <a:t>"The email's body goes here"</a:t>
            </a:r>
            <a:r>
              <a:rPr lang="en-US" sz="1600" i="1" dirty="0" smtClean="0">
                <a:solidFill>
                  <a:srgbClr val="000000"/>
                </a:solidFill>
                <a:latin typeface="Courier New"/>
              </a:rPr>
              <a:t>);</a:t>
            </a:r>
          </a:p>
          <a:p>
            <a:endParaRPr lang="en-US" sz="1600" i="1" dirty="0" smtClean="0">
              <a:solidFill>
                <a:srgbClr val="000000"/>
              </a:solidFill>
              <a:latin typeface="Courier New"/>
            </a:endParaRPr>
          </a:p>
          <a:p>
            <a:r>
              <a:rPr lang="en-US" sz="1600" dirty="0" err="1" smtClean="0">
                <a:solidFill>
                  <a:srgbClr val="000000"/>
                </a:solidFill>
                <a:latin typeface="Courier New"/>
              </a:rPr>
              <a:t>startActivity</a:t>
            </a:r>
            <a:r>
              <a:rPr lang="en-US" sz="1600" dirty="0" smtClean="0">
                <a:solidFill>
                  <a:srgbClr val="000000"/>
                </a:solidFill>
                <a:latin typeface="Courier New"/>
              </a:rPr>
              <a:t>(myActivity2);</a:t>
            </a:r>
          </a:p>
          <a:p>
            <a:endParaRPr lang="en-US" sz="1600" dirty="0" smtClean="0">
              <a:latin typeface="Courier New"/>
            </a:endParaRPr>
          </a:p>
        </p:txBody>
      </p:sp>
      <p:pic>
        <p:nvPicPr>
          <p:cNvPr id="9" name="Picture 8" descr="device.png"/>
          <p:cNvPicPr>
            <a:picLocks noChangeAspect="1"/>
          </p:cNvPicPr>
          <p:nvPr/>
        </p:nvPicPr>
        <p:blipFill>
          <a:blip r:embed="rId4" cstate="print"/>
          <a:stretch>
            <a:fillRect/>
          </a:stretch>
        </p:blipFill>
        <p:spPr>
          <a:xfrm>
            <a:off x="6477000" y="304800"/>
            <a:ext cx="2438400" cy="3657600"/>
          </a:xfrm>
          <a:prstGeom prst="rect">
            <a:avLst/>
          </a:prstGeom>
          <a:ln>
            <a:solidFill>
              <a:srgbClr val="0070C0"/>
            </a:solidFill>
          </a:ln>
        </p:spPr>
      </p:pic>
      <p:cxnSp>
        <p:nvCxnSpPr>
          <p:cNvPr id="13" name="Elbow Connector 12"/>
          <p:cNvCxnSpPr/>
          <p:nvPr/>
        </p:nvCxnSpPr>
        <p:spPr>
          <a:xfrm rot="5400000" flipH="1" flipV="1">
            <a:off x="5410200" y="3124200"/>
            <a:ext cx="3962400" cy="1371600"/>
          </a:xfrm>
          <a:prstGeom prst="bentConnector3">
            <a:avLst>
              <a:gd name="adj1" fmla="val 2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4076700" y="2400300"/>
            <a:ext cx="3124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638800" y="838200"/>
            <a:ext cx="609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62600" y="52578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4076700" y="3314700"/>
            <a:ext cx="388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019800" y="13716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34</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1754326"/>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Setting System</a:t>
            </a:r>
          </a:p>
          <a:p>
            <a:endParaRPr lang="en-US" sz="1200" i="1" dirty="0" smtClean="0"/>
          </a:p>
          <a:p>
            <a:r>
              <a:rPr lang="en-US" sz="1200" i="1" dirty="0" smtClean="0"/>
              <a:t>Reference: </a:t>
            </a:r>
            <a:r>
              <a:rPr lang="en-US" sz="1200" dirty="0" smtClean="0">
                <a:hlinkClick r:id="rId3"/>
              </a:rPr>
              <a:t>http://developer.android.com/reference/android/provider/Settings.html</a:t>
            </a:r>
            <a:endParaRPr lang="en-US" sz="1200" dirty="0" smtClean="0"/>
          </a:p>
          <a:p>
            <a:endParaRPr lang="en-US" sz="1200" dirty="0" smtClean="0"/>
          </a:p>
        </p:txBody>
      </p:sp>
      <p:sp>
        <p:nvSpPr>
          <p:cNvPr id="12" name="TextBox 11"/>
          <p:cNvSpPr txBox="1"/>
          <p:nvPr/>
        </p:nvSpPr>
        <p:spPr>
          <a:xfrm>
            <a:off x="228600" y="4045803"/>
            <a:ext cx="8686800" cy="1815882"/>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600" dirty="0" smtClean="0">
                <a:solidFill>
                  <a:srgbClr val="000000"/>
                </a:solidFill>
                <a:latin typeface="Courier New"/>
              </a:rPr>
              <a:t> </a:t>
            </a:r>
            <a:endParaRPr lang="en-US" sz="2000" dirty="0" smtClean="0">
              <a:solidFill>
                <a:srgbClr val="000000"/>
              </a:solidFill>
              <a:latin typeface="Courier New"/>
            </a:endParaRPr>
          </a:p>
          <a:p>
            <a:r>
              <a:rPr lang="en-US" sz="2000" b="1" dirty="0" smtClean="0">
                <a:solidFill>
                  <a:srgbClr val="000000"/>
                </a:solidFill>
                <a:latin typeface="Courier New"/>
              </a:rPr>
              <a:t>Intent</a:t>
            </a:r>
            <a:r>
              <a:rPr lang="en-US" sz="2000" dirty="0" smtClean="0">
                <a:solidFill>
                  <a:srgbClr val="000000"/>
                </a:solidFill>
                <a:latin typeface="Courier New"/>
              </a:rPr>
              <a:t> </a:t>
            </a:r>
            <a:r>
              <a:rPr lang="en-US" sz="2000" dirty="0" err="1" smtClean="0">
                <a:solidFill>
                  <a:srgbClr val="000000"/>
                </a:solidFill>
                <a:latin typeface="Courier New"/>
              </a:rPr>
              <a:t>intent</a:t>
            </a:r>
            <a:r>
              <a:rPr lang="en-US" sz="2000" dirty="0" smtClean="0">
                <a:solidFill>
                  <a:srgbClr val="000000"/>
                </a:solidFill>
                <a:latin typeface="Courier New"/>
              </a:rPr>
              <a:t> = </a:t>
            </a:r>
            <a:r>
              <a:rPr lang="en-US" sz="2000" b="1" dirty="0" smtClean="0">
                <a:solidFill>
                  <a:srgbClr val="7F0055"/>
                </a:solidFill>
                <a:latin typeface="Courier New"/>
              </a:rPr>
              <a:t>new</a:t>
            </a:r>
            <a:r>
              <a:rPr lang="en-US" sz="2000" b="1" dirty="0" smtClean="0">
                <a:solidFill>
                  <a:srgbClr val="000000"/>
                </a:solidFill>
                <a:latin typeface="Courier New"/>
              </a:rPr>
              <a:t> Intent</a:t>
            </a:r>
            <a:r>
              <a:rPr lang="en-US" sz="2000" dirty="0" smtClean="0">
                <a:solidFill>
                  <a:srgbClr val="000000"/>
                </a:solidFill>
                <a:latin typeface="Courier New"/>
              </a:rPr>
              <a:t>( 		 </a:t>
            </a:r>
          </a:p>
          <a:p>
            <a:r>
              <a:rPr lang="en-US" sz="2000" dirty="0" smtClean="0">
                <a:solidFill>
                  <a:srgbClr val="000000"/>
                </a:solidFill>
                <a:latin typeface="Courier New"/>
              </a:rPr>
              <a:t>		</a:t>
            </a:r>
            <a:r>
              <a:rPr lang="en-US" sz="2000" dirty="0" err="1" smtClean="0">
                <a:solidFill>
                  <a:srgbClr val="000000"/>
                </a:solidFill>
                <a:latin typeface="Courier New"/>
              </a:rPr>
              <a:t>android.provider.Settings.</a:t>
            </a:r>
            <a:r>
              <a:rPr lang="en-US" sz="2000" i="1" dirty="0" err="1" smtClean="0">
                <a:solidFill>
                  <a:srgbClr val="0000C0"/>
                </a:solidFill>
                <a:latin typeface="Courier New"/>
              </a:rPr>
              <a:t>ACTION_SETTINGS</a:t>
            </a:r>
            <a:r>
              <a:rPr lang="en-US" sz="2000" i="1" dirty="0" smtClean="0">
                <a:solidFill>
                  <a:srgbClr val="000000"/>
                </a:solidFill>
                <a:latin typeface="Courier New"/>
              </a:rPr>
              <a:t>);       </a:t>
            </a:r>
          </a:p>
          <a:p>
            <a:endParaRPr lang="en-US" sz="2000" dirty="0" smtClean="0">
              <a:solidFill>
                <a:srgbClr val="000000"/>
              </a:solidFill>
              <a:latin typeface="Courier New"/>
            </a:endParaRPr>
          </a:p>
          <a:p>
            <a:r>
              <a:rPr lang="en-US" sz="2000" dirty="0" err="1" smtClean="0">
                <a:solidFill>
                  <a:srgbClr val="000000"/>
                </a:solidFill>
                <a:latin typeface="Courier New"/>
              </a:rPr>
              <a:t>startActivity</a:t>
            </a:r>
            <a:r>
              <a:rPr lang="en-US" sz="2000" dirty="0" smtClean="0">
                <a:solidFill>
                  <a:srgbClr val="000000"/>
                </a:solidFill>
                <a:latin typeface="Courier New"/>
              </a:rPr>
              <a:t>(intent);           </a:t>
            </a:r>
          </a:p>
          <a:p>
            <a:r>
              <a:rPr lang="en-US" sz="1600" dirty="0" smtClean="0">
                <a:solidFill>
                  <a:srgbClr val="000000"/>
                </a:solidFill>
                <a:latin typeface="Courier New"/>
              </a:rPr>
              <a:t> </a:t>
            </a:r>
            <a:endParaRPr lang="en-US" sz="1600" dirty="0" smtClean="0">
              <a:latin typeface="Courier New"/>
            </a:endParaRPr>
          </a:p>
        </p:txBody>
      </p:sp>
      <p:pic>
        <p:nvPicPr>
          <p:cNvPr id="17" name="Picture 16" descr="device.png"/>
          <p:cNvPicPr>
            <a:picLocks noChangeAspect="1"/>
          </p:cNvPicPr>
          <p:nvPr/>
        </p:nvPicPr>
        <p:blipFill>
          <a:blip r:embed="rId4" cstate="print"/>
          <a:stretch>
            <a:fillRect/>
          </a:stretch>
        </p:blipFill>
        <p:spPr>
          <a:xfrm>
            <a:off x="6477000" y="228600"/>
            <a:ext cx="2438400" cy="36576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123658"/>
          </a:xfrm>
          <a:prstGeom prst="rect">
            <a:avLst/>
          </a:prstGeom>
          <a:noFill/>
        </p:spPr>
        <p:txBody>
          <a:bodyPr wrap="square" rtlCol="0">
            <a:spAutoFit/>
          </a:bodyPr>
          <a:lstStyle/>
          <a:p>
            <a:r>
              <a:rPr lang="en-US" sz="2400" b="1" dirty="0" smtClean="0">
                <a:solidFill>
                  <a:srgbClr val="0070C0"/>
                </a:solidFill>
              </a:rPr>
              <a:t>More Examples:</a:t>
            </a:r>
            <a:r>
              <a:rPr lang="en-US" sz="2400" b="1" dirty="0" smtClean="0"/>
              <a:t> Using Standard Actions</a:t>
            </a:r>
          </a:p>
          <a:p>
            <a:endParaRPr lang="en-US" sz="2400" dirty="0" smtClean="0"/>
          </a:p>
          <a:p>
            <a:r>
              <a:rPr lang="en-US" sz="2400" b="1" dirty="0" smtClean="0">
                <a:solidFill>
                  <a:srgbClr val="C00000"/>
                </a:solidFill>
              </a:rPr>
              <a:t>Setting System Locale: </a:t>
            </a:r>
          </a:p>
          <a:p>
            <a:r>
              <a:rPr lang="en-US" sz="2400" b="1" dirty="0" smtClean="0">
                <a:solidFill>
                  <a:srgbClr val="C00000"/>
                </a:solidFill>
              </a:rPr>
              <a:t>Language &amp; Keyboard</a:t>
            </a:r>
          </a:p>
          <a:p>
            <a:endParaRPr lang="en-US" sz="1200" i="1" dirty="0" smtClean="0"/>
          </a:p>
          <a:p>
            <a:r>
              <a:rPr lang="en-US" sz="1200" i="1" dirty="0" smtClean="0"/>
              <a:t>Reference: </a:t>
            </a:r>
            <a:r>
              <a:rPr lang="en-US" sz="1200" dirty="0" smtClean="0">
                <a:hlinkClick r:id="rId3"/>
              </a:rPr>
              <a:t>http://developer.android.com/reference/android/provider/Settings.html</a:t>
            </a:r>
            <a:endParaRPr lang="en-US" sz="1200" dirty="0" smtClean="0"/>
          </a:p>
          <a:p>
            <a:endParaRPr lang="en-US" sz="1200" dirty="0" smtClean="0"/>
          </a:p>
        </p:txBody>
      </p:sp>
      <p:sp>
        <p:nvSpPr>
          <p:cNvPr id="12" name="TextBox 11"/>
          <p:cNvSpPr txBox="1"/>
          <p:nvPr/>
        </p:nvSpPr>
        <p:spPr>
          <a:xfrm>
            <a:off x="228600" y="3657600"/>
            <a:ext cx="8610600" cy="1477328"/>
          </a:xfrm>
          <a:prstGeom prst="rect">
            <a:avLst/>
          </a:prstGeom>
          <a:solidFill>
            <a:schemeClr val="bg1">
              <a:lumMod val="95000"/>
            </a:schemeClr>
          </a:solidFill>
          <a:ln>
            <a:solidFill>
              <a:schemeClr val="bg1">
                <a:lumMod val="85000"/>
              </a:schemeClr>
            </a:solidFill>
          </a:ln>
        </p:spPr>
        <p:txBody>
          <a:bodyPr wrap="square" rtlCol="0">
            <a:spAutoFit/>
          </a:bodyPr>
          <a:lstStyle/>
          <a:p>
            <a:r>
              <a:rPr lang="en-US" dirty="0" smtClean="0">
                <a:solidFill>
                  <a:srgbClr val="000000"/>
                </a:solidFill>
                <a:latin typeface="Courier New"/>
              </a:rPr>
              <a:t>Intent </a:t>
            </a:r>
            <a:r>
              <a:rPr lang="en-US" dirty="0" err="1" smtClean="0">
                <a:solidFill>
                  <a:srgbClr val="000000"/>
                </a:solidFill>
                <a:latin typeface="Courier New"/>
              </a:rPr>
              <a:t>intent</a:t>
            </a:r>
            <a:r>
              <a:rPr lang="en-US" dirty="0" smtClean="0">
                <a:solidFill>
                  <a:srgbClr val="000000"/>
                </a:solidFill>
                <a:latin typeface="Courier New"/>
              </a:rPr>
              <a:t> = </a:t>
            </a:r>
            <a:r>
              <a:rPr lang="en-US" b="1" dirty="0" smtClean="0">
                <a:solidFill>
                  <a:srgbClr val="7F0055"/>
                </a:solidFill>
                <a:latin typeface="Courier New"/>
              </a:rPr>
              <a:t>new</a:t>
            </a:r>
            <a:r>
              <a:rPr lang="en-US" b="1" dirty="0" smtClean="0">
                <a:solidFill>
                  <a:srgbClr val="000000"/>
                </a:solidFill>
                <a:latin typeface="Courier New"/>
              </a:rPr>
              <a:t> Intent(</a:t>
            </a:r>
          </a:p>
          <a:p>
            <a:endParaRPr lang="en-US" b="1" dirty="0" smtClean="0">
              <a:solidFill>
                <a:srgbClr val="000000"/>
              </a:solidFill>
              <a:latin typeface="Courier New"/>
            </a:endParaRPr>
          </a:p>
          <a:p>
            <a:r>
              <a:rPr lang="en-US" b="1" dirty="0" smtClean="0">
                <a:solidFill>
                  <a:srgbClr val="000000"/>
                </a:solidFill>
                <a:latin typeface="Courier New"/>
              </a:rPr>
              <a:t>	     </a:t>
            </a:r>
            <a:r>
              <a:rPr lang="en-US" b="1" dirty="0" err="1" smtClean="0">
                <a:solidFill>
                  <a:srgbClr val="000000"/>
                </a:solidFill>
                <a:latin typeface="Courier New"/>
              </a:rPr>
              <a:t>android.provider.Settings.</a:t>
            </a:r>
            <a:r>
              <a:rPr lang="en-US" b="1" i="1" dirty="0" err="1" smtClean="0">
                <a:solidFill>
                  <a:srgbClr val="0000C0"/>
                </a:solidFill>
                <a:latin typeface="Courier New"/>
              </a:rPr>
              <a:t>ACTION_LOCALE_SETTINGS</a:t>
            </a:r>
            <a:r>
              <a:rPr lang="en-US" b="1" i="1" dirty="0" smtClean="0">
                <a:solidFill>
                  <a:srgbClr val="000000"/>
                </a:solidFill>
                <a:latin typeface="Courier New"/>
              </a:rPr>
              <a:t>);</a:t>
            </a:r>
          </a:p>
          <a:p>
            <a:r>
              <a:rPr lang="en-US" b="1" i="1" dirty="0" smtClean="0">
                <a:solidFill>
                  <a:srgbClr val="000000"/>
                </a:solidFill>
                <a:latin typeface="Courier New"/>
              </a:rPr>
              <a:t>       </a:t>
            </a:r>
          </a:p>
          <a:p>
            <a:r>
              <a:rPr lang="en-US" dirty="0" err="1" smtClean="0">
                <a:solidFill>
                  <a:srgbClr val="000000"/>
                </a:solidFill>
                <a:latin typeface="Courier New"/>
              </a:rPr>
              <a:t>startActivity</a:t>
            </a:r>
            <a:r>
              <a:rPr lang="en-US" dirty="0" smtClean="0">
                <a:solidFill>
                  <a:srgbClr val="000000"/>
                </a:solidFill>
                <a:latin typeface="Courier New"/>
              </a:rPr>
              <a:t>(intent); </a:t>
            </a:r>
            <a:endParaRPr lang="en-US" dirty="0" smtClean="0">
              <a:latin typeface="Courier New"/>
            </a:endParaRPr>
          </a:p>
        </p:txBody>
      </p:sp>
      <p:pic>
        <p:nvPicPr>
          <p:cNvPr id="15" name="Picture 14" descr="device.png"/>
          <p:cNvPicPr>
            <a:picLocks noChangeAspect="1"/>
          </p:cNvPicPr>
          <p:nvPr/>
        </p:nvPicPr>
        <p:blipFill>
          <a:blip r:embed="rId4" cstate="print"/>
          <a:stretch>
            <a:fillRect/>
          </a:stretch>
        </p:blipFill>
        <p:spPr>
          <a:xfrm>
            <a:off x="6553200" y="76200"/>
            <a:ext cx="2438400" cy="36576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9" name="TextBox 8"/>
          <p:cNvSpPr txBox="1"/>
          <p:nvPr/>
        </p:nvSpPr>
        <p:spPr>
          <a:xfrm>
            <a:off x="228600" y="1219200"/>
            <a:ext cx="8382000" cy="4001095"/>
          </a:xfrm>
          <a:prstGeom prst="rect">
            <a:avLst/>
          </a:prstGeom>
          <a:noFill/>
        </p:spPr>
        <p:txBody>
          <a:bodyPr wrap="square" rtlCol="0">
            <a:spAutoFit/>
          </a:bodyPr>
          <a:lstStyle/>
          <a:p>
            <a:r>
              <a:rPr lang="en-US" sz="2400" b="1" dirty="0" smtClean="0">
                <a:solidFill>
                  <a:srgbClr val="0070C0"/>
                </a:solidFill>
              </a:rPr>
              <a:t>Starting Activities and Getting Results</a:t>
            </a:r>
          </a:p>
          <a:p>
            <a:endParaRPr lang="en-US" sz="2400" b="1" dirty="0" smtClean="0">
              <a:solidFill>
                <a:srgbClr val="0070C0"/>
              </a:solidFill>
            </a:endParaRPr>
          </a:p>
          <a:p>
            <a:r>
              <a:rPr lang="en-US" sz="2200" dirty="0" smtClean="0"/>
              <a:t>The </a:t>
            </a:r>
            <a:r>
              <a:rPr lang="en-US" sz="2200" b="1" dirty="0" err="1" smtClean="0">
                <a:solidFill>
                  <a:srgbClr val="0070C0"/>
                </a:solidFill>
              </a:rPr>
              <a:t>startActivity</a:t>
            </a:r>
            <a:r>
              <a:rPr lang="en-US" sz="2200" b="1" dirty="0" smtClean="0">
                <a:solidFill>
                  <a:srgbClr val="0070C0"/>
                </a:solidFill>
              </a:rPr>
              <a:t>(Intent)</a:t>
            </a:r>
            <a:r>
              <a:rPr lang="en-US" sz="2200" dirty="0" smtClean="0"/>
              <a:t> method is used to start a new activity, which will be placed at the top of the activity stack. </a:t>
            </a:r>
          </a:p>
          <a:p>
            <a:endParaRPr lang="en-US" sz="2400" dirty="0" smtClean="0"/>
          </a:p>
          <a:p>
            <a:pPr lvl="1"/>
            <a:r>
              <a:rPr lang="en-US" sz="2400" dirty="0" smtClean="0">
                <a:solidFill>
                  <a:srgbClr val="C00000"/>
                </a:solidFill>
              </a:rPr>
              <a:t>Sometimes you want to get a result back </a:t>
            </a:r>
          </a:p>
          <a:p>
            <a:pPr lvl="1"/>
            <a:r>
              <a:rPr lang="en-US" sz="2400" dirty="0" smtClean="0">
                <a:solidFill>
                  <a:srgbClr val="C00000"/>
                </a:solidFill>
              </a:rPr>
              <a:t>from the called sub-activity when it ends. </a:t>
            </a:r>
          </a:p>
          <a:p>
            <a:endParaRPr lang="en-US" sz="2400" dirty="0" smtClean="0"/>
          </a:p>
          <a:p>
            <a:r>
              <a:rPr lang="en-US" sz="2200" dirty="0" smtClean="0"/>
              <a:t>For example, you may start an activity that let the user pick a person from a list of contacts; when it ends, it returns the person that was selected. </a:t>
            </a:r>
          </a:p>
        </p:txBody>
      </p:sp>
      <p:sp>
        <p:nvSpPr>
          <p:cNvPr id="7" name="Left-Right Arrow 6"/>
          <p:cNvSpPr/>
          <p:nvPr/>
        </p:nvSpPr>
        <p:spPr>
          <a:xfrm>
            <a:off x="5943600" y="3124200"/>
            <a:ext cx="1676400" cy="533400"/>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37</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9" name="TextBox 8"/>
          <p:cNvSpPr txBox="1"/>
          <p:nvPr/>
        </p:nvSpPr>
        <p:spPr>
          <a:xfrm>
            <a:off x="228600" y="1219200"/>
            <a:ext cx="8382000" cy="4585871"/>
          </a:xfrm>
          <a:prstGeom prst="rect">
            <a:avLst/>
          </a:prstGeom>
          <a:noFill/>
        </p:spPr>
        <p:txBody>
          <a:bodyPr wrap="square" rtlCol="0">
            <a:spAutoFit/>
          </a:bodyPr>
          <a:lstStyle/>
          <a:p>
            <a:r>
              <a:rPr lang="en-US" sz="2400" b="1" dirty="0" smtClean="0">
                <a:solidFill>
                  <a:srgbClr val="0070C0"/>
                </a:solidFill>
              </a:rPr>
              <a:t>Starting Activities and Getting Results</a:t>
            </a:r>
          </a:p>
          <a:p>
            <a:endParaRPr lang="en-US" sz="2400" b="1" dirty="0" smtClean="0">
              <a:solidFill>
                <a:srgbClr val="0070C0"/>
              </a:solidFill>
            </a:endParaRPr>
          </a:p>
          <a:p>
            <a:r>
              <a:rPr lang="en-US" sz="2200" dirty="0" smtClean="0"/>
              <a:t>In order to get results back from the called activity we use the method</a:t>
            </a:r>
          </a:p>
          <a:p>
            <a:endParaRPr lang="en-US" sz="2200" dirty="0" smtClean="0"/>
          </a:p>
          <a:p>
            <a:r>
              <a:rPr lang="en-US" sz="2200" dirty="0" smtClean="0"/>
              <a:t>	</a:t>
            </a:r>
            <a:r>
              <a:rPr lang="en-US" sz="2200" b="1" dirty="0" err="1" smtClean="0">
                <a:solidFill>
                  <a:srgbClr val="C00000"/>
                </a:solidFill>
              </a:rPr>
              <a:t>startActivityForResult</a:t>
            </a:r>
            <a:r>
              <a:rPr lang="en-US" sz="2200" b="1" dirty="0" smtClean="0">
                <a:solidFill>
                  <a:srgbClr val="C00000"/>
                </a:solidFill>
              </a:rPr>
              <a:t> ( Intent, </a:t>
            </a:r>
            <a:r>
              <a:rPr lang="en-US" sz="2200" b="1" dirty="0" err="1" smtClean="0">
                <a:solidFill>
                  <a:srgbClr val="C00000"/>
                </a:solidFill>
              </a:rPr>
              <a:t>requestCodeID</a:t>
            </a:r>
            <a:r>
              <a:rPr lang="en-US" sz="2200" b="1" dirty="0" smtClean="0">
                <a:solidFill>
                  <a:srgbClr val="C00000"/>
                </a:solidFill>
              </a:rPr>
              <a:t> ) </a:t>
            </a:r>
          </a:p>
          <a:p>
            <a:endParaRPr lang="en-US" sz="2200" dirty="0" smtClean="0"/>
          </a:p>
          <a:p>
            <a:r>
              <a:rPr lang="en-US" sz="2200" dirty="0" smtClean="0"/>
              <a:t>Where the second (</a:t>
            </a:r>
            <a:r>
              <a:rPr lang="en-US" sz="2200" i="1" dirty="0" err="1" smtClean="0"/>
              <a:t>requestCodeID</a:t>
            </a:r>
            <a:r>
              <a:rPr lang="en-US" sz="2200" dirty="0" smtClean="0"/>
              <a:t>) parameter identifies the call. </a:t>
            </a:r>
          </a:p>
          <a:p>
            <a:endParaRPr lang="en-US" sz="2200" dirty="0" smtClean="0"/>
          </a:p>
          <a:p>
            <a:r>
              <a:rPr lang="en-US" sz="2200" dirty="0" smtClean="0"/>
              <a:t>The result sent by the sub-activity could be picked up through the asynchronous method</a:t>
            </a:r>
          </a:p>
          <a:p>
            <a:endParaRPr lang="en-US" sz="2200" dirty="0" smtClean="0"/>
          </a:p>
          <a:p>
            <a:r>
              <a:rPr lang="en-US" sz="2200" b="1" dirty="0" smtClean="0">
                <a:solidFill>
                  <a:srgbClr val="C00000"/>
                </a:solidFill>
              </a:rPr>
              <a:t>	</a:t>
            </a:r>
            <a:r>
              <a:rPr lang="en-US" sz="2200" b="1" dirty="0" err="1" smtClean="0">
                <a:solidFill>
                  <a:srgbClr val="C00000"/>
                </a:solidFill>
              </a:rPr>
              <a:t>onActivityResult</a:t>
            </a:r>
            <a:r>
              <a:rPr lang="en-US" sz="2200" b="1" dirty="0" smtClean="0">
                <a:solidFill>
                  <a:srgbClr val="C00000"/>
                </a:solidFill>
              </a:rPr>
              <a:t> ( </a:t>
            </a:r>
            <a:r>
              <a:rPr lang="en-US" sz="2200" b="1" dirty="0" err="1" smtClean="0">
                <a:solidFill>
                  <a:srgbClr val="C00000"/>
                </a:solidFill>
              </a:rPr>
              <a:t>requestCodeID</a:t>
            </a:r>
            <a:r>
              <a:rPr lang="en-US" sz="2200" b="1" dirty="0" smtClean="0">
                <a:solidFill>
                  <a:srgbClr val="C00000"/>
                </a:solidFill>
              </a:rPr>
              <a:t>, </a:t>
            </a:r>
            <a:r>
              <a:rPr lang="en-US" sz="2200" b="1" dirty="0" err="1" smtClean="0">
                <a:solidFill>
                  <a:srgbClr val="C00000"/>
                </a:solidFill>
              </a:rPr>
              <a:t>resultCode</a:t>
            </a:r>
            <a:r>
              <a:rPr lang="en-US" sz="2200" b="1" dirty="0" smtClean="0">
                <a:solidFill>
                  <a:srgbClr val="C00000"/>
                </a:solidFill>
              </a:rPr>
              <a:t>, Intent )</a:t>
            </a:r>
          </a:p>
          <a:p>
            <a:endParaRPr lang="en-US" sz="2400" dirty="0" smtClean="0"/>
          </a:p>
        </p:txBody>
      </p:sp>
      <p:sp>
        <p:nvSpPr>
          <p:cNvPr id="7" name="Flowchart: Process 6"/>
          <p:cNvSpPr/>
          <p:nvPr/>
        </p:nvSpPr>
        <p:spPr>
          <a:xfrm>
            <a:off x="381000" y="2438400"/>
            <a:ext cx="7086600" cy="914400"/>
          </a:xfrm>
          <a:prstGeom prst="flowChartProcess">
            <a:avLst/>
          </a:prstGeom>
          <a:solidFill>
            <a:srgbClr val="FFFF00">
              <a:alpha val="3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p:cNvSpPr/>
          <p:nvPr/>
        </p:nvSpPr>
        <p:spPr>
          <a:xfrm>
            <a:off x="381000" y="4800600"/>
            <a:ext cx="7086600" cy="914400"/>
          </a:xfrm>
          <a:prstGeom prst="flowChartProcess">
            <a:avLst/>
          </a:prstGeom>
          <a:solidFill>
            <a:srgbClr val="FFFF00">
              <a:alpha val="3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543800" y="2743200"/>
            <a:ext cx="1066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7543800" y="4800599"/>
            <a:ext cx="1066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38</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9" name="TextBox 8"/>
          <p:cNvSpPr txBox="1"/>
          <p:nvPr/>
        </p:nvSpPr>
        <p:spPr>
          <a:xfrm>
            <a:off x="228600" y="1219200"/>
            <a:ext cx="8686800" cy="5047536"/>
          </a:xfrm>
          <a:prstGeom prst="rect">
            <a:avLst/>
          </a:prstGeom>
          <a:noFill/>
        </p:spPr>
        <p:txBody>
          <a:bodyPr wrap="square" rtlCol="0">
            <a:spAutoFit/>
          </a:bodyPr>
          <a:lstStyle/>
          <a:p>
            <a:r>
              <a:rPr lang="en-US" sz="2400" b="1" dirty="0" smtClean="0">
                <a:solidFill>
                  <a:srgbClr val="0070C0"/>
                </a:solidFill>
              </a:rPr>
              <a:t>Starting Activities and Getting Results</a:t>
            </a:r>
          </a:p>
          <a:p>
            <a:endParaRPr lang="en-US" sz="2400" b="1" dirty="0" smtClean="0">
              <a:solidFill>
                <a:srgbClr val="0070C0"/>
              </a:solidFill>
            </a:endParaRPr>
          </a:p>
          <a:p>
            <a:pPr marL="457200" indent="-457200">
              <a:buFont typeface="Arial" pitchFamily="34" charset="0"/>
              <a:buChar char="•"/>
            </a:pPr>
            <a:r>
              <a:rPr lang="en-US" sz="2000" dirty="0" smtClean="0"/>
              <a:t>Before an activity exits, it can call </a:t>
            </a:r>
            <a:r>
              <a:rPr lang="en-US" sz="2000" b="1" dirty="0" err="1" smtClean="0">
                <a:solidFill>
                  <a:srgbClr val="C00000"/>
                </a:solidFill>
              </a:rPr>
              <a:t>setResult</a:t>
            </a:r>
            <a:r>
              <a:rPr lang="en-US" sz="2000" b="1" dirty="0" smtClean="0">
                <a:solidFill>
                  <a:srgbClr val="C00000"/>
                </a:solidFill>
              </a:rPr>
              <a:t> (</a:t>
            </a:r>
            <a:r>
              <a:rPr lang="en-US" sz="2000" b="1" dirty="0" err="1" smtClean="0">
                <a:solidFill>
                  <a:srgbClr val="C00000"/>
                </a:solidFill>
              </a:rPr>
              <a:t>resultCode</a:t>
            </a:r>
            <a:r>
              <a:rPr lang="en-US" sz="2000" b="1" dirty="0" smtClean="0">
                <a:solidFill>
                  <a:srgbClr val="C00000"/>
                </a:solidFill>
              </a:rPr>
              <a:t>)</a:t>
            </a:r>
            <a:r>
              <a:rPr lang="en-US" sz="2000" dirty="0" smtClean="0"/>
              <a:t> </a:t>
            </a:r>
          </a:p>
          <a:p>
            <a:pPr marL="457200" indent="-457200"/>
            <a:r>
              <a:rPr lang="en-US" sz="2000" dirty="0" smtClean="0"/>
              <a:t>	to return a termination signal back to its parent. </a:t>
            </a:r>
          </a:p>
          <a:p>
            <a:pPr marL="457200" indent="-457200">
              <a:buFont typeface="Arial" pitchFamily="34" charset="0"/>
              <a:buChar char="•"/>
            </a:pPr>
            <a:endParaRPr lang="en-US" sz="2000" dirty="0" smtClean="0"/>
          </a:p>
          <a:p>
            <a:pPr marL="457200" indent="-457200">
              <a:buFont typeface="Arial" pitchFamily="34" charset="0"/>
              <a:buChar char="•"/>
            </a:pPr>
            <a:r>
              <a:rPr lang="en-US" sz="2000" dirty="0" smtClean="0"/>
              <a:t>Always supply a result code, which can be the standard results 	</a:t>
            </a:r>
            <a:r>
              <a:rPr lang="en-US" sz="2000" b="1" dirty="0" err="1" smtClean="0">
                <a:solidFill>
                  <a:srgbClr val="0070C0"/>
                </a:solidFill>
              </a:rPr>
              <a:t>Activity.RESULT_CANCELED</a:t>
            </a:r>
            <a:r>
              <a:rPr lang="en-US" sz="2000" b="1" dirty="0" smtClean="0">
                <a:solidFill>
                  <a:srgbClr val="0070C0"/>
                </a:solidFill>
              </a:rPr>
              <a:t>, </a:t>
            </a:r>
            <a:r>
              <a:rPr lang="en-US" sz="2000" b="1" dirty="0" err="1" smtClean="0">
                <a:solidFill>
                  <a:srgbClr val="0070C0"/>
                </a:solidFill>
              </a:rPr>
              <a:t>Activity.RESULT_OK</a:t>
            </a:r>
            <a:r>
              <a:rPr lang="en-US" sz="2000" b="1" dirty="0" smtClean="0"/>
              <a:t>, </a:t>
            </a:r>
          </a:p>
          <a:p>
            <a:pPr marL="457200" indent="-457200"/>
            <a:r>
              <a:rPr lang="en-US" sz="2000" dirty="0" smtClean="0"/>
              <a:t>	or any custom values.</a:t>
            </a:r>
          </a:p>
          <a:p>
            <a:pPr marL="457200" indent="-457200">
              <a:buFont typeface="Arial" pitchFamily="34" charset="0"/>
              <a:buChar char="•"/>
            </a:pPr>
            <a:endParaRPr lang="en-US" sz="2200" dirty="0" smtClean="0"/>
          </a:p>
          <a:p>
            <a:pPr marL="457200" indent="-457200">
              <a:buFont typeface="Arial" pitchFamily="34" charset="0"/>
              <a:buChar char="•"/>
            </a:pPr>
            <a:r>
              <a:rPr lang="en-US" sz="2000" dirty="0" smtClean="0"/>
              <a:t>All of this information can be capture back on the parent's</a:t>
            </a:r>
          </a:p>
          <a:p>
            <a:pPr marL="457200" indent="-457200"/>
            <a:r>
              <a:rPr lang="en-US" sz="2400" dirty="0" smtClean="0"/>
              <a:t>	</a:t>
            </a:r>
            <a:r>
              <a:rPr lang="en-US" sz="1600" dirty="0" err="1" smtClean="0">
                <a:solidFill>
                  <a:srgbClr val="C00000"/>
                </a:solidFill>
                <a:latin typeface="Consolas" pitchFamily="49" charset="0"/>
              </a:rPr>
              <a:t>onActivityResult</a:t>
            </a:r>
            <a:r>
              <a:rPr lang="en-US" sz="1600" dirty="0" smtClean="0">
                <a:solidFill>
                  <a:srgbClr val="C00000"/>
                </a:solidFill>
                <a:latin typeface="Consolas" pitchFamily="49" charset="0"/>
              </a:rPr>
              <a:t> (</a:t>
            </a:r>
            <a:r>
              <a:rPr lang="en-US" sz="1600" b="1" dirty="0" err="1" smtClean="0">
                <a:solidFill>
                  <a:srgbClr val="C00000"/>
                </a:solidFill>
                <a:latin typeface="Consolas" pitchFamily="49" charset="0"/>
              </a:rPr>
              <a:t>int</a:t>
            </a:r>
            <a:r>
              <a:rPr lang="en-US" sz="1600" b="1" dirty="0" smtClean="0">
                <a:solidFill>
                  <a:srgbClr val="C00000"/>
                </a:solidFill>
                <a:latin typeface="Consolas" pitchFamily="49" charset="0"/>
              </a:rPr>
              <a:t> </a:t>
            </a:r>
            <a:r>
              <a:rPr lang="en-US" sz="1600" dirty="0" err="1" smtClean="0">
                <a:solidFill>
                  <a:srgbClr val="C00000"/>
                </a:solidFill>
                <a:latin typeface="Consolas" pitchFamily="49" charset="0"/>
              </a:rPr>
              <a:t>requestCodeID</a:t>
            </a:r>
            <a:r>
              <a:rPr lang="en-US" sz="1600" b="1" dirty="0" smtClean="0">
                <a:solidFill>
                  <a:srgbClr val="C00000"/>
                </a:solidFill>
                <a:latin typeface="Consolas" pitchFamily="49" charset="0"/>
              </a:rPr>
              <a:t>, </a:t>
            </a:r>
            <a:r>
              <a:rPr lang="en-US" sz="1600" b="1" dirty="0" err="1" smtClean="0">
                <a:solidFill>
                  <a:srgbClr val="C00000"/>
                </a:solidFill>
                <a:latin typeface="Consolas" pitchFamily="49" charset="0"/>
              </a:rPr>
              <a:t>int</a:t>
            </a:r>
            <a:r>
              <a:rPr lang="en-US" sz="1600" b="1" dirty="0" smtClean="0">
                <a:solidFill>
                  <a:srgbClr val="C00000"/>
                </a:solidFill>
                <a:latin typeface="Consolas" pitchFamily="49" charset="0"/>
              </a:rPr>
              <a:t> </a:t>
            </a:r>
            <a:r>
              <a:rPr lang="en-US" sz="1600" dirty="0" err="1" smtClean="0">
                <a:solidFill>
                  <a:srgbClr val="C00000"/>
                </a:solidFill>
                <a:latin typeface="Consolas" pitchFamily="49" charset="0"/>
              </a:rPr>
              <a:t>resultCode</a:t>
            </a:r>
            <a:r>
              <a:rPr lang="en-US" sz="1600" b="1" dirty="0" smtClean="0">
                <a:solidFill>
                  <a:srgbClr val="C00000"/>
                </a:solidFill>
                <a:latin typeface="Consolas" pitchFamily="49" charset="0"/>
              </a:rPr>
              <a:t>, Intent </a:t>
            </a:r>
            <a:r>
              <a:rPr lang="en-US" sz="1600" dirty="0" smtClean="0">
                <a:solidFill>
                  <a:srgbClr val="C00000"/>
                </a:solidFill>
                <a:latin typeface="Consolas" pitchFamily="49" charset="0"/>
              </a:rPr>
              <a:t>data</a:t>
            </a:r>
            <a:r>
              <a:rPr lang="en-US" sz="1600" b="1" dirty="0" smtClean="0">
                <a:solidFill>
                  <a:srgbClr val="C00000"/>
                </a:solidFill>
                <a:latin typeface="Consolas" pitchFamily="49" charset="0"/>
              </a:rPr>
              <a:t>) </a:t>
            </a:r>
            <a:endParaRPr lang="en-US" sz="2000" dirty="0" smtClean="0">
              <a:solidFill>
                <a:srgbClr val="C00000"/>
              </a:solidFill>
              <a:latin typeface="Consolas" pitchFamily="49" charset="0"/>
            </a:endParaRPr>
          </a:p>
          <a:p>
            <a:pPr marL="457200" indent="-457200"/>
            <a:r>
              <a:rPr lang="en-US" sz="2200" dirty="0" smtClean="0"/>
              <a:t>	</a:t>
            </a:r>
            <a:r>
              <a:rPr lang="en-US" sz="2000" dirty="0" smtClean="0"/>
              <a:t>along with the integer identifier it originally supplied.</a:t>
            </a:r>
          </a:p>
          <a:p>
            <a:pPr marL="457200" indent="-457200">
              <a:buFont typeface="Arial" pitchFamily="34" charset="0"/>
              <a:buChar char="•"/>
            </a:pPr>
            <a:endParaRPr lang="en-US" sz="2000" dirty="0" smtClean="0"/>
          </a:p>
          <a:p>
            <a:pPr marL="457200" indent="-457200">
              <a:buFont typeface="Arial" pitchFamily="34" charset="0"/>
              <a:buChar char="•"/>
            </a:pPr>
            <a:r>
              <a:rPr lang="en-US" sz="2000" dirty="0" smtClean="0"/>
              <a:t>If a child activity fails for any reason (such as crashing), the parent activity will receive a result with the code </a:t>
            </a:r>
            <a:r>
              <a:rPr lang="en-US" sz="2000" b="1" dirty="0" smtClean="0">
                <a:solidFill>
                  <a:srgbClr val="0070C0"/>
                </a:solidFill>
              </a:rPr>
              <a:t>RESULT_CANCELED</a:t>
            </a:r>
            <a:r>
              <a:rPr lang="en-US" sz="2000" b="1" dirty="0" smtClean="0"/>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39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9" name="TextBox 8"/>
          <p:cNvSpPr txBox="1"/>
          <p:nvPr/>
        </p:nvSpPr>
        <p:spPr>
          <a:xfrm>
            <a:off x="228600" y="1219200"/>
            <a:ext cx="8382000" cy="461665"/>
          </a:xfrm>
          <a:prstGeom prst="rect">
            <a:avLst/>
          </a:prstGeom>
          <a:noFill/>
        </p:spPr>
        <p:txBody>
          <a:bodyPr wrap="square" rtlCol="0">
            <a:spAutoFit/>
          </a:bodyPr>
          <a:lstStyle/>
          <a:p>
            <a:r>
              <a:rPr lang="en-US" sz="2400" b="1" dirty="0" smtClean="0">
                <a:solidFill>
                  <a:srgbClr val="0070C0"/>
                </a:solidFill>
              </a:rPr>
              <a:t>Starting Activities and Getting Results</a:t>
            </a:r>
          </a:p>
        </p:txBody>
      </p:sp>
      <p:sp>
        <p:nvSpPr>
          <p:cNvPr id="11" name="TextBox 10"/>
          <p:cNvSpPr txBox="1"/>
          <p:nvPr/>
        </p:nvSpPr>
        <p:spPr>
          <a:xfrm>
            <a:off x="2895600" y="2450068"/>
            <a:ext cx="4114800" cy="369332"/>
          </a:xfrm>
          <a:prstGeom prst="rect">
            <a:avLst/>
          </a:prstGeom>
          <a:noFill/>
        </p:spPr>
        <p:txBody>
          <a:bodyPr wrap="square" rtlCol="0">
            <a:spAutoFit/>
          </a:bodyPr>
          <a:lstStyle/>
          <a:p>
            <a:r>
              <a:rPr lang="en-US" dirty="0" smtClean="0"/>
              <a:t>Intent: {action + data + </a:t>
            </a:r>
            <a:r>
              <a:rPr lang="en-US" dirty="0" err="1" smtClean="0"/>
              <a:t>requestCodeID</a:t>
            </a:r>
            <a:r>
              <a:rPr lang="en-US" dirty="0" smtClean="0"/>
              <a:t> }</a:t>
            </a:r>
            <a:endParaRPr lang="en-US" dirty="0"/>
          </a:p>
        </p:txBody>
      </p:sp>
      <p:sp>
        <p:nvSpPr>
          <p:cNvPr id="12" name="TextBox 11"/>
          <p:cNvSpPr txBox="1"/>
          <p:nvPr/>
        </p:nvSpPr>
        <p:spPr>
          <a:xfrm>
            <a:off x="3429000" y="5477470"/>
            <a:ext cx="1828800" cy="923330"/>
          </a:xfrm>
          <a:prstGeom prst="rect">
            <a:avLst/>
          </a:prstGeom>
          <a:noFill/>
        </p:spPr>
        <p:txBody>
          <a:bodyPr wrap="square" rtlCol="0">
            <a:spAutoFit/>
          </a:bodyPr>
          <a:lstStyle/>
          <a:p>
            <a:r>
              <a:rPr lang="en-US" dirty="0" err="1" smtClean="0"/>
              <a:t>requestCodeID</a:t>
            </a:r>
            <a:endParaRPr lang="en-US" dirty="0" smtClean="0"/>
          </a:p>
          <a:p>
            <a:r>
              <a:rPr lang="en-US" dirty="0" err="1" smtClean="0"/>
              <a:t>resultCode</a:t>
            </a:r>
            <a:endParaRPr lang="en-US" dirty="0" smtClean="0"/>
          </a:p>
          <a:p>
            <a:r>
              <a:rPr lang="en-US" dirty="0" smtClean="0"/>
              <a:t>optional data</a:t>
            </a:r>
            <a:endParaRPr lang="en-US" dirty="0"/>
          </a:p>
        </p:txBody>
      </p:sp>
      <p:sp>
        <p:nvSpPr>
          <p:cNvPr id="13" name="Rectangle 12"/>
          <p:cNvSpPr/>
          <p:nvPr/>
        </p:nvSpPr>
        <p:spPr>
          <a:xfrm>
            <a:off x="609600" y="2667000"/>
            <a:ext cx="2286000" cy="3429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b="1" dirty="0" smtClean="0"/>
              <a:t>Activity-1</a:t>
            </a:r>
          </a:p>
          <a:p>
            <a:pPr algn="ctr"/>
            <a:endParaRPr lang="en-US" dirty="0" smtClean="0"/>
          </a:p>
          <a:p>
            <a:pPr algn="ctr"/>
            <a:r>
              <a:rPr lang="en-US" dirty="0" err="1" smtClean="0"/>
              <a:t>startActivityForResult</a:t>
            </a:r>
            <a:endParaRPr lang="en-US" dirty="0" smtClean="0"/>
          </a:p>
          <a:p>
            <a:pPr algn="ctr"/>
            <a:r>
              <a:rPr lang="en-US" dirty="0" smtClean="0"/>
              <a:t>…</a:t>
            </a:r>
          </a:p>
          <a:p>
            <a:pPr algn="ctr"/>
            <a:r>
              <a:rPr lang="en-US" dirty="0" smtClean="0"/>
              <a:t>…</a:t>
            </a:r>
          </a:p>
          <a:p>
            <a:pPr algn="ctr"/>
            <a:endParaRPr lang="en-US" dirty="0" smtClean="0"/>
          </a:p>
          <a:p>
            <a:pPr algn="ctr"/>
            <a:r>
              <a:rPr lang="en-US" dirty="0" smtClean="0"/>
              <a:t>__________________</a:t>
            </a:r>
          </a:p>
          <a:p>
            <a:pPr algn="ctr"/>
            <a:r>
              <a:rPr lang="en-US" dirty="0" err="1" smtClean="0"/>
              <a:t>onActivityResult</a:t>
            </a:r>
            <a:r>
              <a:rPr lang="en-US" dirty="0" smtClean="0"/>
              <a:t>()</a:t>
            </a:r>
          </a:p>
          <a:p>
            <a:pPr algn="ctr"/>
            <a:r>
              <a:rPr lang="en-US" dirty="0" smtClean="0"/>
              <a:t>…</a:t>
            </a:r>
          </a:p>
          <a:p>
            <a:pPr algn="ctr"/>
            <a:r>
              <a:rPr lang="en-US" dirty="0" smtClean="0"/>
              <a:t>…</a:t>
            </a:r>
            <a:endParaRPr lang="en-US" dirty="0"/>
          </a:p>
        </p:txBody>
      </p:sp>
      <p:sp>
        <p:nvSpPr>
          <p:cNvPr id="15" name="Rectangle 14"/>
          <p:cNvSpPr/>
          <p:nvPr/>
        </p:nvSpPr>
        <p:spPr>
          <a:xfrm>
            <a:off x="5715000" y="2971800"/>
            <a:ext cx="2286000" cy="3429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t>Activity-2 </a:t>
            </a:r>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_________________</a:t>
            </a:r>
          </a:p>
          <a:p>
            <a:pPr algn="ctr"/>
            <a:r>
              <a:rPr lang="en-US" dirty="0" err="1" smtClean="0"/>
              <a:t>onResult</a:t>
            </a:r>
            <a:r>
              <a:rPr lang="en-US" dirty="0" smtClean="0"/>
              <a:t>()</a:t>
            </a:r>
          </a:p>
          <a:p>
            <a:pPr algn="ctr"/>
            <a:r>
              <a:rPr lang="en-US" dirty="0" smtClean="0"/>
              <a:t>…</a:t>
            </a:r>
          </a:p>
          <a:p>
            <a:pPr algn="ctr"/>
            <a:r>
              <a:rPr lang="en-US" dirty="0" smtClean="0"/>
              <a:t>…</a:t>
            </a:r>
            <a:endParaRPr lang="en-US" dirty="0"/>
          </a:p>
        </p:txBody>
      </p:sp>
      <p:cxnSp>
        <p:nvCxnSpPr>
          <p:cNvPr id="17" name="Straight Arrow Connector 16"/>
          <p:cNvCxnSpPr/>
          <p:nvPr/>
        </p:nvCxnSpPr>
        <p:spPr>
          <a:xfrm flipV="1">
            <a:off x="3048000" y="3124200"/>
            <a:ext cx="2590800" cy="685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rot="10800000">
            <a:off x="2971800" y="5105400"/>
            <a:ext cx="2590800" cy="2286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931024"/>
          </a:xfrm>
          <a:prstGeom prst="rect">
            <a:avLst/>
          </a:prstGeom>
          <a:noFill/>
        </p:spPr>
        <p:txBody>
          <a:bodyPr wrap="square" rtlCol="0">
            <a:spAutoFit/>
          </a:bodyPr>
          <a:lstStyle/>
          <a:p>
            <a:pPr algn="r"/>
            <a:r>
              <a:rPr lang="en-US" sz="1050" dirty="0" smtClean="0"/>
              <a:t>Taken from:  </a:t>
            </a:r>
            <a:r>
              <a:rPr lang="en-US" sz="1050" dirty="0" smtClean="0">
                <a:hlinkClick r:id="rId3"/>
              </a:rPr>
              <a:t>http://code.google.com/android/reference/android/content/Intent.html</a:t>
            </a:r>
            <a:endParaRPr lang="en-US" sz="1050" dirty="0" smtClean="0"/>
          </a:p>
          <a:p>
            <a:endParaRPr lang="en-US" sz="2200" b="1" dirty="0" smtClean="0"/>
          </a:p>
          <a:p>
            <a:r>
              <a:rPr lang="en-US" sz="2200" b="1" dirty="0" smtClean="0"/>
              <a:t>Intents </a:t>
            </a:r>
            <a:r>
              <a:rPr lang="en-US" sz="2200" dirty="0" smtClean="0"/>
              <a:t>are invoked using the following options </a:t>
            </a:r>
          </a:p>
        </p:txBody>
      </p:sp>
      <p:graphicFrame>
        <p:nvGraphicFramePr>
          <p:cNvPr id="9" name="Table 8"/>
          <p:cNvGraphicFramePr>
            <a:graphicFrameLocks noGrp="1"/>
          </p:cNvGraphicFramePr>
          <p:nvPr/>
        </p:nvGraphicFramePr>
        <p:xfrm>
          <a:off x="381000" y="2667001"/>
          <a:ext cx="8534400" cy="2842329"/>
        </p:xfrm>
        <a:graphic>
          <a:graphicData uri="http://schemas.openxmlformats.org/drawingml/2006/table">
            <a:tbl>
              <a:tblPr firstRow="1" bandRow="1">
                <a:tableStyleId>{BC89EF96-8CEA-46FF-86C4-4CE0E7609802}</a:tableStyleId>
              </a:tblPr>
              <a:tblGrid>
                <a:gridCol w="3581400">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tblGrid>
              <a:tr h="685799">
                <a:tc>
                  <a:txBody>
                    <a:bodyPr/>
                    <a:lstStyle/>
                    <a:p>
                      <a:r>
                        <a:rPr lang="en-US" sz="2000" b="1" i="1" dirty="0" err="1" smtClean="0">
                          <a:solidFill>
                            <a:srgbClr val="C00000"/>
                          </a:solidFill>
                          <a:latin typeface="Consolas" pitchFamily="49" charset="0"/>
                        </a:rPr>
                        <a:t>startActivity</a:t>
                      </a:r>
                      <a:r>
                        <a:rPr lang="en-US" sz="2000" dirty="0" smtClean="0">
                          <a:solidFill>
                            <a:srgbClr val="C00000"/>
                          </a:solidFill>
                          <a:latin typeface="Consolas" pitchFamily="49" charset="0"/>
                        </a:rPr>
                        <a:t> (intent)</a:t>
                      </a:r>
                      <a:endParaRPr lang="en-US" sz="2000" dirty="0">
                        <a:solidFill>
                          <a:srgbClr val="C00000"/>
                        </a:solidFill>
                        <a:latin typeface="Consolas" pitchFamily="49" charset="0"/>
                      </a:endParaRPr>
                    </a:p>
                  </a:txBody>
                  <a:tcPr/>
                </a:tc>
                <a:tc>
                  <a:txBody>
                    <a:bodyPr/>
                    <a:lstStyle/>
                    <a:p>
                      <a:r>
                        <a:rPr lang="en-US" sz="2000" b="0" dirty="0" smtClean="0"/>
                        <a:t>launches an </a:t>
                      </a:r>
                      <a:r>
                        <a:rPr lang="en-US" sz="2000" b="0" i="1" dirty="0" smtClean="0"/>
                        <a:t>Activity</a:t>
                      </a:r>
                      <a:endParaRPr lang="en-US" sz="2000" b="0" dirty="0"/>
                    </a:p>
                  </a:txBody>
                  <a:tcPr/>
                </a:tc>
                <a:extLst>
                  <a:ext uri="{0D108BD9-81ED-4DB2-BD59-A6C34878D82A}">
                    <a16:rowId xmlns:a16="http://schemas.microsoft.com/office/drawing/2014/main" val="10000"/>
                  </a:ext>
                </a:extLst>
              </a:tr>
              <a:tr h="897836">
                <a:tc>
                  <a:txBody>
                    <a:bodyPr/>
                    <a:lstStyle/>
                    <a:p>
                      <a:r>
                        <a:rPr lang="en-US" sz="2000" b="1" i="1" dirty="0" err="1" smtClean="0">
                          <a:solidFill>
                            <a:srgbClr val="C00000"/>
                          </a:solidFill>
                          <a:latin typeface="Consolas" pitchFamily="49" charset="0"/>
                        </a:rPr>
                        <a:t>sendBroadcast</a:t>
                      </a:r>
                      <a:r>
                        <a:rPr lang="en-US" sz="2000" b="1" i="1" dirty="0" smtClean="0">
                          <a:solidFill>
                            <a:srgbClr val="C00000"/>
                          </a:solidFill>
                          <a:latin typeface="Consolas" pitchFamily="49" charset="0"/>
                        </a:rPr>
                        <a:t> </a:t>
                      </a:r>
                      <a:r>
                        <a:rPr lang="en-US" sz="2000" b="1" dirty="0" smtClean="0">
                          <a:solidFill>
                            <a:srgbClr val="C00000"/>
                          </a:solidFill>
                          <a:latin typeface="Consolas" pitchFamily="49" charset="0"/>
                        </a:rPr>
                        <a:t>(intent)</a:t>
                      </a:r>
                      <a:endParaRPr lang="en-US" sz="2000" dirty="0">
                        <a:solidFill>
                          <a:srgbClr val="C00000"/>
                        </a:solidFill>
                        <a:latin typeface="Consolas" pitchFamily="49" charset="0"/>
                      </a:endParaRPr>
                    </a:p>
                  </a:txBody>
                  <a:tcPr/>
                </a:tc>
                <a:tc>
                  <a:txBody>
                    <a:bodyPr/>
                    <a:lstStyle/>
                    <a:p>
                      <a:r>
                        <a:rPr lang="en-US" sz="2000" dirty="0" smtClean="0"/>
                        <a:t>sends an intent to any interested </a:t>
                      </a:r>
                      <a:r>
                        <a:rPr lang="en-US" sz="2000" i="1" dirty="0" err="1" smtClean="0"/>
                        <a:t>BroadcastReceiver</a:t>
                      </a:r>
                      <a:r>
                        <a:rPr lang="en-US" sz="2000" dirty="0" smtClean="0"/>
                        <a:t> components</a:t>
                      </a:r>
                      <a:endParaRPr lang="en-US" sz="2000" dirty="0"/>
                    </a:p>
                  </a:txBody>
                  <a:tcPr/>
                </a:tc>
                <a:extLst>
                  <a:ext uri="{0D108BD9-81ED-4DB2-BD59-A6C34878D82A}">
                    <a16:rowId xmlns:a16="http://schemas.microsoft.com/office/drawing/2014/main" val="10001"/>
                  </a:ext>
                </a:extLst>
              </a:tr>
              <a:tr h="1258694">
                <a:tc>
                  <a:txBody>
                    <a:bodyPr/>
                    <a:lstStyle/>
                    <a:p>
                      <a:pPr marL="342900" indent="-342900">
                        <a:buFont typeface="+mj-lt"/>
                        <a:buNone/>
                      </a:pPr>
                      <a:r>
                        <a:rPr lang="en-US" sz="2000" b="1" i="1" dirty="0" err="1" smtClean="0">
                          <a:solidFill>
                            <a:srgbClr val="C00000"/>
                          </a:solidFill>
                          <a:latin typeface="Consolas" pitchFamily="49" charset="0"/>
                        </a:rPr>
                        <a:t>startService</a:t>
                      </a:r>
                      <a:r>
                        <a:rPr lang="en-US" sz="2000" b="1" dirty="0" smtClean="0">
                          <a:solidFill>
                            <a:srgbClr val="C00000"/>
                          </a:solidFill>
                          <a:latin typeface="Consolas" pitchFamily="49" charset="0"/>
                        </a:rPr>
                        <a:t>(intent)     </a:t>
                      </a:r>
                      <a:r>
                        <a:rPr lang="en-US" sz="2000" b="0" dirty="0" smtClean="0">
                          <a:solidFill>
                            <a:schemeClr val="tx1"/>
                          </a:solidFill>
                          <a:latin typeface="Consolas" pitchFamily="49" charset="0"/>
                        </a:rPr>
                        <a:t>or</a:t>
                      </a:r>
                      <a:endParaRPr lang="en-US" sz="2000" b="0" dirty="0" smtClean="0">
                        <a:solidFill>
                          <a:srgbClr val="C00000"/>
                        </a:solidFill>
                        <a:latin typeface="Consolas" pitchFamily="49" charset="0"/>
                      </a:endParaRPr>
                    </a:p>
                    <a:p>
                      <a:pPr marL="342900" indent="-342900">
                        <a:buFont typeface="+mj-lt"/>
                        <a:buNone/>
                      </a:pPr>
                      <a:r>
                        <a:rPr lang="en-US" sz="2000" b="1" i="1" dirty="0" err="1" smtClean="0">
                          <a:solidFill>
                            <a:srgbClr val="C00000"/>
                          </a:solidFill>
                          <a:latin typeface="Consolas" pitchFamily="49" charset="0"/>
                        </a:rPr>
                        <a:t>bindService</a:t>
                      </a:r>
                      <a:r>
                        <a:rPr lang="en-US" sz="2000" b="1" dirty="0" smtClean="0">
                          <a:solidFill>
                            <a:srgbClr val="C00000"/>
                          </a:solidFill>
                          <a:latin typeface="Consolas" pitchFamily="49" charset="0"/>
                        </a:rPr>
                        <a:t>(intent, …)</a:t>
                      </a:r>
                      <a:endParaRPr lang="en-US" sz="2000" dirty="0">
                        <a:solidFill>
                          <a:srgbClr val="C00000"/>
                        </a:solidFill>
                        <a:latin typeface="Consolas" pitchFamily="49" charset="0"/>
                      </a:endParaRPr>
                    </a:p>
                  </a:txBody>
                  <a:tcPr/>
                </a:tc>
                <a:tc>
                  <a:txBody>
                    <a:bodyPr/>
                    <a:lstStyle/>
                    <a:p>
                      <a:r>
                        <a:rPr lang="en-US" sz="2000" dirty="0" smtClean="0"/>
                        <a:t>communicate with a background Service.</a:t>
                      </a:r>
                      <a:endParaRPr lang="en-US" sz="2000" dirty="0"/>
                    </a:p>
                  </a:txBody>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246769"/>
          </a:xfrm>
          <a:prstGeom prst="rect">
            <a:avLst/>
          </a:prstGeom>
          <a:noFill/>
        </p:spPr>
        <p:txBody>
          <a:bodyPr wrap="square" rtlCol="0">
            <a:spAutoFit/>
          </a:bodyPr>
          <a:lstStyle/>
          <a:p>
            <a:r>
              <a:rPr lang="en-US" sz="2000" b="1" dirty="0" smtClean="0"/>
              <a:t>Example2</a:t>
            </a:r>
            <a:r>
              <a:rPr lang="en-US" sz="2000" dirty="0" smtClean="0"/>
              <a:t>.  Let’s play golf - Call for a tee-time. </a:t>
            </a:r>
          </a:p>
          <a:p>
            <a:pPr marL="457200" indent="-457200">
              <a:buFont typeface="+mj-lt"/>
              <a:buAutoNum type="arabicPeriod"/>
            </a:pPr>
            <a:r>
              <a:rPr lang="en-US" sz="2000" dirty="0" smtClean="0"/>
              <a:t>Show all contacts and pick a particular one (</a:t>
            </a:r>
            <a:r>
              <a:rPr lang="en-US" sz="2000" i="1" dirty="0" err="1" smtClean="0"/>
              <a:t>Intent.ACTION_PICK</a:t>
            </a:r>
            <a:r>
              <a:rPr lang="en-US" sz="2000" dirty="0" smtClean="0"/>
              <a:t>).  </a:t>
            </a:r>
          </a:p>
          <a:p>
            <a:pPr marL="457200" indent="-457200">
              <a:buFont typeface="+mj-lt"/>
              <a:buAutoNum type="arabicPeriod"/>
            </a:pPr>
            <a:r>
              <a:rPr lang="en-US" sz="2000" dirty="0" smtClean="0"/>
              <a:t>For a successful interaction the main-activity accepts the returned URI identifying the person we want to call (</a:t>
            </a:r>
            <a:r>
              <a:rPr lang="en-US" sz="2000" i="1" dirty="0" smtClean="0"/>
              <a:t>content://contacts/people/n</a:t>
            </a:r>
            <a:r>
              <a:rPr lang="en-US" sz="2000" dirty="0" smtClean="0"/>
              <a:t>).</a:t>
            </a:r>
          </a:p>
          <a:p>
            <a:pPr marL="457200" indent="-457200">
              <a:buFont typeface="+mj-lt"/>
              <a:buAutoNum type="arabicPeriod"/>
            </a:pPr>
            <a:r>
              <a:rPr lang="en-US" sz="2000" dirty="0" smtClean="0"/>
              <a:t>‘Nicely’ show the selected contact’s entry allowing calling, texting, emailing actions (</a:t>
            </a:r>
            <a:r>
              <a:rPr lang="en-US" sz="2000" dirty="0" err="1" smtClean="0"/>
              <a:t>Intent.ACTION_VIEW</a:t>
            </a:r>
            <a:r>
              <a:rPr lang="en-US" sz="2000" dirty="0" smtClean="0"/>
              <a:t>).</a:t>
            </a:r>
          </a:p>
          <a:p>
            <a:endParaRPr lang="en-US" sz="2000" dirty="0" smtClean="0"/>
          </a:p>
        </p:txBody>
      </p:sp>
      <p:sp>
        <p:nvSpPr>
          <p:cNvPr id="17" name="TextBox 16"/>
          <p:cNvSpPr txBox="1"/>
          <p:nvPr/>
        </p:nvSpPr>
        <p:spPr>
          <a:xfrm>
            <a:off x="533400" y="3733800"/>
            <a:ext cx="1981200" cy="224676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2000" b="1" dirty="0" smtClean="0"/>
              <a:t>User’s main</a:t>
            </a:r>
          </a:p>
          <a:p>
            <a:endParaRPr lang="en-US" sz="2000" b="1" dirty="0" smtClean="0"/>
          </a:p>
          <a:p>
            <a:r>
              <a:rPr lang="en-US" sz="2000" b="1" dirty="0" smtClean="0"/>
              <a:t>Activity-1</a:t>
            </a:r>
          </a:p>
          <a:p>
            <a:endParaRPr lang="en-US" sz="2000" b="1" dirty="0" smtClean="0"/>
          </a:p>
          <a:p>
            <a:endParaRPr lang="en-US" sz="2000" b="1" dirty="0" smtClean="0"/>
          </a:p>
          <a:p>
            <a:endParaRPr lang="en-US" sz="2000" b="1" dirty="0" smtClean="0"/>
          </a:p>
          <a:p>
            <a:endParaRPr lang="en-US" sz="2000" b="1" dirty="0"/>
          </a:p>
        </p:txBody>
      </p:sp>
      <p:sp>
        <p:nvSpPr>
          <p:cNvPr id="18" name="TextBox 17"/>
          <p:cNvSpPr txBox="1"/>
          <p:nvPr/>
        </p:nvSpPr>
        <p:spPr>
          <a:xfrm>
            <a:off x="4419600" y="3787914"/>
            <a:ext cx="2438400" cy="70788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000" b="1" dirty="0" smtClean="0"/>
              <a:t>Built-in  Activity-2</a:t>
            </a:r>
          </a:p>
          <a:p>
            <a:r>
              <a:rPr lang="en-US" sz="2000" b="1" dirty="0" smtClean="0"/>
              <a:t>(show contact list)</a:t>
            </a:r>
            <a:endParaRPr lang="en-US" sz="2000" b="1" dirty="0"/>
          </a:p>
        </p:txBody>
      </p:sp>
      <p:cxnSp>
        <p:nvCxnSpPr>
          <p:cNvPr id="20" name="Straight Arrow Connector 19"/>
          <p:cNvCxnSpPr/>
          <p:nvPr/>
        </p:nvCxnSpPr>
        <p:spPr>
          <a:xfrm>
            <a:off x="2590800" y="3886200"/>
            <a:ext cx="17526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a:off x="2514600" y="3429000"/>
            <a:ext cx="2133600" cy="369332"/>
          </a:xfrm>
          <a:prstGeom prst="rect">
            <a:avLst/>
          </a:prstGeom>
          <a:noFill/>
        </p:spPr>
        <p:txBody>
          <a:bodyPr wrap="square" rtlCol="0">
            <a:spAutoFit/>
          </a:bodyPr>
          <a:lstStyle/>
          <a:p>
            <a:r>
              <a:rPr lang="en-US" dirty="0" err="1" smtClean="0"/>
              <a:t>Intent.ACTION_PICK</a:t>
            </a:r>
            <a:endParaRPr lang="en-US" dirty="0"/>
          </a:p>
        </p:txBody>
      </p:sp>
      <p:cxnSp>
        <p:nvCxnSpPr>
          <p:cNvPr id="24" name="Straight Arrow Connector 23"/>
          <p:cNvCxnSpPr/>
          <p:nvPr/>
        </p:nvCxnSpPr>
        <p:spPr>
          <a:xfrm rot="10800000">
            <a:off x="2590800" y="4418011"/>
            <a:ext cx="16764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5" name="TextBox 24"/>
          <p:cNvSpPr txBox="1"/>
          <p:nvPr/>
        </p:nvSpPr>
        <p:spPr>
          <a:xfrm>
            <a:off x="2667000" y="4050268"/>
            <a:ext cx="1447800" cy="369332"/>
          </a:xfrm>
          <a:prstGeom prst="rect">
            <a:avLst/>
          </a:prstGeom>
          <a:noFill/>
        </p:spPr>
        <p:txBody>
          <a:bodyPr wrap="square" rtlCol="0">
            <a:spAutoFit/>
          </a:bodyPr>
          <a:lstStyle/>
          <a:p>
            <a:r>
              <a:rPr lang="en-US" dirty="0" smtClean="0"/>
              <a:t>Contact’s Uri</a:t>
            </a:r>
            <a:endParaRPr lang="en-US" dirty="0"/>
          </a:p>
        </p:txBody>
      </p:sp>
      <p:sp>
        <p:nvSpPr>
          <p:cNvPr id="26" name="TextBox 25"/>
          <p:cNvSpPr txBox="1"/>
          <p:nvPr/>
        </p:nvSpPr>
        <p:spPr>
          <a:xfrm>
            <a:off x="4419600" y="5385137"/>
            <a:ext cx="2438400" cy="101566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000" b="1" dirty="0" smtClean="0"/>
              <a:t>Built-in  Activity-3</a:t>
            </a:r>
          </a:p>
          <a:p>
            <a:r>
              <a:rPr lang="en-US" sz="2000" b="1" dirty="0" smtClean="0"/>
              <a:t>(show selected contact)</a:t>
            </a:r>
            <a:endParaRPr lang="en-US" sz="2000" b="1" dirty="0"/>
          </a:p>
        </p:txBody>
      </p:sp>
      <p:cxnSp>
        <p:nvCxnSpPr>
          <p:cNvPr id="27" name="Straight Arrow Connector 26"/>
          <p:cNvCxnSpPr/>
          <p:nvPr/>
        </p:nvCxnSpPr>
        <p:spPr>
          <a:xfrm>
            <a:off x="2590800" y="5484812"/>
            <a:ext cx="17526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2514600" y="5027612"/>
            <a:ext cx="2286000" cy="369332"/>
          </a:xfrm>
          <a:prstGeom prst="rect">
            <a:avLst/>
          </a:prstGeom>
          <a:noFill/>
        </p:spPr>
        <p:txBody>
          <a:bodyPr wrap="square" rtlCol="0">
            <a:spAutoFit/>
          </a:bodyPr>
          <a:lstStyle/>
          <a:p>
            <a:r>
              <a:rPr lang="en-US" dirty="0" err="1" smtClean="0"/>
              <a:t>Intent.ACTION_VIEW</a:t>
            </a:r>
            <a:endParaRPr lang="en-US" dirty="0"/>
          </a:p>
        </p:txBody>
      </p:sp>
      <p:cxnSp>
        <p:nvCxnSpPr>
          <p:cNvPr id="29" name="Straight Arrow Connector 28"/>
          <p:cNvCxnSpPr/>
          <p:nvPr/>
        </p:nvCxnSpPr>
        <p:spPr>
          <a:xfrm>
            <a:off x="6934200" y="5789612"/>
            <a:ext cx="17526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6858000" y="4940522"/>
            <a:ext cx="2286000" cy="923330"/>
          </a:xfrm>
          <a:prstGeom prst="rect">
            <a:avLst/>
          </a:prstGeom>
          <a:noFill/>
        </p:spPr>
        <p:txBody>
          <a:bodyPr wrap="square" rtlCol="0">
            <a:spAutoFit/>
          </a:bodyPr>
          <a:lstStyle/>
          <a:p>
            <a:r>
              <a:rPr lang="en-US" i="1" dirty="0" smtClean="0"/>
              <a:t>Call</a:t>
            </a:r>
          </a:p>
          <a:p>
            <a:r>
              <a:rPr lang="en-US" i="1" dirty="0" smtClean="0"/>
              <a:t>Send text message</a:t>
            </a:r>
          </a:p>
          <a:p>
            <a:r>
              <a:rPr lang="en-US" i="1" dirty="0" smtClean="0"/>
              <a:t>Send email</a:t>
            </a:r>
            <a:endParaRPr lang="en-US" i="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Let’s play golf - </a:t>
            </a:r>
            <a:r>
              <a:rPr lang="en-US" sz="2000" i="1" dirty="0" smtClean="0"/>
              <a:t>Call for a tee-time</a:t>
            </a:r>
            <a:r>
              <a:rPr lang="en-US" sz="2000" dirty="0" smtClean="0"/>
              <a:t>. </a:t>
            </a:r>
          </a:p>
        </p:txBody>
      </p:sp>
      <p:pic>
        <p:nvPicPr>
          <p:cNvPr id="9" name="Picture 8" descr="device.png"/>
          <p:cNvPicPr>
            <a:picLocks noChangeAspect="1"/>
          </p:cNvPicPr>
          <p:nvPr/>
        </p:nvPicPr>
        <p:blipFill>
          <a:blip r:embed="rId3" cstate="print"/>
          <a:stretch>
            <a:fillRect/>
          </a:stretch>
        </p:blipFill>
        <p:spPr>
          <a:xfrm>
            <a:off x="228600" y="1828800"/>
            <a:ext cx="2438400" cy="3657600"/>
          </a:xfrm>
          <a:prstGeom prst="rect">
            <a:avLst/>
          </a:prstGeom>
          <a:ln>
            <a:solidFill>
              <a:schemeClr val="bg1">
                <a:lumMod val="85000"/>
              </a:schemeClr>
            </a:solidFill>
          </a:ln>
        </p:spPr>
      </p:pic>
      <p:pic>
        <p:nvPicPr>
          <p:cNvPr id="10" name="Picture 9" descr="device1.png"/>
          <p:cNvPicPr>
            <a:picLocks noChangeAspect="1"/>
          </p:cNvPicPr>
          <p:nvPr/>
        </p:nvPicPr>
        <p:blipFill>
          <a:blip r:embed="rId4" cstate="print"/>
          <a:stretch>
            <a:fillRect/>
          </a:stretch>
        </p:blipFill>
        <p:spPr>
          <a:xfrm>
            <a:off x="2819400" y="1828800"/>
            <a:ext cx="2438400" cy="3657600"/>
          </a:xfrm>
          <a:prstGeom prst="rect">
            <a:avLst/>
          </a:prstGeom>
          <a:ln>
            <a:solidFill>
              <a:schemeClr val="bg1">
                <a:lumMod val="85000"/>
              </a:schemeClr>
            </a:solidFill>
          </a:ln>
        </p:spPr>
      </p:pic>
      <p:pic>
        <p:nvPicPr>
          <p:cNvPr id="11" name="Picture 10" descr="device1b.png"/>
          <p:cNvPicPr>
            <a:picLocks noChangeAspect="1"/>
          </p:cNvPicPr>
          <p:nvPr/>
        </p:nvPicPr>
        <p:blipFill>
          <a:blip r:embed="rId5" cstate="print"/>
          <a:stretch>
            <a:fillRect/>
          </a:stretch>
        </p:blipFill>
        <p:spPr>
          <a:xfrm>
            <a:off x="5486400" y="1828800"/>
            <a:ext cx="2438400" cy="3657600"/>
          </a:xfrm>
          <a:prstGeom prst="rect">
            <a:avLst/>
          </a:prstGeom>
          <a:ln>
            <a:solidFill>
              <a:schemeClr val="bg1">
                <a:lumMod val="85000"/>
              </a:schemeClr>
            </a:solidFill>
          </a:ln>
        </p:spPr>
      </p:pic>
      <p:sp>
        <p:nvSpPr>
          <p:cNvPr id="12" name="Right Arrow 11"/>
          <p:cNvSpPr/>
          <p:nvPr/>
        </p:nvSpPr>
        <p:spPr>
          <a:xfrm>
            <a:off x="8001000" y="3579222"/>
            <a:ext cx="11430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t>
            </a:r>
            <a:endParaRPr lang="en-US" dirty="0"/>
          </a:p>
        </p:txBody>
      </p:sp>
      <p:sp>
        <p:nvSpPr>
          <p:cNvPr id="13" name="Oval 12"/>
          <p:cNvSpPr/>
          <p:nvPr/>
        </p:nvSpPr>
        <p:spPr>
          <a:xfrm>
            <a:off x="2743200" y="3045822"/>
            <a:ext cx="19812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334000" y="2664822"/>
            <a:ext cx="19812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Brace 15"/>
          <p:cNvSpPr/>
          <p:nvPr/>
        </p:nvSpPr>
        <p:spPr>
          <a:xfrm rot="5400000">
            <a:off x="3771900" y="4686300"/>
            <a:ext cx="457200" cy="2362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6438900" y="4686300"/>
            <a:ext cx="457200" cy="2362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2667000" y="6248400"/>
            <a:ext cx="2590800" cy="369332"/>
          </a:xfrm>
          <a:prstGeom prst="rect">
            <a:avLst/>
          </a:prstGeom>
          <a:noFill/>
        </p:spPr>
        <p:txBody>
          <a:bodyPr wrap="square" rtlCol="0">
            <a:spAutoFit/>
          </a:bodyPr>
          <a:lstStyle/>
          <a:p>
            <a:pPr algn="ctr"/>
            <a:r>
              <a:rPr lang="en-US" dirty="0" err="1" smtClean="0"/>
              <a:t>Intent.ACTION_PICK</a:t>
            </a:r>
            <a:endParaRPr lang="en-US" dirty="0"/>
          </a:p>
        </p:txBody>
      </p:sp>
      <p:sp>
        <p:nvSpPr>
          <p:cNvPr id="19" name="TextBox 18"/>
          <p:cNvSpPr txBox="1"/>
          <p:nvPr/>
        </p:nvSpPr>
        <p:spPr>
          <a:xfrm>
            <a:off x="5638800" y="6248400"/>
            <a:ext cx="2590800" cy="369332"/>
          </a:xfrm>
          <a:prstGeom prst="rect">
            <a:avLst/>
          </a:prstGeom>
          <a:noFill/>
        </p:spPr>
        <p:txBody>
          <a:bodyPr wrap="square" rtlCol="0">
            <a:spAutoFit/>
          </a:bodyPr>
          <a:lstStyle/>
          <a:p>
            <a:pPr algn="ctr"/>
            <a:r>
              <a:rPr lang="en-US" dirty="0" err="1" smtClean="0"/>
              <a:t>Intent.ACTION_VIEW</a:t>
            </a:r>
            <a:endParaRPr lang="en-US" dirty="0"/>
          </a:p>
        </p:txBody>
      </p:sp>
      <p:sp>
        <p:nvSpPr>
          <p:cNvPr id="20" name="Right Brace 19"/>
          <p:cNvSpPr/>
          <p:nvPr/>
        </p:nvSpPr>
        <p:spPr>
          <a:xfrm rot="5400000">
            <a:off x="1181100" y="4686300"/>
            <a:ext cx="457200" cy="2362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76200" y="6248400"/>
            <a:ext cx="2590800" cy="369332"/>
          </a:xfrm>
          <a:prstGeom prst="rect">
            <a:avLst/>
          </a:prstGeom>
          <a:noFill/>
        </p:spPr>
        <p:txBody>
          <a:bodyPr wrap="square" rtlCol="0">
            <a:spAutoFit/>
          </a:bodyPr>
          <a:lstStyle/>
          <a:p>
            <a:pPr algn="ctr"/>
            <a:r>
              <a:rPr lang="en-US" dirty="0" smtClean="0"/>
              <a:t>Main Activity</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42</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pic>
        <p:nvPicPr>
          <p:cNvPr id="12" name="Picture 11" descr="device2.png"/>
          <p:cNvPicPr>
            <a:picLocks noChangeAspect="1"/>
          </p:cNvPicPr>
          <p:nvPr/>
        </p:nvPicPr>
        <p:blipFill>
          <a:blip r:embed="rId3" cstate="print"/>
          <a:stretch>
            <a:fillRect/>
          </a:stretch>
        </p:blipFill>
        <p:spPr>
          <a:xfrm>
            <a:off x="304800" y="1783077"/>
            <a:ext cx="2438400" cy="3657600"/>
          </a:xfrm>
          <a:prstGeom prst="rect">
            <a:avLst/>
          </a:prstGeom>
        </p:spPr>
      </p:pic>
      <p:pic>
        <p:nvPicPr>
          <p:cNvPr id="13" name="Picture 12" descr="device2a.png"/>
          <p:cNvPicPr>
            <a:picLocks noChangeAspect="1"/>
          </p:cNvPicPr>
          <p:nvPr/>
        </p:nvPicPr>
        <p:blipFill>
          <a:blip r:embed="rId4" cstate="print"/>
          <a:stretch>
            <a:fillRect/>
          </a:stretch>
        </p:blipFill>
        <p:spPr>
          <a:xfrm>
            <a:off x="5410200" y="1783077"/>
            <a:ext cx="2519682" cy="3779523"/>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3048000" y="1783077"/>
            <a:ext cx="2109737" cy="4084637"/>
          </a:xfrm>
          <a:prstGeom prst="rect">
            <a:avLst/>
          </a:prstGeom>
          <a:noFill/>
          <a:ln w="9525">
            <a:noFill/>
            <a:miter lim="800000"/>
            <a:headEnd/>
            <a:tailEnd/>
          </a:ln>
        </p:spPr>
      </p:pic>
      <p:sp>
        <p:nvSpPr>
          <p:cNvPr id="14" name="Right Arrow 13"/>
          <p:cNvSpPr/>
          <p:nvPr/>
        </p:nvSpPr>
        <p:spPr>
          <a:xfrm flipH="1">
            <a:off x="7924800" y="2087877"/>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8600" y="1219200"/>
            <a:ext cx="8382000" cy="400110"/>
          </a:xfrm>
          <a:prstGeom prst="rect">
            <a:avLst/>
          </a:prstGeom>
          <a:noFill/>
        </p:spPr>
        <p:txBody>
          <a:bodyPr wrap="square" rtlCol="0">
            <a:spAutoFit/>
          </a:bodyPr>
          <a:lstStyle/>
          <a:p>
            <a:r>
              <a:rPr lang="en-US" sz="2000" b="1" dirty="0" smtClean="0"/>
              <a:t>Example2 (cont.) </a:t>
            </a:r>
            <a:r>
              <a:rPr lang="en-US" sz="2000" dirty="0" smtClean="0"/>
              <a:t>Let’s play golf - </a:t>
            </a:r>
            <a:r>
              <a:rPr lang="en-US" sz="2000" b="1" dirty="0" smtClean="0"/>
              <a:t> </a:t>
            </a:r>
            <a:r>
              <a:rPr lang="en-US" sz="2000" i="1" dirty="0" smtClean="0"/>
              <a:t>Call for a tee-time</a:t>
            </a:r>
          </a:p>
        </p:txBody>
      </p:sp>
      <p:sp>
        <p:nvSpPr>
          <p:cNvPr id="15" name="Rectangle 14"/>
          <p:cNvSpPr/>
          <p:nvPr/>
        </p:nvSpPr>
        <p:spPr>
          <a:xfrm>
            <a:off x="5334000" y="2164077"/>
            <a:ext cx="2590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Brace 15"/>
          <p:cNvSpPr/>
          <p:nvPr/>
        </p:nvSpPr>
        <p:spPr>
          <a:xfrm rot="5400000">
            <a:off x="1181100" y="5002768"/>
            <a:ext cx="457200" cy="2362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800" y="6412468"/>
            <a:ext cx="2590800" cy="369332"/>
          </a:xfrm>
          <a:prstGeom prst="rect">
            <a:avLst/>
          </a:prstGeom>
          <a:noFill/>
        </p:spPr>
        <p:txBody>
          <a:bodyPr wrap="square" rtlCol="0">
            <a:spAutoFit/>
          </a:bodyPr>
          <a:lstStyle/>
          <a:p>
            <a:pPr algn="ctr"/>
            <a:r>
              <a:rPr lang="en-US" dirty="0" smtClean="0"/>
              <a:t>Place the call</a:t>
            </a:r>
            <a:endParaRPr lang="en-US" dirty="0"/>
          </a:p>
        </p:txBody>
      </p:sp>
      <p:sp>
        <p:nvSpPr>
          <p:cNvPr id="18" name="Right Brace 17"/>
          <p:cNvSpPr/>
          <p:nvPr/>
        </p:nvSpPr>
        <p:spPr>
          <a:xfrm rot="5400000">
            <a:off x="6438900" y="4991100"/>
            <a:ext cx="457200" cy="2362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5562600" y="6400800"/>
            <a:ext cx="2590800" cy="369332"/>
          </a:xfrm>
          <a:prstGeom prst="rect">
            <a:avLst/>
          </a:prstGeom>
          <a:noFill/>
        </p:spPr>
        <p:txBody>
          <a:bodyPr wrap="square" rtlCol="0">
            <a:spAutoFit/>
          </a:bodyPr>
          <a:lstStyle/>
          <a:p>
            <a:pPr algn="ctr"/>
            <a:r>
              <a:rPr lang="en-US" dirty="0" smtClean="0"/>
              <a:t>Selected contact’s URI</a:t>
            </a:r>
            <a:endParaRPr lang="en-US" dirty="0"/>
          </a:p>
        </p:txBody>
      </p:sp>
      <p:sp>
        <p:nvSpPr>
          <p:cNvPr id="20" name="Right Brace 19"/>
          <p:cNvSpPr/>
          <p:nvPr/>
        </p:nvSpPr>
        <p:spPr>
          <a:xfrm rot="5400000">
            <a:off x="3848100" y="5155168"/>
            <a:ext cx="457200" cy="2057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3124201" y="6412468"/>
            <a:ext cx="2057400" cy="369332"/>
          </a:xfrm>
          <a:prstGeom prst="rect">
            <a:avLst/>
          </a:prstGeom>
          <a:noFill/>
        </p:spPr>
        <p:txBody>
          <a:bodyPr wrap="square" rtlCol="0">
            <a:spAutoFit/>
          </a:bodyPr>
          <a:lstStyle/>
          <a:p>
            <a:pPr algn="ctr"/>
            <a:r>
              <a:rPr lang="en-US" dirty="0" smtClean="0"/>
              <a:t>Terminate the call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43</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857613"/>
            <a:ext cx="8305800" cy="3323987"/>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400" dirty="0" smtClean="0">
                <a:solidFill>
                  <a:srgbClr val="004000"/>
                </a:solidFill>
                <a:latin typeface="Courier New"/>
              </a:rPr>
              <a:t>//IntentDemo2_Intent: making a phone call </a:t>
            </a:r>
          </a:p>
          <a:p>
            <a:r>
              <a:rPr lang="en-US" sz="1400" dirty="0" smtClean="0">
                <a:solidFill>
                  <a:srgbClr val="004000"/>
                </a:solidFill>
                <a:latin typeface="Courier New"/>
              </a:rPr>
              <a:t>//receiving results from a sub-activity</a:t>
            </a:r>
          </a:p>
          <a:p>
            <a:r>
              <a:rPr lang="en-US" sz="1400" b="1" dirty="0" smtClean="0">
                <a:solidFill>
                  <a:srgbClr val="7F0055"/>
                </a:solidFill>
                <a:latin typeface="Courier New"/>
              </a:rPr>
              <a:t>package</a:t>
            </a:r>
            <a:r>
              <a:rPr lang="en-US" sz="1400" b="1" dirty="0" smtClean="0">
                <a:solidFill>
                  <a:srgbClr val="000000"/>
                </a:solidFill>
                <a:latin typeface="Courier New"/>
              </a:rPr>
              <a:t> cis493.intents;</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android.app.Activity</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android.content.Intent</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android.net.Uri</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android.os.Bundle</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android.view.View.OnClickListener</a:t>
            </a:r>
            <a:r>
              <a:rPr lang="en-US" sz="1400" b="1" dirty="0" smtClean="0">
                <a:solidFill>
                  <a:srgbClr val="000000"/>
                </a:solidFill>
                <a:latin typeface="Courier New"/>
              </a:rPr>
              <a:t>;</a:t>
            </a:r>
          </a:p>
          <a:p>
            <a:r>
              <a:rPr lang="en-US" sz="1400" b="1" dirty="0" smtClean="0">
                <a:solidFill>
                  <a:srgbClr val="7F0055"/>
                </a:solidFill>
                <a:latin typeface="Courier New"/>
              </a:rPr>
              <a:t>import</a:t>
            </a:r>
            <a:r>
              <a:rPr lang="en-US" sz="1400" b="1" dirty="0" smtClean="0">
                <a:solidFill>
                  <a:srgbClr val="000000"/>
                </a:solidFill>
                <a:latin typeface="Courier New"/>
              </a:rPr>
              <a:t> </a:t>
            </a:r>
            <a:r>
              <a:rPr lang="en-US" sz="1400" b="1" dirty="0" err="1" smtClean="0">
                <a:solidFill>
                  <a:srgbClr val="000000"/>
                </a:solidFill>
                <a:latin typeface="Courier New"/>
              </a:rPr>
              <a:t>android.widget</a:t>
            </a:r>
            <a:r>
              <a:rPr lang="en-US" sz="1400" b="1"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IntentDemo2 </a:t>
            </a:r>
            <a:r>
              <a:rPr lang="en-US" sz="1400" b="1" dirty="0" smtClean="0">
                <a:solidFill>
                  <a:srgbClr val="7F0055"/>
                </a:solidFill>
                <a:latin typeface="Courier New"/>
              </a:rPr>
              <a:t>extends</a:t>
            </a:r>
            <a:r>
              <a:rPr lang="en-US" sz="1400" b="1" dirty="0" smtClean="0">
                <a:solidFill>
                  <a:srgbClr val="000000"/>
                </a:solidFill>
                <a:latin typeface="Courier New"/>
              </a:rPr>
              <a:t> Activity {</a:t>
            </a:r>
          </a:p>
          <a:p>
            <a:r>
              <a:rPr lang="en-US" sz="1400" dirty="0" smtClean="0">
                <a:solidFill>
                  <a:srgbClr val="000000"/>
                </a:solidFill>
                <a:latin typeface="Courier New"/>
              </a:rPr>
              <a:t>    </a:t>
            </a:r>
            <a:r>
              <a:rPr lang="en-US" sz="1400" dirty="0" err="1" smtClean="0">
                <a:solidFill>
                  <a:srgbClr val="000000"/>
                </a:solidFill>
                <a:latin typeface="Courier New"/>
              </a:rPr>
              <a:t>TextView</a:t>
            </a:r>
            <a:r>
              <a:rPr lang="en-US" sz="1400" dirty="0" smtClean="0">
                <a:solidFill>
                  <a:srgbClr val="000000"/>
                </a:solidFill>
                <a:latin typeface="Courier New"/>
              </a:rPr>
              <a:t> </a:t>
            </a:r>
            <a:r>
              <a:rPr lang="en-US" sz="1400" dirty="0" smtClean="0">
                <a:solidFill>
                  <a:srgbClr val="0000C0"/>
                </a:solidFill>
                <a:latin typeface="Courier New"/>
              </a:rPr>
              <a:t>label1</a:t>
            </a:r>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err="1" smtClean="0">
                <a:solidFill>
                  <a:srgbClr val="000000"/>
                </a:solidFill>
                <a:latin typeface="Courier New"/>
              </a:rPr>
              <a:t>EditText</a:t>
            </a:r>
            <a:r>
              <a:rPr lang="en-US" sz="1400" dirty="0" smtClean="0">
                <a:solidFill>
                  <a:srgbClr val="000000"/>
                </a:solidFill>
                <a:latin typeface="Courier New"/>
              </a:rPr>
              <a:t> </a:t>
            </a:r>
            <a:r>
              <a:rPr lang="en-US" sz="1400" dirty="0" smtClean="0">
                <a:solidFill>
                  <a:srgbClr val="0000C0"/>
                </a:solidFill>
                <a:latin typeface="Courier New"/>
              </a:rPr>
              <a:t>text1</a:t>
            </a:r>
            <a:r>
              <a:rPr lang="en-US" sz="1400" dirty="0" smtClean="0">
                <a:solidFill>
                  <a:srgbClr val="000000"/>
                </a:solidFill>
                <a:latin typeface="Courier New"/>
              </a:rPr>
              <a:t>;</a:t>
            </a:r>
          </a:p>
          <a:p>
            <a:r>
              <a:rPr lang="en-US" sz="1400" dirty="0" smtClean="0">
                <a:solidFill>
                  <a:srgbClr val="000000"/>
                </a:solidFill>
                <a:latin typeface="Courier New"/>
              </a:rPr>
              <a:t>    Button   </a:t>
            </a:r>
            <a:r>
              <a:rPr lang="en-US" sz="1400" dirty="0" smtClean="0">
                <a:solidFill>
                  <a:srgbClr val="0000C0"/>
                </a:solidFill>
                <a:latin typeface="Courier New"/>
              </a:rPr>
              <a:t>btnCallActivity2</a:t>
            </a:r>
            <a:r>
              <a:rPr lang="en-US" sz="1400" dirty="0" smtClean="0">
                <a:solidFill>
                  <a:srgbClr val="000000"/>
                </a:solidFill>
                <a:latin typeface="Courier New"/>
              </a:rPr>
              <a:t>;</a:t>
            </a:r>
            <a:endParaRPr lang="en-US" sz="1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44</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857613"/>
            <a:ext cx="8305800" cy="3970318"/>
          </a:xfrm>
          <a:prstGeom prst="rect">
            <a:avLst/>
          </a:prstGeom>
          <a:solidFill>
            <a:schemeClr val="bg1">
              <a:lumMod val="95000"/>
            </a:schemeClr>
          </a:solidFill>
          <a:ln>
            <a:solidFill>
              <a:schemeClr val="bg1">
                <a:lumMod val="85000"/>
              </a:schemeClr>
            </a:solidFill>
          </a:ln>
        </p:spPr>
        <p:txBody>
          <a:bodyPr wrap="square" rtlCol="0">
            <a:spAutoFit/>
          </a:bodyPr>
          <a:lstStyle/>
          <a:p>
            <a:endParaRPr lang="en-US" sz="1400" dirty="0" smtClean="0">
              <a:solidFill>
                <a:srgbClr val="000000"/>
              </a:solidFill>
              <a:latin typeface="Courier New"/>
            </a:endParaRPr>
          </a:p>
          <a:p>
            <a:r>
              <a:rPr lang="en-US" sz="1400" dirty="0" smtClean="0">
                <a:solidFill>
                  <a:srgbClr val="000000"/>
                </a:solidFill>
                <a:latin typeface="Courier New"/>
              </a:rPr>
              <a:t> </a:t>
            </a:r>
            <a:r>
              <a:rPr lang="en-US" sz="1400" dirty="0" smtClean="0">
                <a:solidFill>
                  <a:srgbClr val="646464"/>
                </a:solidFill>
                <a:latin typeface="Courier New"/>
              </a:rPr>
              <a:t>@Override</a:t>
            </a:r>
          </a:p>
          <a:p>
            <a:r>
              <a:rPr lang="en-US" sz="1400" dirty="0" smtClean="0">
                <a:solidFill>
                  <a:srgbClr val="000000"/>
                </a:solidFill>
                <a:latin typeface="Courier New"/>
              </a:rPr>
              <a:t>    </a:t>
            </a:r>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onCreate</a:t>
            </a:r>
            <a:r>
              <a:rPr lang="en-US" sz="1400" b="1" dirty="0" smtClean="0">
                <a:solidFill>
                  <a:srgbClr val="000000"/>
                </a:solidFill>
                <a:latin typeface="Courier New"/>
              </a:rPr>
              <a:t>(Bundle </a:t>
            </a:r>
            <a:r>
              <a:rPr lang="en-US" sz="1400" b="1" dirty="0" err="1" smtClean="0">
                <a:solidFill>
                  <a:srgbClr val="000000"/>
                </a:solidFill>
                <a:latin typeface="Courier New"/>
              </a:rPr>
              <a:t>savedInstanceState</a:t>
            </a:r>
            <a:r>
              <a:rPr lang="en-US" sz="1400" b="1" dirty="0" smtClean="0">
                <a:solidFill>
                  <a:srgbClr val="000000"/>
                </a:solidFill>
                <a:latin typeface="Courier New"/>
              </a:rPr>
              <a:t>) {</a:t>
            </a:r>
          </a:p>
          <a:p>
            <a:r>
              <a:rPr lang="en-US" sz="1400" dirty="0" smtClean="0">
                <a:solidFill>
                  <a:srgbClr val="000000"/>
                </a:solidFill>
                <a:latin typeface="Courier New"/>
              </a:rPr>
              <a:t>    </a:t>
            </a:r>
            <a:r>
              <a:rPr lang="en-US" sz="1400" b="1" dirty="0" err="1" smtClean="0">
                <a:solidFill>
                  <a:srgbClr val="7F0055"/>
                </a:solidFill>
                <a:latin typeface="Courier New"/>
              </a:rPr>
              <a:t>super</a:t>
            </a:r>
            <a:r>
              <a:rPr lang="en-US" sz="1400" b="1" dirty="0" err="1" smtClean="0">
                <a:solidFill>
                  <a:srgbClr val="000000"/>
                </a:solidFill>
                <a:latin typeface="Courier New"/>
              </a:rPr>
              <a:t>.onCreate</a:t>
            </a:r>
            <a:r>
              <a:rPr lang="en-US" sz="1400" b="1" dirty="0" smtClean="0">
                <a:solidFill>
                  <a:srgbClr val="000000"/>
                </a:solidFill>
                <a:latin typeface="Courier New"/>
              </a:rPr>
              <a:t>(</a:t>
            </a:r>
            <a:r>
              <a:rPr lang="en-US" sz="1400" b="1" dirty="0" err="1" smtClean="0">
                <a:solidFill>
                  <a:srgbClr val="000000"/>
                </a:solidFill>
                <a:latin typeface="Courier New"/>
              </a:rPr>
              <a:t>savedInstanceState</a:t>
            </a:r>
            <a:r>
              <a:rPr lang="en-US" sz="1400" b="1" dirty="0" smtClean="0">
                <a:solidFill>
                  <a:srgbClr val="000000"/>
                </a:solidFill>
                <a:latin typeface="Courier New"/>
              </a:rPr>
              <a:t>);</a:t>
            </a:r>
          </a:p>
          <a:p>
            <a:r>
              <a:rPr lang="en-US" sz="1400" dirty="0" smtClean="0">
                <a:solidFill>
                  <a:srgbClr val="000000"/>
                </a:solidFill>
                <a:latin typeface="Courier New"/>
              </a:rPr>
              <a:t>    </a:t>
            </a:r>
            <a:r>
              <a:rPr lang="en-US" sz="1400" b="1" dirty="0" smtClean="0">
                <a:solidFill>
                  <a:srgbClr val="7F0055"/>
                </a:solidFill>
                <a:latin typeface="Courier New"/>
              </a:rPr>
              <a:t>try</a:t>
            </a:r>
            <a:r>
              <a:rPr lang="en-US" sz="1400" b="1" dirty="0" smtClean="0">
                <a:solidFill>
                  <a:srgbClr val="000000"/>
                </a:solidFill>
                <a:latin typeface="Courier New"/>
              </a:rPr>
              <a:t> {</a:t>
            </a:r>
          </a:p>
          <a:p>
            <a:r>
              <a:rPr lang="en-US" sz="1400" dirty="0" smtClean="0">
                <a:solidFill>
                  <a:srgbClr val="000000"/>
                </a:solidFill>
                <a:latin typeface="Courier New"/>
              </a:rPr>
              <a:t>            </a:t>
            </a:r>
            <a:r>
              <a:rPr lang="en-US" sz="1400" dirty="0" err="1" smtClean="0">
                <a:solidFill>
                  <a:srgbClr val="000000"/>
                </a:solidFill>
                <a:latin typeface="Courier New"/>
              </a:rPr>
              <a:t>setContentView</a:t>
            </a:r>
            <a:r>
              <a:rPr lang="en-US" sz="1400" dirty="0" smtClean="0">
                <a:solidFill>
                  <a:srgbClr val="000000"/>
                </a:solidFill>
                <a:latin typeface="Courier New"/>
              </a:rPr>
              <a:t>(</a:t>
            </a:r>
            <a:r>
              <a:rPr lang="en-US" sz="1400" dirty="0" err="1" smtClean="0">
                <a:solidFill>
                  <a:srgbClr val="000000"/>
                </a:solidFill>
                <a:latin typeface="Courier New"/>
              </a:rPr>
              <a:t>R.layout.</a:t>
            </a:r>
            <a:r>
              <a:rPr lang="en-US" sz="1400" i="1" dirty="0" err="1" smtClean="0">
                <a:solidFill>
                  <a:srgbClr val="0000C0"/>
                </a:solidFill>
                <a:latin typeface="Courier New"/>
              </a:rPr>
              <a:t>main</a:t>
            </a:r>
            <a:r>
              <a:rPr lang="en-US" sz="1400" i="1" dirty="0" smtClean="0">
                <a:solidFill>
                  <a:srgbClr val="000000"/>
                </a:solidFill>
                <a:latin typeface="Courier New"/>
              </a:rPr>
              <a:t>);</a:t>
            </a:r>
          </a:p>
          <a:p>
            <a:r>
              <a:rPr lang="en-US" sz="1400" dirty="0" smtClean="0">
                <a:solidFill>
                  <a:srgbClr val="000000"/>
                </a:solidFill>
                <a:latin typeface="Courier New"/>
              </a:rPr>
              <a:t>            </a:t>
            </a:r>
            <a:r>
              <a:rPr lang="en-US" sz="1400" dirty="0" smtClean="0">
                <a:solidFill>
                  <a:srgbClr val="0000C0"/>
                </a:solidFill>
                <a:latin typeface="Courier New"/>
              </a:rPr>
              <a:t>label1</a:t>
            </a:r>
            <a:r>
              <a:rPr lang="en-US" sz="1400" dirty="0" smtClean="0">
                <a:solidFill>
                  <a:srgbClr val="000000"/>
                </a:solidFill>
                <a:latin typeface="Courier New"/>
              </a:rPr>
              <a:t> = (</a:t>
            </a:r>
            <a:r>
              <a:rPr lang="en-US" sz="1400" dirty="0" err="1" smtClean="0">
                <a:solidFill>
                  <a:srgbClr val="000000"/>
                </a:solidFill>
                <a:latin typeface="Courier New"/>
              </a:rPr>
              <a:t>TextView</a:t>
            </a:r>
            <a:r>
              <a:rPr lang="en-US" sz="1400" dirty="0" smtClean="0">
                <a:solidFill>
                  <a:srgbClr val="000000"/>
                </a:solidFill>
                <a:latin typeface="Courier New"/>
              </a:rPr>
              <a:t>)</a:t>
            </a:r>
            <a:r>
              <a:rPr lang="en-US" sz="1400" dirty="0" err="1" smtClean="0">
                <a:solidFill>
                  <a:srgbClr val="000000"/>
                </a:solidFill>
                <a:latin typeface="Courier New"/>
              </a:rPr>
              <a:t>findViewById</a:t>
            </a:r>
            <a:r>
              <a:rPr lang="en-US" sz="1400" dirty="0" smtClean="0">
                <a:solidFill>
                  <a:srgbClr val="000000"/>
                </a:solidFill>
                <a:latin typeface="Courier New"/>
              </a:rPr>
              <a:t>(R.id.</a:t>
            </a:r>
            <a:r>
              <a:rPr lang="en-US" sz="1400" i="1" dirty="0" smtClean="0">
                <a:solidFill>
                  <a:srgbClr val="0000C0"/>
                </a:solidFill>
                <a:latin typeface="Courier New"/>
              </a:rPr>
              <a:t>label1</a:t>
            </a:r>
            <a:r>
              <a:rPr lang="en-US" sz="1400" i="1" dirty="0" smtClean="0">
                <a:solidFill>
                  <a:srgbClr val="000000"/>
                </a:solidFill>
                <a:latin typeface="Courier New"/>
              </a:rPr>
              <a:t>);</a:t>
            </a:r>
          </a:p>
          <a:p>
            <a:r>
              <a:rPr lang="en-US" sz="1400" dirty="0" smtClean="0">
                <a:solidFill>
                  <a:srgbClr val="000000"/>
                </a:solidFill>
                <a:latin typeface="Courier New"/>
              </a:rPr>
              <a:t>            </a:t>
            </a:r>
            <a:r>
              <a:rPr lang="en-US" sz="1400" dirty="0" smtClean="0">
                <a:solidFill>
                  <a:srgbClr val="0000C0"/>
                </a:solidFill>
                <a:latin typeface="Courier New"/>
              </a:rPr>
              <a:t>text1</a:t>
            </a:r>
            <a:r>
              <a:rPr lang="en-US" sz="1400" dirty="0" smtClean="0">
                <a:solidFill>
                  <a:srgbClr val="000000"/>
                </a:solidFill>
                <a:latin typeface="Courier New"/>
              </a:rPr>
              <a:t> = (</a:t>
            </a:r>
            <a:r>
              <a:rPr lang="en-US" sz="1400" dirty="0" err="1" smtClean="0">
                <a:solidFill>
                  <a:srgbClr val="000000"/>
                </a:solidFill>
                <a:latin typeface="Courier New"/>
              </a:rPr>
              <a:t>EditText</a:t>
            </a:r>
            <a:r>
              <a:rPr lang="en-US" sz="1400" dirty="0" smtClean="0">
                <a:solidFill>
                  <a:srgbClr val="000000"/>
                </a:solidFill>
                <a:latin typeface="Courier New"/>
              </a:rPr>
              <a:t>)</a:t>
            </a:r>
            <a:r>
              <a:rPr lang="en-US" sz="1400" dirty="0" err="1" smtClean="0">
                <a:solidFill>
                  <a:srgbClr val="000000"/>
                </a:solidFill>
                <a:latin typeface="Courier New"/>
              </a:rPr>
              <a:t>findViewById</a:t>
            </a:r>
            <a:r>
              <a:rPr lang="en-US" sz="1400" dirty="0" smtClean="0">
                <a:solidFill>
                  <a:srgbClr val="000000"/>
                </a:solidFill>
                <a:latin typeface="Courier New"/>
              </a:rPr>
              <a:t>(R.id.</a:t>
            </a:r>
            <a:r>
              <a:rPr lang="en-US" sz="1400" i="1" dirty="0" smtClean="0">
                <a:solidFill>
                  <a:srgbClr val="0000C0"/>
                </a:solidFill>
                <a:latin typeface="Courier New"/>
              </a:rPr>
              <a:t>text1</a:t>
            </a:r>
            <a:r>
              <a:rPr lang="en-US" sz="1400" i="1" dirty="0" smtClean="0">
                <a:solidFill>
                  <a:srgbClr val="000000"/>
                </a:solidFill>
                <a:latin typeface="Courier New"/>
              </a:rPr>
              <a:t>);            </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smtClean="0">
                <a:solidFill>
                  <a:srgbClr val="0000C0"/>
                </a:solidFill>
                <a:latin typeface="Courier New"/>
              </a:rPr>
              <a:t>btnCallActivity2</a:t>
            </a:r>
            <a:r>
              <a:rPr lang="en-US" sz="1400" dirty="0" smtClean="0">
                <a:solidFill>
                  <a:srgbClr val="000000"/>
                </a:solidFill>
                <a:latin typeface="Courier New"/>
              </a:rPr>
              <a:t> = (Button)</a:t>
            </a:r>
            <a:r>
              <a:rPr lang="en-US" sz="1400" dirty="0" err="1" smtClean="0">
                <a:solidFill>
                  <a:srgbClr val="000000"/>
                </a:solidFill>
                <a:latin typeface="Courier New"/>
              </a:rPr>
              <a:t>findViewById</a:t>
            </a:r>
            <a:r>
              <a:rPr lang="en-US" sz="1400" dirty="0" smtClean="0">
                <a:solidFill>
                  <a:srgbClr val="000000"/>
                </a:solidFill>
                <a:latin typeface="Courier New"/>
              </a:rPr>
              <a:t>(</a:t>
            </a:r>
            <a:r>
              <a:rPr lang="en-US" sz="1400" dirty="0" err="1" smtClean="0">
                <a:solidFill>
                  <a:srgbClr val="000000"/>
                </a:solidFill>
                <a:latin typeface="Courier New"/>
              </a:rPr>
              <a:t>R.id.</a:t>
            </a:r>
            <a:r>
              <a:rPr lang="en-US" sz="1400" i="1" dirty="0" err="1" smtClean="0">
                <a:solidFill>
                  <a:srgbClr val="0000C0"/>
                </a:solidFill>
                <a:latin typeface="Courier New"/>
              </a:rPr>
              <a:t>btnPickContact</a:t>
            </a:r>
            <a:r>
              <a:rPr lang="en-US" sz="1400" i="1" dirty="0" smtClean="0">
                <a:solidFill>
                  <a:srgbClr val="000000"/>
                </a:solidFill>
                <a:latin typeface="Courier New"/>
              </a:rPr>
              <a:t>);</a:t>
            </a:r>
          </a:p>
          <a:p>
            <a:r>
              <a:rPr lang="en-US" sz="1400" dirty="0" smtClean="0">
                <a:solidFill>
                  <a:srgbClr val="000000"/>
                </a:solidFill>
                <a:latin typeface="Courier New"/>
              </a:rPr>
              <a:t>            </a:t>
            </a:r>
            <a:r>
              <a:rPr lang="en-US" sz="1400" dirty="0" smtClean="0">
                <a:solidFill>
                  <a:srgbClr val="0000C0"/>
                </a:solidFill>
                <a:latin typeface="Courier New"/>
              </a:rPr>
              <a:t>btnCallActivity2</a:t>
            </a:r>
            <a:r>
              <a:rPr lang="en-US" sz="1400" dirty="0" smtClean="0">
                <a:solidFill>
                  <a:srgbClr val="000000"/>
                </a:solidFill>
                <a:latin typeface="Courier New"/>
              </a:rPr>
              <a:t>.setOnClickListener(</a:t>
            </a:r>
            <a:r>
              <a:rPr lang="en-US" sz="1400" b="1" dirty="0" smtClean="0">
                <a:solidFill>
                  <a:srgbClr val="7F0055"/>
                </a:solidFill>
                <a:latin typeface="Courier New"/>
              </a:rPr>
              <a:t>new</a:t>
            </a:r>
            <a:r>
              <a:rPr lang="en-US" sz="1400" b="1" dirty="0" smtClean="0">
                <a:solidFill>
                  <a:srgbClr val="000000"/>
                </a:solidFill>
                <a:latin typeface="Courier New"/>
              </a:rPr>
              <a:t> </a:t>
            </a:r>
            <a:r>
              <a:rPr lang="en-US" sz="1400" b="1" dirty="0" err="1" smtClean="0">
                <a:solidFill>
                  <a:srgbClr val="000000"/>
                </a:solidFill>
                <a:latin typeface="Courier New"/>
              </a:rPr>
              <a:t>ClickHandler</a:t>
            </a:r>
            <a:r>
              <a:rPr lang="en-US" sz="1400" b="1" dirty="0" smtClean="0">
                <a:solidFill>
                  <a:srgbClr val="000000"/>
                </a:solidFill>
                <a:latin typeface="Courier New"/>
              </a:rPr>
              <a:t>());</a:t>
            </a:r>
          </a:p>
          <a:p>
            <a:r>
              <a:rPr lang="en-US" sz="1400" dirty="0" smtClean="0">
                <a:solidFill>
                  <a:srgbClr val="000000"/>
                </a:solidFill>
                <a:latin typeface="Courier New"/>
              </a:rPr>
              <a:t>    }</a:t>
            </a:r>
          </a:p>
          <a:p>
            <a:pPr lvl="1"/>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3"/>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i="1" dirty="0" err="1" smtClean="0">
                <a:solidFill>
                  <a:srgbClr val="000000"/>
                </a:solidFill>
                <a:latin typeface="Courier New"/>
              </a:rPr>
              <a:t>getBaseContext</a:t>
            </a:r>
            <a:r>
              <a:rPr lang="en-US" sz="1400" i="1" dirty="0" smtClean="0">
                <a:solidFill>
                  <a:srgbClr val="000000"/>
                </a:solidFill>
                <a:latin typeface="Courier New"/>
              </a:rPr>
              <a:t>(), </a:t>
            </a:r>
          </a:p>
          <a:p>
            <a:pPr lvl="3"/>
            <a:r>
              <a:rPr lang="en-US" sz="1400" dirty="0" err="1" smtClean="0">
                <a:solidFill>
                  <a:srgbClr val="000000"/>
                </a:solidFill>
                <a:latin typeface="Courier New"/>
              </a:rPr>
              <a:t>e.getMessage</a:t>
            </a:r>
            <a:r>
              <a:rPr lang="en-US" sz="1400" dirty="0" smtClean="0">
                <a:solidFill>
                  <a:srgbClr val="000000"/>
                </a:solidFill>
                <a:latin typeface="Courier New"/>
              </a:rPr>
              <a:t>(), </a:t>
            </a:r>
            <a:r>
              <a:rPr lang="en-US" sz="1400" dirty="0" err="1" smtClean="0">
                <a:solidFill>
                  <a:srgbClr val="000000"/>
                </a:solidFill>
                <a:latin typeface="Courier New"/>
              </a:rPr>
              <a:t>Toast.</a:t>
            </a:r>
            <a:r>
              <a:rPr lang="en-US" sz="1400" i="1" dirty="0" err="1" smtClean="0">
                <a:solidFill>
                  <a:srgbClr val="0000C0"/>
                </a:solidFill>
                <a:latin typeface="Courier New"/>
              </a:rPr>
              <a:t>LENGTH_LONG</a:t>
            </a:r>
            <a:r>
              <a:rPr lang="en-US" sz="1400" i="1" dirty="0" smtClean="0">
                <a:solidFill>
                  <a:srgbClr val="000000"/>
                </a:solidFill>
                <a:latin typeface="Courier New"/>
              </a:rPr>
              <a:t>).show();</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dirty="0" smtClean="0">
                <a:solidFill>
                  <a:srgbClr val="004000"/>
                </a:solidFill>
                <a:latin typeface="Courier New"/>
              </a:rPr>
              <a:t>//</a:t>
            </a:r>
            <a:r>
              <a:rPr lang="en-US" sz="1400" dirty="0" err="1" smtClean="0">
                <a:solidFill>
                  <a:srgbClr val="004000"/>
                </a:solidFill>
                <a:latin typeface="Courier New"/>
              </a:rPr>
              <a:t>onCreate</a:t>
            </a:r>
            <a:endParaRPr lang="en-US" sz="1400" dirty="0" smtClean="0">
              <a:solidFill>
                <a:srgbClr val="004000"/>
              </a:solidFill>
              <a:latin typeface="Courier New"/>
            </a:endParaRPr>
          </a:p>
          <a:p>
            <a:endParaRPr lang="en-US" sz="1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752600"/>
            <a:ext cx="8305800" cy="5047536"/>
          </a:xfrm>
          <a:prstGeom prst="rect">
            <a:avLst/>
          </a:prstGeom>
          <a:solidFill>
            <a:schemeClr val="bg1">
              <a:lumMod val="95000"/>
            </a:schemeClr>
          </a:solidFill>
          <a:ln>
            <a:solidFill>
              <a:schemeClr val="bg1">
                <a:lumMod val="85000"/>
              </a:schemeClr>
            </a:solidFill>
          </a:ln>
        </p:spPr>
        <p:txBody>
          <a:bodyPr wrap="square" rtlCol="0">
            <a:spAutoFit/>
          </a:bodyPr>
          <a:lstStyle/>
          <a:p>
            <a:pPr defTabSz="228600"/>
            <a:endParaRPr lang="en-US" sz="1400" dirty="0" smtClean="0"/>
          </a:p>
          <a:p>
            <a:r>
              <a:rPr lang="en-US" sz="1400" dirty="0" smtClean="0">
                <a:solidFill>
                  <a:srgbClr val="000000"/>
                </a:solidFill>
                <a:latin typeface="Courier New"/>
              </a:rPr>
              <a:t> </a:t>
            </a:r>
            <a:r>
              <a:rPr lang="en-US" sz="1400" b="1" dirty="0" smtClean="0">
                <a:solidFill>
                  <a:srgbClr val="7F0055"/>
                </a:solidFill>
                <a:latin typeface="Courier New"/>
              </a:rPr>
              <a:t>private</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a:t>
            </a:r>
            <a:r>
              <a:rPr lang="en-US" sz="1400" b="1" dirty="0" err="1" smtClean="0">
                <a:solidFill>
                  <a:srgbClr val="000000"/>
                </a:solidFill>
                <a:latin typeface="Courier New"/>
              </a:rPr>
              <a:t>ClickHandler</a:t>
            </a:r>
            <a:r>
              <a:rPr lang="en-US" sz="1400" b="1" dirty="0" smtClean="0">
                <a:solidFill>
                  <a:srgbClr val="000000"/>
                </a:solidFill>
                <a:latin typeface="Courier New"/>
              </a:rPr>
              <a:t> </a:t>
            </a:r>
            <a:r>
              <a:rPr lang="en-US" sz="1400" b="1" dirty="0" smtClean="0">
                <a:solidFill>
                  <a:srgbClr val="7F0055"/>
                </a:solidFill>
                <a:latin typeface="Courier New"/>
              </a:rPr>
              <a:t>implements</a:t>
            </a:r>
            <a:r>
              <a:rPr lang="en-US" sz="1400" b="1" dirty="0" smtClean="0">
                <a:solidFill>
                  <a:srgbClr val="000000"/>
                </a:solidFill>
                <a:latin typeface="Courier New"/>
              </a:rPr>
              <a:t> </a:t>
            </a:r>
            <a:r>
              <a:rPr lang="en-US" sz="1400" b="1" dirty="0" err="1" smtClean="0">
                <a:solidFill>
                  <a:srgbClr val="000000"/>
                </a:solidFill>
                <a:latin typeface="Courier New"/>
              </a:rPr>
              <a:t>OnClickListener</a:t>
            </a:r>
            <a:r>
              <a:rPr lang="en-US" sz="1400" b="1" dirty="0" smtClean="0">
                <a:solidFill>
                  <a:srgbClr val="000000"/>
                </a:solidFill>
                <a:latin typeface="Courier New"/>
              </a:rPr>
              <a:t> {</a:t>
            </a:r>
          </a:p>
          <a:p>
            <a:pPr lvl="1"/>
            <a:r>
              <a:rPr lang="en-US" sz="1400" dirty="0" smtClean="0">
                <a:solidFill>
                  <a:srgbClr val="646464"/>
                </a:solidFill>
                <a:latin typeface="Courier New"/>
              </a:rPr>
              <a:t>@Override</a:t>
            </a:r>
          </a:p>
          <a:p>
            <a:pPr lvl="1"/>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onClick</a:t>
            </a:r>
            <a:r>
              <a:rPr lang="en-US" sz="1400" b="1" dirty="0" smtClean="0">
                <a:solidFill>
                  <a:srgbClr val="000000"/>
                </a:solidFill>
                <a:latin typeface="Courier New"/>
              </a:rPr>
              <a:t>(View v) {</a:t>
            </a:r>
          </a:p>
          <a:p>
            <a:pPr lvl="2"/>
            <a:r>
              <a:rPr lang="en-US" sz="1400" b="1" dirty="0" smtClean="0">
                <a:solidFill>
                  <a:srgbClr val="7F0055"/>
                </a:solidFill>
                <a:latin typeface="Courier New"/>
              </a:rPr>
              <a:t>try</a:t>
            </a:r>
            <a:r>
              <a:rPr lang="en-US" sz="1400" b="1" dirty="0" smtClean="0">
                <a:solidFill>
                  <a:srgbClr val="000000"/>
                </a:solidFill>
                <a:latin typeface="Courier New"/>
              </a:rPr>
              <a:t> {</a:t>
            </a:r>
            <a:r>
              <a:rPr lang="en-US" sz="1400" dirty="0" smtClean="0">
                <a:solidFill>
                  <a:srgbClr val="000000"/>
                </a:solidFill>
                <a:latin typeface="Courier New"/>
              </a:rPr>
              <a:t> </a:t>
            </a:r>
          </a:p>
          <a:p>
            <a:pPr lvl="2"/>
            <a:r>
              <a:rPr lang="en-US" sz="1400" dirty="0" smtClean="0">
                <a:solidFill>
                  <a:srgbClr val="004000"/>
                </a:solidFill>
                <a:latin typeface="Courier New"/>
              </a:rPr>
              <a:t>     // </a:t>
            </a:r>
            <a:r>
              <a:rPr lang="en-US" sz="1400" dirty="0" err="1" smtClean="0">
                <a:solidFill>
                  <a:srgbClr val="004000"/>
                </a:solidFill>
                <a:latin typeface="Courier New"/>
              </a:rPr>
              <a:t>myData</a:t>
            </a:r>
            <a:r>
              <a:rPr lang="en-US" sz="1400" dirty="0" smtClean="0">
                <a:solidFill>
                  <a:srgbClr val="004000"/>
                </a:solidFill>
                <a:latin typeface="Courier New"/>
              </a:rPr>
              <a:t> refer to: content://contacts/people/ </a:t>
            </a:r>
          </a:p>
          <a:p>
            <a:pPr lvl="3"/>
            <a:r>
              <a:rPr lang="en-US" sz="1400" dirty="0" smtClean="0">
                <a:solidFill>
                  <a:srgbClr val="000000"/>
                </a:solidFill>
                <a:latin typeface="Courier New"/>
              </a:rPr>
              <a:t> String </a:t>
            </a:r>
            <a:r>
              <a:rPr lang="en-US" sz="1400" dirty="0" err="1" smtClean="0">
                <a:solidFill>
                  <a:srgbClr val="000000"/>
                </a:solidFill>
                <a:latin typeface="Courier New"/>
              </a:rPr>
              <a:t>myData</a:t>
            </a:r>
            <a:r>
              <a:rPr lang="en-US" sz="1400" dirty="0" smtClean="0">
                <a:solidFill>
                  <a:srgbClr val="000000"/>
                </a:solidFill>
                <a:latin typeface="Courier New"/>
              </a:rPr>
              <a:t> = </a:t>
            </a:r>
            <a:r>
              <a:rPr lang="en-US" sz="1400" dirty="0" smtClean="0">
                <a:solidFill>
                  <a:srgbClr val="0000C0"/>
                </a:solidFill>
                <a:latin typeface="Courier New"/>
              </a:rPr>
              <a:t>text1</a:t>
            </a:r>
            <a:r>
              <a:rPr lang="en-US" sz="1400" dirty="0" smtClean="0">
                <a:solidFill>
                  <a:srgbClr val="000000"/>
                </a:solidFill>
                <a:latin typeface="Courier New"/>
              </a:rPr>
              <a:t>.getText().</a:t>
            </a:r>
            <a:r>
              <a:rPr lang="en-US" sz="1400" dirty="0" err="1" smtClean="0">
                <a:solidFill>
                  <a:srgbClr val="000000"/>
                </a:solidFill>
                <a:latin typeface="Courier New"/>
              </a:rPr>
              <a:t>toString</a:t>
            </a:r>
            <a:r>
              <a:rPr lang="en-US" sz="1400" dirty="0" smtClean="0">
                <a:solidFill>
                  <a:srgbClr val="000000"/>
                </a:solidFill>
                <a:latin typeface="Courier New"/>
              </a:rPr>
              <a:t>();</a:t>
            </a:r>
          </a:p>
          <a:p>
            <a:pPr lvl="3"/>
            <a:endParaRPr lang="en-US" sz="1400" dirty="0" smtClean="0">
              <a:solidFill>
                <a:srgbClr val="000000"/>
              </a:solidFill>
              <a:latin typeface="Courier New"/>
            </a:endParaRPr>
          </a:p>
          <a:p>
            <a:pPr lvl="3"/>
            <a:r>
              <a:rPr lang="en-US" sz="1400" dirty="0" smtClean="0">
                <a:solidFill>
                  <a:srgbClr val="000000"/>
                </a:solidFill>
                <a:latin typeface="Courier New"/>
              </a:rPr>
              <a:t> </a:t>
            </a:r>
            <a:r>
              <a:rPr lang="en-US" sz="1400" dirty="0" smtClean="0">
                <a:solidFill>
                  <a:srgbClr val="004000"/>
                </a:solidFill>
                <a:latin typeface="Courier New"/>
              </a:rPr>
              <a:t>//you may also try ACTION_VIEW instead</a:t>
            </a:r>
          </a:p>
          <a:p>
            <a:pPr lvl="3"/>
            <a:r>
              <a:rPr lang="en-US" sz="1400" dirty="0" smtClean="0">
                <a:solidFill>
                  <a:srgbClr val="000000"/>
                </a:solidFill>
                <a:latin typeface="Courier New"/>
              </a:rPr>
              <a:t> Intent myActivity2 = </a:t>
            </a:r>
            <a:r>
              <a:rPr lang="en-US" sz="1400" b="1" dirty="0" smtClean="0">
                <a:solidFill>
                  <a:srgbClr val="7F0055"/>
                </a:solidFill>
                <a:latin typeface="Courier New"/>
              </a:rPr>
              <a:t>new</a:t>
            </a:r>
            <a:r>
              <a:rPr lang="en-US" sz="1400" b="1" dirty="0" smtClean="0">
                <a:solidFill>
                  <a:srgbClr val="000000"/>
                </a:solidFill>
                <a:latin typeface="Courier New"/>
              </a:rPr>
              <a:t> Intent(</a:t>
            </a:r>
            <a:r>
              <a:rPr lang="en-US" sz="1400" b="1" dirty="0" err="1" smtClean="0">
                <a:solidFill>
                  <a:srgbClr val="000000"/>
                </a:solidFill>
                <a:latin typeface="Courier New"/>
              </a:rPr>
              <a:t>Intent.</a:t>
            </a:r>
            <a:r>
              <a:rPr lang="en-US" sz="1400" b="1" i="1" dirty="0" err="1" smtClean="0">
                <a:solidFill>
                  <a:srgbClr val="0000C0"/>
                </a:solidFill>
                <a:latin typeface="Courier New"/>
              </a:rPr>
              <a:t>ACTION_PICK</a:t>
            </a:r>
            <a:r>
              <a:rPr lang="en-US" sz="1400" b="1" i="1" dirty="0" smtClean="0">
                <a:solidFill>
                  <a:srgbClr val="000000"/>
                </a:solidFill>
                <a:latin typeface="Courier New"/>
              </a:rPr>
              <a:t>,</a:t>
            </a:r>
          </a:p>
          <a:p>
            <a:pPr lvl="3"/>
            <a:r>
              <a:rPr lang="en-US" sz="1400" dirty="0" smtClean="0">
                <a:solidFill>
                  <a:srgbClr val="000000"/>
                </a:solidFill>
                <a:latin typeface="Courier New"/>
              </a:rPr>
              <a:t>                         </a:t>
            </a:r>
            <a:r>
              <a:rPr lang="en-US" sz="1400" dirty="0" err="1" smtClean="0">
                <a:solidFill>
                  <a:srgbClr val="000000"/>
                </a:solidFill>
                <a:latin typeface="Courier New"/>
              </a:rPr>
              <a:t>Uri.</a:t>
            </a:r>
            <a:r>
              <a:rPr lang="en-US" sz="1400" i="1" dirty="0" err="1" smtClean="0">
                <a:solidFill>
                  <a:srgbClr val="000000"/>
                </a:solidFill>
                <a:latin typeface="Courier New"/>
              </a:rPr>
              <a:t>parse</a:t>
            </a:r>
            <a:r>
              <a:rPr lang="en-US" sz="1400" i="1" dirty="0" smtClean="0">
                <a:solidFill>
                  <a:srgbClr val="000000"/>
                </a:solidFill>
                <a:latin typeface="Courier New"/>
              </a:rPr>
              <a:t>(</a:t>
            </a:r>
            <a:r>
              <a:rPr lang="en-US" sz="1400" i="1" dirty="0" err="1" smtClean="0">
                <a:solidFill>
                  <a:srgbClr val="000000"/>
                </a:solidFill>
                <a:latin typeface="Courier New"/>
              </a:rPr>
              <a:t>myData</a:t>
            </a:r>
            <a:r>
              <a:rPr lang="en-US" sz="1400" i="1" dirty="0" smtClean="0">
                <a:solidFill>
                  <a:srgbClr val="000000"/>
                </a:solidFill>
                <a:latin typeface="Courier New"/>
              </a:rPr>
              <a:t>));</a:t>
            </a:r>
          </a:p>
          <a:p>
            <a:pPr lvl="3"/>
            <a:r>
              <a:rPr lang="en-US" sz="1400" dirty="0" smtClean="0">
                <a:solidFill>
                  <a:srgbClr val="004000"/>
                </a:solidFill>
                <a:latin typeface="Courier New"/>
              </a:rPr>
              <a:t>// start myActivity2.</a:t>
            </a:r>
            <a:r>
              <a:rPr lang="en-US" sz="1400" dirty="0" smtClean="0">
                <a:solidFill>
                  <a:srgbClr val="000000"/>
                </a:solidFill>
                <a:latin typeface="Courier New"/>
              </a:rPr>
              <a:t> </a:t>
            </a:r>
          </a:p>
          <a:p>
            <a:pPr lvl="3"/>
            <a:r>
              <a:rPr lang="en-US" sz="1400" dirty="0" smtClean="0">
                <a:solidFill>
                  <a:srgbClr val="004000"/>
                </a:solidFill>
                <a:latin typeface="Courier New"/>
              </a:rPr>
              <a:t>// Tell it that our </a:t>
            </a:r>
            <a:r>
              <a:rPr lang="en-US" sz="1400" dirty="0" err="1" smtClean="0">
                <a:solidFill>
                  <a:srgbClr val="004000"/>
                </a:solidFill>
                <a:latin typeface="Courier New"/>
              </a:rPr>
              <a:t>requestCodeID</a:t>
            </a:r>
            <a:r>
              <a:rPr lang="en-US" sz="1400" dirty="0" smtClean="0">
                <a:solidFill>
                  <a:srgbClr val="004000"/>
                </a:solidFill>
                <a:latin typeface="Courier New"/>
              </a:rPr>
              <a:t> (or nickname) is 222</a:t>
            </a:r>
            <a:endParaRPr lang="en-US" sz="1400" dirty="0" smtClean="0">
              <a:solidFill>
                <a:srgbClr val="000000"/>
              </a:solidFill>
              <a:latin typeface="Courier New"/>
            </a:endParaRPr>
          </a:p>
          <a:p>
            <a:pPr lvl="3"/>
            <a:r>
              <a:rPr lang="en-US" sz="1400" dirty="0" err="1" smtClean="0">
                <a:solidFill>
                  <a:srgbClr val="000000"/>
                </a:solidFill>
                <a:latin typeface="Courier New"/>
              </a:rPr>
              <a:t>startActivityForResult</a:t>
            </a:r>
            <a:r>
              <a:rPr lang="en-US" sz="1400" dirty="0" smtClean="0">
                <a:solidFill>
                  <a:srgbClr val="000000"/>
                </a:solidFill>
                <a:latin typeface="Courier New"/>
              </a:rPr>
              <a:t>(myActivity2, 222);</a:t>
            </a:r>
          </a:p>
          <a:p>
            <a:pPr lvl="3"/>
            <a:endParaRPr lang="en-US" sz="1400" dirty="0" smtClean="0">
              <a:solidFill>
                <a:srgbClr val="004000"/>
              </a:solidFill>
              <a:latin typeface="Courier New"/>
            </a:endParaRPr>
          </a:p>
          <a:p>
            <a:pPr lvl="3"/>
            <a:r>
              <a:rPr lang="en-US" sz="1400" dirty="0" smtClean="0">
                <a:solidFill>
                  <a:srgbClr val="004000"/>
                </a:solidFill>
                <a:latin typeface="Courier New"/>
              </a:rPr>
              <a:t>// </a:t>
            </a:r>
            <a:r>
              <a:rPr lang="en-US" sz="1400" dirty="0" err="1" smtClean="0">
                <a:solidFill>
                  <a:srgbClr val="004000"/>
                </a:solidFill>
                <a:latin typeface="Courier New"/>
              </a:rPr>
              <a:t>Toast.makeText</a:t>
            </a:r>
            <a:r>
              <a:rPr lang="en-US" sz="1400" dirty="0" smtClean="0">
                <a:solidFill>
                  <a:srgbClr val="004000"/>
                </a:solidFill>
                <a:latin typeface="Courier New"/>
              </a:rPr>
              <a:t>(</a:t>
            </a:r>
            <a:r>
              <a:rPr lang="en-US" sz="1400" dirty="0" err="1" smtClean="0">
                <a:solidFill>
                  <a:srgbClr val="004000"/>
                </a:solidFill>
                <a:latin typeface="Courier New"/>
              </a:rPr>
              <a:t>getApplicationContext</a:t>
            </a:r>
            <a:r>
              <a:rPr lang="en-US" sz="1400" dirty="0" smtClean="0">
                <a:solidFill>
                  <a:srgbClr val="004000"/>
                </a:solidFill>
                <a:latin typeface="Courier New"/>
              </a:rPr>
              <a:t>(), </a:t>
            </a:r>
          </a:p>
          <a:p>
            <a:pPr lvl="3"/>
            <a:r>
              <a:rPr lang="en-US" sz="1400" dirty="0" smtClean="0">
                <a:solidFill>
                  <a:srgbClr val="004000"/>
                </a:solidFill>
                <a:latin typeface="Courier New"/>
              </a:rPr>
              <a:t>//               "I can't wait for you", 1).show();</a:t>
            </a:r>
          </a:p>
          <a:p>
            <a:pPr lvl="1"/>
            <a:r>
              <a:rPr lang="en-US" sz="1400" dirty="0" smtClean="0">
                <a:solidFill>
                  <a:srgbClr val="000000"/>
                </a:solidFill>
                <a:latin typeface="Courier New"/>
              </a:rPr>
              <a:t>	}</a:t>
            </a:r>
          </a:p>
          <a:p>
            <a:pPr lvl="2"/>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3"/>
            <a:r>
              <a:rPr lang="en-US" sz="1400" dirty="0" smtClean="0">
                <a:solidFill>
                  <a:srgbClr val="0000C0"/>
                </a:solidFill>
                <a:latin typeface="Courier New"/>
              </a:rPr>
              <a:t>label1</a:t>
            </a:r>
            <a:r>
              <a:rPr lang="en-US" sz="1400" dirty="0" smtClean="0">
                <a:solidFill>
                  <a:srgbClr val="000000"/>
                </a:solidFill>
                <a:latin typeface="Courier New"/>
              </a:rPr>
              <a:t>.setText(</a:t>
            </a:r>
            <a:r>
              <a:rPr lang="en-US" sz="1400" dirty="0" err="1" smtClean="0">
                <a:solidFill>
                  <a:srgbClr val="000000"/>
                </a:solidFill>
                <a:latin typeface="Courier New"/>
              </a:rPr>
              <a:t>e.getMessage</a:t>
            </a:r>
            <a:r>
              <a:rPr lang="en-US" sz="1400" dirty="0" smtClean="0">
                <a:solidFill>
                  <a:srgbClr val="000000"/>
                </a:solidFill>
                <a:latin typeface="Courier New"/>
              </a:rPr>
              <a:t>());</a:t>
            </a:r>
          </a:p>
          <a:p>
            <a:pPr lvl="1"/>
            <a:r>
              <a:rPr lang="en-US" sz="1400" dirty="0" smtClean="0">
                <a:solidFill>
                  <a:srgbClr val="000000"/>
                </a:solidFill>
                <a:latin typeface="Courier New"/>
              </a:rPr>
              <a:t>}</a:t>
            </a:r>
          </a:p>
          <a:p>
            <a:pPr lvl="1"/>
            <a:r>
              <a:rPr lang="en-US" sz="1400" dirty="0" smtClean="0">
                <a:solidFill>
                  <a:srgbClr val="000000"/>
                </a:solidFill>
                <a:latin typeface="Courier New"/>
              </a:rPr>
              <a:t>}</a:t>
            </a:r>
            <a:r>
              <a:rPr lang="en-US" sz="1400" dirty="0" smtClean="0">
                <a:solidFill>
                  <a:srgbClr val="004000"/>
                </a:solidFill>
                <a:latin typeface="Courier New"/>
              </a:rPr>
              <a:t>//</a:t>
            </a:r>
            <a:r>
              <a:rPr lang="en-US" sz="1400" dirty="0" err="1" smtClean="0">
                <a:solidFill>
                  <a:srgbClr val="004000"/>
                </a:solidFill>
                <a:latin typeface="Courier New"/>
              </a:rPr>
              <a:t>onClick</a:t>
            </a:r>
            <a:endParaRPr lang="en-US" sz="1400" dirty="0" smtClean="0">
              <a:solidFill>
                <a:srgbClr val="004000"/>
              </a:solidFill>
              <a:latin typeface="Courier New"/>
            </a:endParaRPr>
          </a:p>
          <a:p>
            <a:r>
              <a:rPr lang="en-US" sz="1400" dirty="0" smtClean="0">
                <a:solidFill>
                  <a:srgbClr val="000000"/>
                </a:solidFill>
                <a:latin typeface="Courier New"/>
              </a:rPr>
              <a:t>   }</a:t>
            </a:r>
            <a:r>
              <a:rPr lang="en-US" sz="1400" dirty="0" smtClean="0">
                <a:solidFill>
                  <a:srgbClr val="004000"/>
                </a:solidFill>
                <a:latin typeface="Courier New"/>
              </a:rPr>
              <a:t>//</a:t>
            </a:r>
            <a:r>
              <a:rPr lang="en-US" sz="1400" dirty="0" err="1" smtClean="0">
                <a:solidFill>
                  <a:srgbClr val="004000"/>
                </a:solidFill>
                <a:latin typeface="Courier New"/>
              </a:rPr>
              <a:t>ClickHandler</a:t>
            </a:r>
            <a:endParaRPr lang="en-US" sz="1400" dirty="0"/>
          </a:p>
        </p:txBody>
      </p:sp>
      <p:sp>
        <p:nvSpPr>
          <p:cNvPr id="9" name="Right Arrow 8"/>
          <p:cNvSpPr/>
          <p:nvPr/>
        </p:nvSpPr>
        <p:spPr>
          <a:xfrm flipH="1">
            <a:off x="7467600" y="3657600"/>
            <a:ext cx="1219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857613"/>
            <a:ext cx="8305800" cy="4832092"/>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400" dirty="0" smtClean="0">
                <a:solidFill>
                  <a:srgbClr val="646464"/>
                </a:solidFill>
                <a:latin typeface="Courier New"/>
              </a:rPr>
              <a:t>@Override</a:t>
            </a:r>
          </a:p>
          <a:p>
            <a:r>
              <a:rPr lang="en-US" sz="1400" b="1" dirty="0" smtClean="0">
                <a:solidFill>
                  <a:srgbClr val="7F0055"/>
                </a:solidFill>
                <a:latin typeface="Courier New"/>
              </a:rPr>
              <a:t>protected</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a:t>
            </a:r>
            <a:r>
              <a:rPr lang="en-US" sz="1400" b="1" dirty="0" err="1" smtClean="0">
                <a:solidFill>
                  <a:srgbClr val="000000"/>
                </a:solidFill>
                <a:latin typeface="Courier New"/>
              </a:rPr>
              <a:t>onActivityResult</a:t>
            </a:r>
            <a:r>
              <a:rPr lang="en-US" sz="1400" b="1" dirty="0" smtClean="0">
                <a:solidFill>
                  <a:srgbClr val="000000"/>
                </a:solidFill>
                <a:latin typeface="Courier New"/>
              </a:rPr>
              <a:t>(</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requestCode</a:t>
            </a:r>
            <a:r>
              <a:rPr lang="en-US" sz="1400" b="1" dirty="0" smtClean="0">
                <a:solidFill>
                  <a:srgbClr val="000000"/>
                </a:solidFill>
                <a:latin typeface="Courier New"/>
              </a:rPr>
              <a:t>, </a:t>
            </a:r>
          </a:p>
          <a:p>
            <a:r>
              <a:rPr lang="en-US" sz="1400" dirty="0" smtClean="0">
                <a:solidFill>
                  <a:srgbClr val="000000"/>
                </a:solidFill>
                <a:latin typeface="Courier New"/>
              </a:rPr>
              <a:t>                        	      </a:t>
            </a:r>
            <a:r>
              <a:rPr lang="en-US" sz="1400" b="1" dirty="0" err="1" smtClean="0">
                <a:solidFill>
                  <a:srgbClr val="7F0055"/>
                </a:solidFill>
                <a:latin typeface="Courier New"/>
              </a:rPr>
              <a:t>int</a:t>
            </a:r>
            <a:r>
              <a:rPr lang="en-US" sz="1400" b="1" dirty="0" smtClean="0">
                <a:solidFill>
                  <a:srgbClr val="000000"/>
                </a:solidFill>
                <a:latin typeface="Courier New"/>
              </a:rPr>
              <a:t> </a:t>
            </a:r>
            <a:r>
              <a:rPr lang="en-US" sz="1400" b="1" dirty="0" err="1" smtClean="0">
                <a:solidFill>
                  <a:srgbClr val="000000"/>
                </a:solidFill>
                <a:latin typeface="Courier New"/>
              </a:rPr>
              <a:t>resultCode</a:t>
            </a:r>
            <a:r>
              <a:rPr lang="en-US" sz="1400" b="1" dirty="0" smtClean="0">
                <a:solidFill>
                  <a:srgbClr val="000000"/>
                </a:solidFill>
                <a:latin typeface="Courier New"/>
              </a:rPr>
              <a:t>, </a:t>
            </a:r>
          </a:p>
          <a:p>
            <a:r>
              <a:rPr lang="en-US" sz="1400" dirty="0" smtClean="0">
                <a:solidFill>
                  <a:srgbClr val="000000"/>
                </a:solidFill>
                <a:latin typeface="Courier New"/>
              </a:rPr>
              <a:t>                                Intent data) {</a:t>
            </a:r>
          </a:p>
          <a:p>
            <a:pPr lvl="1"/>
            <a:r>
              <a:rPr lang="en-US" sz="1400" b="1" dirty="0" err="1" smtClean="0">
                <a:solidFill>
                  <a:srgbClr val="7F0055"/>
                </a:solidFill>
                <a:latin typeface="Courier New"/>
              </a:rPr>
              <a:t>super</a:t>
            </a:r>
            <a:r>
              <a:rPr lang="en-US" sz="1400" b="1" dirty="0" err="1" smtClean="0">
                <a:solidFill>
                  <a:srgbClr val="000000"/>
                </a:solidFill>
                <a:latin typeface="Courier New"/>
              </a:rPr>
              <a:t>.onActivityResult</a:t>
            </a:r>
            <a:r>
              <a:rPr lang="en-US" sz="1400" b="1" dirty="0" smtClean="0">
                <a:solidFill>
                  <a:srgbClr val="000000"/>
                </a:solidFill>
                <a:latin typeface="Courier New"/>
              </a:rPr>
              <a:t>(</a:t>
            </a:r>
            <a:r>
              <a:rPr lang="en-US" sz="1400" b="1" dirty="0" err="1" smtClean="0">
                <a:solidFill>
                  <a:srgbClr val="000000"/>
                </a:solidFill>
                <a:latin typeface="Courier New"/>
              </a:rPr>
              <a:t>requestCode</a:t>
            </a:r>
            <a:r>
              <a:rPr lang="en-US" sz="1400" b="1" dirty="0" smtClean="0">
                <a:solidFill>
                  <a:srgbClr val="000000"/>
                </a:solidFill>
                <a:latin typeface="Courier New"/>
              </a:rPr>
              <a:t>, </a:t>
            </a:r>
            <a:r>
              <a:rPr lang="en-US" sz="1400" b="1" dirty="0" err="1" smtClean="0">
                <a:solidFill>
                  <a:srgbClr val="000000"/>
                </a:solidFill>
                <a:latin typeface="Courier New"/>
              </a:rPr>
              <a:t>resultCode</a:t>
            </a:r>
            <a:r>
              <a:rPr lang="en-US" sz="1400" b="1" dirty="0" smtClean="0">
                <a:solidFill>
                  <a:srgbClr val="000000"/>
                </a:solidFill>
                <a:latin typeface="Courier New"/>
              </a:rPr>
              <a:t>, data);</a:t>
            </a:r>
          </a:p>
          <a:p>
            <a:pPr lvl="1"/>
            <a:r>
              <a:rPr lang="en-US" sz="1400" b="1" dirty="0" smtClean="0">
                <a:solidFill>
                  <a:srgbClr val="7F0055"/>
                </a:solidFill>
                <a:latin typeface="Courier New"/>
              </a:rPr>
              <a:t>try</a:t>
            </a:r>
            <a:r>
              <a:rPr lang="en-US" sz="1400" b="1" dirty="0" smtClean="0">
                <a:solidFill>
                  <a:srgbClr val="000000"/>
                </a:solidFill>
                <a:latin typeface="Courier New"/>
              </a:rPr>
              <a:t> {</a:t>
            </a:r>
          </a:p>
          <a:p>
            <a:pPr lvl="2"/>
            <a:r>
              <a:rPr lang="en-US" sz="1400" dirty="0" smtClean="0">
                <a:solidFill>
                  <a:srgbClr val="004000"/>
                </a:solidFill>
                <a:latin typeface="Courier New"/>
              </a:rPr>
              <a:t>// use </a:t>
            </a:r>
            <a:r>
              <a:rPr lang="en-US" sz="1400" dirty="0" err="1" smtClean="0">
                <a:solidFill>
                  <a:srgbClr val="004000"/>
                </a:solidFill>
                <a:latin typeface="Courier New"/>
              </a:rPr>
              <a:t>requestCode</a:t>
            </a:r>
            <a:r>
              <a:rPr lang="en-US" sz="1400" dirty="0" smtClean="0">
                <a:solidFill>
                  <a:srgbClr val="004000"/>
                </a:solidFill>
                <a:latin typeface="Courier New"/>
              </a:rPr>
              <a:t> to find out who is talking back to us</a:t>
            </a:r>
          </a:p>
          <a:p>
            <a:pPr lvl="2"/>
            <a:r>
              <a:rPr lang="en-US" sz="1400" b="1" dirty="0" smtClean="0">
                <a:solidFill>
                  <a:srgbClr val="7F0055"/>
                </a:solidFill>
                <a:latin typeface="Courier New"/>
              </a:rPr>
              <a:t>switch</a:t>
            </a:r>
            <a:r>
              <a:rPr lang="en-US" sz="1400" b="1" dirty="0" smtClean="0">
                <a:solidFill>
                  <a:srgbClr val="000000"/>
                </a:solidFill>
                <a:latin typeface="Courier New"/>
              </a:rPr>
              <a:t> (</a:t>
            </a:r>
            <a:r>
              <a:rPr lang="en-US" sz="1400" b="1" dirty="0" err="1" smtClean="0">
                <a:solidFill>
                  <a:srgbClr val="000000"/>
                </a:solidFill>
                <a:latin typeface="Courier New"/>
              </a:rPr>
              <a:t>requestCode</a:t>
            </a:r>
            <a:r>
              <a:rPr lang="en-US" sz="1400" b="1" dirty="0" smtClean="0">
                <a:solidFill>
                  <a:srgbClr val="000000"/>
                </a:solidFill>
                <a:latin typeface="Courier New"/>
              </a:rPr>
              <a:t>){</a:t>
            </a:r>
          </a:p>
          <a:p>
            <a:pPr lvl="3"/>
            <a:r>
              <a:rPr lang="en-US" sz="1400" b="1" dirty="0" smtClean="0">
                <a:solidFill>
                  <a:srgbClr val="7F0055"/>
                </a:solidFill>
                <a:latin typeface="Courier New"/>
              </a:rPr>
              <a:t>case</a:t>
            </a:r>
            <a:r>
              <a:rPr lang="en-US" sz="1400" b="1" dirty="0" smtClean="0">
                <a:solidFill>
                  <a:srgbClr val="000000"/>
                </a:solidFill>
                <a:latin typeface="Courier New"/>
              </a:rPr>
              <a:t> (222): {</a:t>
            </a:r>
          </a:p>
          <a:p>
            <a:pPr lvl="4"/>
            <a:r>
              <a:rPr lang="en-US" sz="1400" dirty="0" smtClean="0">
                <a:solidFill>
                  <a:srgbClr val="004000"/>
                </a:solidFill>
                <a:latin typeface="Courier New"/>
              </a:rPr>
              <a:t>// 222 is our friendly contact-picker activity</a:t>
            </a:r>
          </a:p>
          <a:p>
            <a:pPr lvl="4"/>
            <a:r>
              <a:rPr lang="en-US" sz="1400" b="1" dirty="0" smtClean="0">
                <a:solidFill>
                  <a:srgbClr val="7F0055"/>
                </a:solidFill>
                <a:latin typeface="Courier New"/>
              </a:rPr>
              <a:t>if</a:t>
            </a:r>
            <a:r>
              <a:rPr lang="en-US" sz="1400" b="1" dirty="0" smtClean="0">
                <a:solidFill>
                  <a:srgbClr val="000000"/>
                </a:solidFill>
                <a:latin typeface="Courier New"/>
              </a:rPr>
              <a:t> (</a:t>
            </a:r>
            <a:r>
              <a:rPr lang="en-US" sz="1400" b="1" dirty="0" err="1" smtClean="0">
                <a:solidFill>
                  <a:srgbClr val="000000"/>
                </a:solidFill>
                <a:latin typeface="Courier New"/>
              </a:rPr>
              <a:t>resultCode</a:t>
            </a:r>
            <a:r>
              <a:rPr lang="en-US" sz="1400" b="1" dirty="0" smtClean="0">
                <a:solidFill>
                  <a:srgbClr val="000000"/>
                </a:solidFill>
                <a:latin typeface="Courier New"/>
              </a:rPr>
              <a:t> == </a:t>
            </a:r>
            <a:r>
              <a:rPr lang="en-US" sz="1400" b="1" dirty="0" err="1" smtClean="0">
                <a:solidFill>
                  <a:srgbClr val="000000"/>
                </a:solidFill>
                <a:latin typeface="Courier New"/>
              </a:rPr>
              <a:t>Activity.</a:t>
            </a:r>
            <a:r>
              <a:rPr lang="en-US" sz="1400" b="1" i="1" dirty="0" err="1" smtClean="0">
                <a:solidFill>
                  <a:srgbClr val="0000C0"/>
                </a:solidFill>
                <a:latin typeface="Courier New"/>
              </a:rPr>
              <a:t>RESULT_OK</a:t>
            </a:r>
            <a:r>
              <a:rPr lang="en-US" sz="1400" b="1" i="1" dirty="0" smtClean="0">
                <a:solidFill>
                  <a:srgbClr val="000000"/>
                </a:solidFill>
                <a:latin typeface="Courier New"/>
              </a:rPr>
              <a:t>) </a:t>
            </a:r>
            <a:r>
              <a:rPr lang="en-US" sz="1400" b="1" dirty="0" smtClean="0">
                <a:solidFill>
                  <a:srgbClr val="000000"/>
                </a:solidFill>
                <a:latin typeface="Courier New"/>
              </a:rPr>
              <a:t>{</a:t>
            </a:r>
          </a:p>
          <a:p>
            <a:pPr lvl="5"/>
            <a:r>
              <a:rPr lang="en-US" sz="1400" dirty="0" smtClean="0">
                <a:solidFill>
                  <a:srgbClr val="000000"/>
                </a:solidFill>
                <a:latin typeface="Courier New"/>
              </a:rPr>
              <a:t>String </a:t>
            </a:r>
            <a:r>
              <a:rPr lang="en-US" sz="1400" dirty="0" err="1" smtClean="0">
                <a:solidFill>
                  <a:srgbClr val="000000"/>
                </a:solidFill>
                <a:latin typeface="Courier New"/>
              </a:rPr>
              <a:t>selectedContact</a:t>
            </a:r>
            <a:r>
              <a:rPr lang="en-US" sz="1400" dirty="0" smtClean="0">
                <a:solidFill>
                  <a:srgbClr val="000000"/>
                </a:solidFill>
                <a:latin typeface="Courier New"/>
              </a:rPr>
              <a:t> = </a:t>
            </a:r>
            <a:r>
              <a:rPr lang="en-US" sz="1400" dirty="0" err="1" smtClean="0">
                <a:solidFill>
                  <a:srgbClr val="000000"/>
                </a:solidFill>
                <a:latin typeface="Courier New"/>
              </a:rPr>
              <a:t>data.getDataString</a:t>
            </a:r>
            <a:r>
              <a:rPr lang="en-US" sz="1400" dirty="0" smtClean="0">
                <a:solidFill>
                  <a:srgbClr val="000000"/>
                </a:solidFill>
                <a:latin typeface="Courier New"/>
              </a:rPr>
              <a:t>();</a:t>
            </a:r>
          </a:p>
          <a:p>
            <a:pPr lvl="5"/>
            <a:r>
              <a:rPr lang="en-US" sz="1400" dirty="0" smtClean="0">
                <a:solidFill>
                  <a:srgbClr val="004000"/>
                </a:solidFill>
                <a:latin typeface="Courier New"/>
              </a:rPr>
              <a:t>// it will return an URI that looks like:</a:t>
            </a:r>
          </a:p>
          <a:p>
            <a:pPr lvl="5"/>
            <a:r>
              <a:rPr lang="en-US" sz="1400" dirty="0" smtClean="0">
                <a:solidFill>
                  <a:srgbClr val="004000"/>
                </a:solidFill>
                <a:latin typeface="Courier New"/>
              </a:rPr>
              <a:t>// content://contacts/people/n </a:t>
            </a:r>
          </a:p>
          <a:p>
            <a:pPr lvl="5"/>
            <a:r>
              <a:rPr lang="en-US" sz="1400" dirty="0" smtClean="0">
                <a:solidFill>
                  <a:srgbClr val="004000"/>
                </a:solidFill>
                <a:latin typeface="Courier New"/>
              </a:rPr>
              <a:t>// where n is the selected contacts' ID</a:t>
            </a:r>
          </a:p>
          <a:p>
            <a:pPr lvl="5"/>
            <a:r>
              <a:rPr lang="en-US" sz="1400" dirty="0" smtClean="0">
                <a:solidFill>
                  <a:srgbClr val="0000C0"/>
                </a:solidFill>
                <a:latin typeface="Courier New"/>
              </a:rPr>
              <a:t>label1</a:t>
            </a:r>
            <a:r>
              <a:rPr lang="en-US" sz="1400" dirty="0" smtClean="0">
                <a:solidFill>
                  <a:srgbClr val="000000"/>
                </a:solidFill>
                <a:latin typeface="Courier New"/>
              </a:rPr>
              <a:t>.setText(</a:t>
            </a:r>
            <a:r>
              <a:rPr lang="en-US" sz="1400" dirty="0" err="1" smtClean="0">
                <a:solidFill>
                  <a:srgbClr val="000000"/>
                </a:solidFill>
                <a:latin typeface="Courier New"/>
              </a:rPr>
              <a:t>selectedContact.toString</a:t>
            </a:r>
            <a:r>
              <a:rPr lang="en-US" sz="1400" dirty="0" smtClean="0">
                <a:solidFill>
                  <a:srgbClr val="000000"/>
                </a:solidFill>
                <a:latin typeface="Courier New"/>
              </a:rPr>
              <a:t>());</a:t>
            </a:r>
          </a:p>
          <a:p>
            <a:pPr lvl="5"/>
            <a:endParaRPr lang="en-US" sz="1400" dirty="0" smtClean="0">
              <a:latin typeface="Courier New"/>
            </a:endParaRPr>
          </a:p>
          <a:p>
            <a:pPr lvl="5"/>
            <a:r>
              <a:rPr lang="en-US" sz="1400" dirty="0" smtClean="0">
                <a:solidFill>
                  <a:srgbClr val="004000"/>
                </a:solidFill>
                <a:latin typeface="Courier New"/>
              </a:rPr>
              <a:t>//show a 'nice' screen with the selected contact</a:t>
            </a:r>
          </a:p>
          <a:p>
            <a:pPr lvl="5"/>
            <a:r>
              <a:rPr lang="en-US" sz="1400" dirty="0" smtClean="0">
                <a:solidFill>
                  <a:srgbClr val="000000"/>
                </a:solidFill>
                <a:latin typeface="Courier New"/>
              </a:rPr>
              <a:t>Intent myAct3 = </a:t>
            </a:r>
            <a:r>
              <a:rPr lang="en-US" sz="1400" b="1" dirty="0" smtClean="0">
                <a:solidFill>
                  <a:srgbClr val="7F0055"/>
                </a:solidFill>
                <a:latin typeface="Courier New"/>
              </a:rPr>
              <a:t>new</a:t>
            </a:r>
            <a:r>
              <a:rPr lang="en-US" sz="1400" b="1" dirty="0" smtClean="0">
                <a:solidFill>
                  <a:srgbClr val="000000"/>
                </a:solidFill>
                <a:latin typeface="Courier New"/>
              </a:rPr>
              <a:t> Intent (</a:t>
            </a:r>
            <a:r>
              <a:rPr lang="en-US" sz="1400" b="1" dirty="0" err="1" smtClean="0">
                <a:solidFill>
                  <a:srgbClr val="000000"/>
                </a:solidFill>
                <a:latin typeface="Courier New"/>
              </a:rPr>
              <a:t>Intent.</a:t>
            </a:r>
            <a:r>
              <a:rPr lang="en-US" sz="1400" b="1" i="1" dirty="0" err="1" smtClean="0">
                <a:solidFill>
                  <a:srgbClr val="0000C0"/>
                </a:solidFill>
                <a:latin typeface="Courier New"/>
              </a:rPr>
              <a:t>ACTION_VIEW</a:t>
            </a:r>
            <a:r>
              <a:rPr lang="en-US" sz="1400" b="1" i="1" dirty="0" smtClean="0">
                <a:solidFill>
                  <a:srgbClr val="000000"/>
                </a:solidFill>
                <a:latin typeface="Courier New"/>
              </a:rPr>
              <a:t>, </a:t>
            </a:r>
          </a:p>
          <a:p>
            <a:pPr lvl="5"/>
            <a:r>
              <a:rPr lang="en-US" sz="1400" dirty="0" smtClean="0">
                <a:solidFill>
                  <a:srgbClr val="000000"/>
                </a:solidFill>
                <a:latin typeface="Courier New"/>
              </a:rPr>
              <a:t>                          </a:t>
            </a:r>
            <a:r>
              <a:rPr lang="en-US" sz="1400" dirty="0" err="1" smtClean="0">
                <a:solidFill>
                  <a:srgbClr val="000000"/>
                </a:solidFill>
                <a:latin typeface="Courier New"/>
              </a:rPr>
              <a:t>Uri.</a:t>
            </a:r>
            <a:r>
              <a:rPr lang="en-US" sz="1400" i="1" dirty="0" err="1" smtClean="0">
                <a:solidFill>
                  <a:srgbClr val="000000"/>
                </a:solidFill>
                <a:latin typeface="Courier New"/>
              </a:rPr>
              <a:t>parse</a:t>
            </a:r>
            <a:r>
              <a:rPr lang="en-US" sz="1400" i="1" dirty="0" smtClean="0">
                <a:solidFill>
                  <a:srgbClr val="000000"/>
                </a:solidFill>
                <a:latin typeface="Courier New"/>
              </a:rPr>
              <a:t>(</a:t>
            </a:r>
            <a:r>
              <a:rPr lang="en-US" sz="1400" i="1" dirty="0" err="1" smtClean="0">
                <a:solidFill>
                  <a:srgbClr val="000000"/>
                </a:solidFill>
                <a:latin typeface="Courier New"/>
              </a:rPr>
              <a:t>selectedContact</a:t>
            </a:r>
            <a:r>
              <a:rPr lang="en-US" sz="1400" i="1" dirty="0" smtClean="0">
                <a:solidFill>
                  <a:srgbClr val="000000"/>
                </a:solidFill>
                <a:latin typeface="Courier New"/>
              </a:rPr>
              <a:t>));</a:t>
            </a:r>
          </a:p>
          <a:p>
            <a:pPr lvl="5"/>
            <a:r>
              <a:rPr lang="en-US" sz="1400" dirty="0" err="1" smtClean="0">
                <a:solidFill>
                  <a:srgbClr val="000000"/>
                </a:solidFill>
                <a:latin typeface="Courier New"/>
              </a:rPr>
              <a:t>startActivity</a:t>
            </a:r>
            <a:r>
              <a:rPr lang="en-US" sz="1400" dirty="0" smtClean="0">
                <a:solidFill>
                  <a:srgbClr val="000000"/>
                </a:solidFill>
                <a:latin typeface="Courier New"/>
              </a:rPr>
              <a:t>(myAct3);</a:t>
            </a:r>
          </a:p>
          <a:p>
            <a:pPr lvl="4"/>
            <a:r>
              <a:rPr lang="en-US" sz="1400" dirty="0" smtClean="0">
                <a:solidFill>
                  <a:srgbClr val="000000"/>
                </a:solidFill>
                <a:latin typeface="Courier New"/>
              </a:rPr>
              <a:t>}</a:t>
            </a:r>
          </a:p>
        </p:txBody>
      </p:sp>
      <p:sp>
        <p:nvSpPr>
          <p:cNvPr id="9" name="Right Arrow 8"/>
          <p:cNvSpPr/>
          <p:nvPr/>
        </p:nvSpPr>
        <p:spPr>
          <a:xfrm>
            <a:off x="152400" y="3352800"/>
            <a:ext cx="990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914400" y="4038600"/>
            <a:ext cx="990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943600" y="1905000"/>
            <a:ext cx="1600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Listener</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47</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857613"/>
            <a:ext cx="8305800" cy="3754874"/>
          </a:xfrm>
          <a:prstGeom prst="rect">
            <a:avLst/>
          </a:prstGeom>
          <a:solidFill>
            <a:schemeClr val="bg1">
              <a:lumMod val="95000"/>
            </a:schemeClr>
          </a:solidFill>
          <a:ln>
            <a:solidFill>
              <a:schemeClr val="bg1">
                <a:lumMod val="85000"/>
              </a:schemeClr>
            </a:solidFill>
          </a:ln>
        </p:spPr>
        <p:txBody>
          <a:bodyPr wrap="square" rtlCol="0">
            <a:spAutoFit/>
          </a:bodyPr>
          <a:lstStyle/>
          <a:p>
            <a:pPr lvl="4"/>
            <a:r>
              <a:rPr lang="en-US" sz="1400" b="1" dirty="0" smtClean="0">
                <a:solidFill>
                  <a:srgbClr val="7F0055"/>
                </a:solidFill>
                <a:latin typeface="Courier New"/>
              </a:rPr>
              <a:t>else</a:t>
            </a:r>
            <a:r>
              <a:rPr lang="en-US" sz="1400" b="1" dirty="0" smtClean="0">
                <a:solidFill>
                  <a:srgbClr val="000000"/>
                </a:solidFill>
                <a:latin typeface="Courier New"/>
              </a:rPr>
              <a:t> {</a:t>
            </a:r>
          </a:p>
          <a:p>
            <a:pPr lvl="5"/>
            <a:r>
              <a:rPr lang="en-US" sz="1400" dirty="0" smtClean="0">
                <a:solidFill>
                  <a:srgbClr val="004000"/>
                </a:solidFill>
                <a:latin typeface="Courier New"/>
              </a:rPr>
              <a:t>//user pressed the BACK button</a:t>
            </a:r>
          </a:p>
          <a:p>
            <a:pPr lvl="5"/>
            <a:r>
              <a:rPr lang="en-US" sz="1400" dirty="0" smtClean="0">
                <a:solidFill>
                  <a:srgbClr val="0000C0"/>
                </a:solidFill>
                <a:latin typeface="Courier New"/>
              </a:rPr>
              <a:t>label1</a:t>
            </a:r>
            <a:r>
              <a:rPr lang="en-US" sz="1400" dirty="0" smtClean="0">
                <a:solidFill>
                  <a:srgbClr val="000000"/>
                </a:solidFill>
                <a:latin typeface="Courier New"/>
              </a:rPr>
              <a:t>.setText(</a:t>
            </a:r>
            <a:r>
              <a:rPr lang="en-US" sz="1400" dirty="0" smtClean="0">
                <a:solidFill>
                  <a:srgbClr val="2A00FF"/>
                </a:solidFill>
                <a:latin typeface="Courier New"/>
              </a:rPr>
              <a:t>"Selection CANCELLED "</a:t>
            </a:r>
            <a:r>
              <a:rPr lang="en-US" sz="1400" dirty="0" smtClean="0">
                <a:solidFill>
                  <a:srgbClr val="000000"/>
                </a:solidFill>
                <a:latin typeface="Courier New"/>
              </a:rPr>
              <a:t> </a:t>
            </a:r>
          </a:p>
          <a:p>
            <a:pPr lvl="5"/>
            <a:r>
              <a:rPr lang="en-US" sz="1400" dirty="0" smtClean="0">
                <a:solidFill>
                  <a:srgbClr val="000000"/>
                </a:solidFill>
                <a:latin typeface="Courier New"/>
              </a:rPr>
              <a:t>		  + </a:t>
            </a:r>
            <a:r>
              <a:rPr lang="en-US" sz="1400" dirty="0" err="1" smtClean="0">
                <a:solidFill>
                  <a:srgbClr val="000000"/>
                </a:solidFill>
                <a:latin typeface="Courier New"/>
              </a:rPr>
              <a:t>requestCode</a:t>
            </a:r>
            <a:r>
              <a:rPr lang="en-US" sz="1400" dirty="0" smtClean="0">
                <a:solidFill>
                  <a:srgbClr val="000000"/>
                </a:solidFill>
                <a:latin typeface="Courier New"/>
              </a:rPr>
              <a:t> + </a:t>
            </a:r>
            <a:r>
              <a:rPr lang="en-US" sz="1400" dirty="0" smtClean="0">
                <a:solidFill>
                  <a:srgbClr val="2A00FF"/>
                </a:solidFill>
                <a:latin typeface="Courier New"/>
              </a:rPr>
              <a:t>" "</a:t>
            </a:r>
            <a:r>
              <a:rPr lang="en-US" sz="1400" dirty="0" smtClean="0">
                <a:solidFill>
                  <a:srgbClr val="000000"/>
                </a:solidFill>
                <a:latin typeface="Courier New"/>
              </a:rPr>
              <a:t> + </a:t>
            </a:r>
            <a:r>
              <a:rPr lang="en-US" sz="1400" dirty="0" err="1" smtClean="0">
                <a:solidFill>
                  <a:srgbClr val="000000"/>
                </a:solidFill>
                <a:latin typeface="Courier New"/>
              </a:rPr>
              <a:t>resultCode</a:t>
            </a:r>
            <a:r>
              <a:rPr lang="en-US" sz="1400" dirty="0" smtClean="0">
                <a:solidFill>
                  <a:srgbClr val="000000"/>
                </a:solidFill>
                <a:latin typeface="Courier New"/>
              </a:rPr>
              <a:t>);</a:t>
            </a:r>
          </a:p>
          <a:p>
            <a:pPr lvl="5"/>
            <a:r>
              <a:rPr lang="en-US" sz="1400" dirty="0" smtClean="0">
                <a:solidFill>
                  <a:srgbClr val="000000"/>
                </a:solidFill>
                <a:latin typeface="Courier New"/>
              </a:rPr>
              <a:t>}</a:t>
            </a:r>
          </a:p>
          <a:p>
            <a:pPr lvl="5"/>
            <a:r>
              <a:rPr lang="en-US" sz="1400" b="1" dirty="0" smtClean="0">
                <a:solidFill>
                  <a:srgbClr val="7F0055"/>
                </a:solidFill>
                <a:latin typeface="Courier New"/>
              </a:rPr>
              <a:t>break</a:t>
            </a:r>
            <a:r>
              <a:rPr lang="en-US" sz="1400" b="1" dirty="0" smtClean="0">
                <a:solidFill>
                  <a:srgbClr val="000000"/>
                </a:solidFill>
                <a:latin typeface="Courier New"/>
              </a:rPr>
              <a:t>;</a:t>
            </a:r>
          </a:p>
          <a:p>
            <a:pPr lvl="4"/>
            <a:r>
              <a:rPr lang="en-US" sz="1400" dirty="0" smtClean="0">
                <a:solidFill>
                  <a:srgbClr val="000000"/>
                </a:solidFill>
                <a:latin typeface="Courier New"/>
              </a:rPr>
              <a:t>}</a:t>
            </a:r>
          </a:p>
          <a:p>
            <a:pPr lvl="2"/>
            <a:r>
              <a:rPr lang="en-US" sz="1400" dirty="0" smtClean="0">
                <a:solidFill>
                  <a:srgbClr val="000000"/>
                </a:solidFill>
                <a:latin typeface="Courier New"/>
              </a:rPr>
              <a:t>}</a:t>
            </a:r>
            <a:r>
              <a:rPr lang="en-US" sz="1400" dirty="0" smtClean="0">
                <a:solidFill>
                  <a:srgbClr val="004000"/>
                </a:solidFill>
                <a:latin typeface="Courier New"/>
              </a:rPr>
              <a:t>//switch</a:t>
            </a:r>
          </a:p>
          <a:p>
            <a:pPr lvl="1"/>
            <a:r>
              <a:rPr lang="en-US" sz="1400" dirty="0" smtClean="0">
                <a:solidFill>
                  <a:srgbClr val="000000"/>
                </a:solidFill>
                <a:latin typeface="Courier New"/>
              </a:rPr>
              <a:t>}</a:t>
            </a:r>
          </a:p>
          <a:p>
            <a:pPr lvl="1"/>
            <a:r>
              <a:rPr lang="en-US" sz="1400" b="1" dirty="0" smtClean="0">
                <a:solidFill>
                  <a:srgbClr val="7F0055"/>
                </a:solidFill>
                <a:latin typeface="Courier New"/>
              </a:rPr>
              <a:t>catch</a:t>
            </a:r>
            <a:r>
              <a:rPr lang="en-US" sz="1400" b="1" dirty="0" smtClean="0">
                <a:solidFill>
                  <a:srgbClr val="000000"/>
                </a:solidFill>
                <a:latin typeface="Courier New"/>
              </a:rPr>
              <a:t> (Exception e) {</a:t>
            </a:r>
          </a:p>
          <a:p>
            <a:pPr lvl="2"/>
            <a:r>
              <a:rPr lang="en-US" sz="1400" dirty="0" err="1" smtClean="0">
                <a:solidFill>
                  <a:srgbClr val="000000"/>
                </a:solidFill>
                <a:latin typeface="Courier New"/>
              </a:rPr>
              <a:t>Toast.</a:t>
            </a:r>
            <a:r>
              <a:rPr lang="en-US" sz="1400" i="1" dirty="0" err="1" smtClean="0">
                <a:solidFill>
                  <a:srgbClr val="000000"/>
                </a:solidFill>
                <a:latin typeface="Courier New"/>
              </a:rPr>
              <a:t>makeText</a:t>
            </a:r>
            <a:r>
              <a:rPr lang="en-US" sz="1400" i="1" dirty="0" smtClean="0">
                <a:solidFill>
                  <a:srgbClr val="000000"/>
                </a:solidFill>
                <a:latin typeface="Courier New"/>
              </a:rPr>
              <a:t>(</a:t>
            </a:r>
            <a:r>
              <a:rPr lang="en-US" sz="1400" i="1" dirty="0" err="1" smtClean="0">
                <a:solidFill>
                  <a:srgbClr val="000000"/>
                </a:solidFill>
                <a:latin typeface="Courier New"/>
              </a:rPr>
              <a:t>getBaseContext</a:t>
            </a:r>
            <a:r>
              <a:rPr lang="en-US" sz="1400" i="1" dirty="0" smtClean="0">
                <a:solidFill>
                  <a:srgbClr val="000000"/>
                </a:solidFill>
                <a:latin typeface="Courier New"/>
              </a:rPr>
              <a:t>(), </a:t>
            </a:r>
            <a:r>
              <a:rPr lang="en-US" sz="1400" i="1" dirty="0" err="1" smtClean="0">
                <a:solidFill>
                  <a:srgbClr val="000000"/>
                </a:solidFill>
                <a:latin typeface="Courier New"/>
              </a:rPr>
              <a:t>e.getMessage</a:t>
            </a:r>
            <a:r>
              <a:rPr lang="en-US" sz="1400" i="1" dirty="0" smtClean="0">
                <a:solidFill>
                  <a:srgbClr val="000000"/>
                </a:solidFill>
                <a:latin typeface="Courier New"/>
              </a:rPr>
              <a:t>(), 			      </a:t>
            </a:r>
            <a:r>
              <a:rPr lang="en-US" sz="1400" i="1" dirty="0" err="1" smtClean="0">
                <a:solidFill>
                  <a:srgbClr val="000000"/>
                </a:solidFill>
                <a:latin typeface="Courier New"/>
              </a:rPr>
              <a:t>Toast.</a:t>
            </a:r>
            <a:r>
              <a:rPr lang="en-US" sz="1400" i="1" dirty="0" err="1" smtClean="0">
                <a:solidFill>
                  <a:srgbClr val="0000C0"/>
                </a:solidFill>
                <a:latin typeface="Courier New"/>
              </a:rPr>
              <a:t>LENGTH_LONG</a:t>
            </a:r>
            <a:r>
              <a:rPr lang="en-US" sz="1400" i="1" dirty="0" smtClean="0">
                <a:solidFill>
                  <a:srgbClr val="000000"/>
                </a:solidFill>
                <a:latin typeface="Courier New"/>
              </a:rPr>
              <a:t>).show();</a:t>
            </a:r>
          </a:p>
          <a:p>
            <a:pPr lvl="1"/>
            <a:r>
              <a:rPr lang="en-US" sz="1400" dirty="0" smtClean="0">
                <a:solidFill>
                  <a:srgbClr val="000000"/>
                </a:solidFill>
                <a:latin typeface="Courier New"/>
              </a:rPr>
              <a:t>}</a:t>
            </a:r>
          </a:p>
          <a:p>
            <a:r>
              <a:rPr lang="en-US" sz="1400" dirty="0" smtClean="0">
                <a:solidFill>
                  <a:srgbClr val="000000"/>
                </a:solidFill>
                <a:latin typeface="Courier New"/>
              </a:rPr>
              <a:t>  }</a:t>
            </a:r>
            <a:r>
              <a:rPr lang="en-US" sz="1400" dirty="0" smtClean="0">
                <a:solidFill>
                  <a:srgbClr val="004000"/>
                </a:solidFill>
                <a:latin typeface="Courier New"/>
              </a:rPr>
              <a:t>// </a:t>
            </a:r>
            <a:r>
              <a:rPr lang="en-US" sz="1400" dirty="0" err="1" smtClean="0">
                <a:solidFill>
                  <a:srgbClr val="004000"/>
                </a:solidFill>
                <a:latin typeface="Courier New"/>
              </a:rPr>
              <a:t>onActivityResult</a:t>
            </a:r>
            <a:endParaRPr lang="en-US" sz="1400" dirty="0" smtClean="0">
              <a:solidFill>
                <a:srgbClr val="004000"/>
              </a:solidFill>
              <a:latin typeface="Courier New"/>
            </a:endParaRPr>
          </a:p>
          <a:p>
            <a:endParaRPr lang="en-US" sz="1400" dirty="0" smtClean="0">
              <a:latin typeface="Courier New"/>
            </a:endParaRPr>
          </a:p>
          <a:p>
            <a:r>
              <a:rPr lang="en-US" sz="1400" dirty="0" smtClean="0">
                <a:solidFill>
                  <a:srgbClr val="000000"/>
                </a:solidFill>
                <a:latin typeface="Courier New"/>
              </a:rPr>
              <a:t>}</a:t>
            </a:r>
            <a:r>
              <a:rPr lang="en-US" sz="1400" dirty="0" smtClean="0">
                <a:solidFill>
                  <a:srgbClr val="004000"/>
                </a:solidFill>
                <a:latin typeface="Courier New"/>
              </a:rPr>
              <a:t>//IntentDemo2</a:t>
            </a:r>
          </a:p>
          <a:p>
            <a:endParaRPr lang="en-US" sz="1400" dirty="0" smtClean="0">
              <a:latin typeface="Courier New"/>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48</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Example2</a:t>
            </a:r>
            <a:r>
              <a:rPr lang="en-US" sz="2000" dirty="0" smtClean="0"/>
              <a:t>.  </a:t>
            </a:r>
            <a:r>
              <a:rPr lang="en-US" sz="2000" i="1" dirty="0" smtClean="0">
                <a:solidFill>
                  <a:srgbClr val="0070C0"/>
                </a:solidFill>
              </a:rPr>
              <a:t>Calling a sub-activity, receiving results.</a:t>
            </a:r>
            <a:endParaRPr lang="en-US" sz="2000" dirty="0" smtClean="0"/>
          </a:p>
        </p:txBody>
      </p:sp>
      <p:sp>
        <p:nvSpPr>
          <p:cNvPr id="11" name="TextBox 10"/>
          <p:cNvSpPr txBox="1"/>
          <p:nvPr/>
        </p:nvSpPr>
        <p:spPr>
          <a:xfrm>
            <a:off x="304800" y="1752600"/>
            <a:ext cx="8305800" cy="4893647"/>
          </a:xfrm>
          <a:prstGeom prst="rect">
            <a:avLst/>
          </a:prstGeom>
          <a:solidFill>
            <a:schemeClr val="bg1">
              <a:lumMod val="95000"/>
            </a:schemeClr>
          </a:solidFill>
          <a:ln>
            <a:solidFill>
              <a:schemeClr val="bg1">
                <a:lumMod val="85000"/>
              </a:schemeClr>
            </a:solidFill>
          </a:ln>
        </p:spPr>
        <p:txBody>
          <a:bodyPr wrap="square" rtlCol="0">
            <a:spAutoFit/>
          </a:bodyPr>
          <a:lstStyle/>
          <a:p>
            <a:r>
              <a:rPr lang="en-US" sz="1200" dirty="0" smtClean="0">
                <a:solidFill>
                  <a:srgbClr val="008080"/>
                </a:solidFill>
                <a:latin typeface="Courier New"/>
              </a:rPr>
              <a:t>&lt;?</a:t>
            </a:r>
            <a:r>
              <a:rPr lang="en-US" sz="1200" dirty="0" smtClean="0">
                <a:solidFill>
                  <a:srgbClr val="3F7F7F"/>
                </a:solidFill>
                <a:latin typeface="Courier New"/>
              </a:rPr>
              <a:t>xml </a:t>
            </a:r>
            <a:r>
              <a:rPr lang="en-US" sz="1200" dirty="0" smtClean="0">
                <a:solidFill>
                  <a:srgbClr val="7F007F"/>
                </a:solidFill>
                <a:latin typeface="Courier New"/>
              </a:rPr>
              <a:t>version</a:t>
            </a:r>
            <a:r>
              <a:rPr lang="en-US" sz="1200" dirty="0" smtClean="0">
                <a:solidFill>
                  <a:srgbClr val="000000"/>
                </a:solidFill>
                <a:latin typeface="Courier New"/>
              </a:rPr>
              <a:t>=</a:t>
            </a:r>
            <a:r>
              <a:rPr lang="en-US" sz="1200" i="1" dirty="0" smtClean="0">
                <a:solidFill>
                  <a:srgbClr val="2A00FF"/>
                </a:solidFill>
                <a:latin typeface="Courier New"/>
              </a:rPr>
              <a:t>"1.0" </a:t>
            </a:r>
            <a:r>
              <a:rPr lang="en-US" sz="1200" i="1" dirty="0" smtClean="0">
                <a:solidFill>
                  <a:srgbClr val="7F007F"/>
                </a:solidFill>
                <a:latin typeface="Courier New"/>
              </a:rPr>
              <a:t>encoding</a:t>
            </a:r>
            <a:r>
              <a:rPr lang="en-US" sz="1200" i="1" dirty="0" smtClean="0">
                <a:solidFill>
                  <a:srgbClr val="000000"/>
                </a:solidFill>
                <a:latin typeface="Courier New"/>
              </a:rPr>
              <a:t>=</a:t>
            </a:r>
            <a:r>
              <a:rPr lang="en-US" sz="1200" i="1" dirty="0" smtClean="0">
                <a:solidFill>
                  <a:srgbClr val="2A00FF"/>
                </a:solidFill>
                <a:latin typeface="Courier New"/>
              </a:rPr>
              <a:t>"utf-8"</a:t>
            </a:r>
            <a:r>
              <a:rPr lang="en-US" sz="1200" i="1" dirty="0" smtClean="0">
                <a:solidFill>
                  <a:srgbClr val="008080"/>
                </a:solidFill>
                <a:latin typeface="Courier New"/>
              </a:rPr>
              <a:t>?&gt;</a:t>
            </a:r>
          </a:p>
          <a:p>
            <a:r>
              <a:rPr lang="en-US" sz="1200" dirty="0" smtClean="0">
                <a:solidFill>
                  <a:srgbClr val="008080"/>
                </a:solidFill>
                <a:latin typeface="Courier New"/>
              </a:rPr>
              <a:t>&lt;</a:t>
            </a:r>
            <a:r>
              <a:rPr lang="en-US" sz="1200" dirty="0" err="1" smtClean="0">
                <a:solidFill>
                  <a:srgbClr val="3F7F7F"/>
                </a:solidFill>
                <a:latin typeface="Courier New"/>
              </a:rPr>
              <a:t>LinearLayout</a:t>
            </a:r>
            <a:r>
              <a:rPr lang="en-US" sz="1200" dirty="0" smtClean="0">
                <a:solidFill>
                  <a:srgbClr val="3F7F7F"/>
                </a:solidFill>
                <a:latin typeface="Courier New"/>
              </a:rPr>
              <a:t> </a:t>
            </a:r>
            <a:r>
              <a:rPr lang="en-US" sz="1200" dirty="0" err="1" smtClean="0">
                <a:solidFill>
                  <a:srgbClr val="7F007F"/>
                </a:solidFill>
                <a:latin typeface="Courier New"/>
              </a:rPr>
              <a:t>xmlns:android</a:t>
            </a:r>
            <a:r>
              <a:rPr lang="en-US" sz="1200" dirty="0" smtClean="0">
                <a:solidFill>
                  <a:srgbClr val="000000"/>
                </a:solidFill>
                <a:latin typeface="Courier New"/>
              </a:rPr>
              <a:t>=</a:t>
            </a:r>
            <a:r>
              <a:rPr lang="en-US" sz="1200" i="1" dirty="0" smtClean="0">
                <a:solidFill>
                  <a:srgbClr val="2A00FF"/>
                </a:solidFill>
                <a:latin typeface="Courier New"/>
              </a:rPr>
              <a:t>"http://schemas.android.com/apk/res/android"</a:t>
            </a:r>
          </a:p>
          <a:p>
            <a:r>
              <a:rPr lang="en-US" sz="1200" dirty="0" smtClean="0">
                <a:latin typeface="Courier New"/>
              </a:rPr>
              <a:t>    </a:t>
            </a:r>
            <a:r>
              <a:rPr lang="en-US" sz="1200" dirty="0" err="1" smtClean="0">
                <a:solidFill>
                  <a:srgbClr val="7F007F"/>
                </a:solidFill>
                <a:latin typeface="Courier New"/>
              </a:rPr>
              <a:t>android:orientation</a:t>
            </a:r>
            <a:r>
              <a:rPr lang="en-US" sz="1200" dirty="0" smtClean="0">
                <a:solidFill>
                  <a:srgbClr val="000000"/>
                </a:solidFill>
                <a:latin typeface="Courier New"/>
              </a:rPr>
              <a:t>=</a:t>
            </a:r>
            <a:r>
              <a:rPr lang="en-US" sz="1200" i="1" dirty="0" smtClean="0">
                <a:solidFill>
                  <a:srgbClr val="2A00FF"/>
                </a:solidFill>
                <a:latin typeface="Courier New"/>
              </a:rPr>
              <a:t>"vertical"</a:t>
            </a:r>
          </a:p>
          <a:p>
            <a:r>
              <a:rPr lang="en-US" sz="1200" dirty="0" smtClean="0">
                <a:latin typeface="Courier New"/>
              </a:rPr>
              <a:t>    </a:t>
            </a:r>
            <a:r>
              <a:rPr lang="en-US" sz="1200" dirty="0" err="1" smtClean="0">
                <a:solidFill>
                  <a:srgbClr val="7F007F"/>
                </a:solidFill>
                <a:latin typeface="Courier New"/>
              </a:rPr>
              <a:t>android:layout_width</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fill_parent</a:t>
            </a:r>
            <a:r>
              <a:rPr lang="en-US" sz="1200" i="1" dirty="0" smtClean="0">
                <a:solidFill>
                  <a:srgbClr val="2A00FF"/>
                </a:solidFill>
                <a:latin typeface="Courier New"/>
              </a:rPr>
              <a:t>"</a:t>
            </a:r>
          </a:p>
          <a:p>
            <a:r>
              <a:rPr lang="en-US" sz="1200" dirty="0" smtClean="0">
                <a:latin typeface="Courier New"/>
              </a:rPr>
              <a:t>    </a:t>
            </a:r>
            <a:r>
              <a:rPr lang="en-US" sz="1200" dirty="0" err="1" smtClean="0">
                <a:solidFill>
                  <a:srgbClr val="7F007F"/>
                </a:solidFill>
                <a:latin typeface="Courier New"/>
              </a:rPr>
              <a:t>android:layout_height</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fill_parent</a:t>
            </a:r>
            <a:r>
              <a:rPr lang="en-US" sz="1200" i="1" dirty="0" smtClean="0">
                <a:solidFill>
                  <a:srgbClr val="2A00FF"/>
                </a:solidFill>
                <a:latin typeface="Courier New"/>
              </a:rPr>
              <a:t>“ </a:t>
            </a:r>
            <a:r>
              <a:rPr lang="en-US" sz="1200" dirty="0" smtClean="0">
                <a:solidFill>
                  <a:srgbClr val="008080"/>
                </a:solidFill>
                <a:latin typeface="Courier New"/>
              </a:rPr>
              <a:t>&gt;</a:t>
            </a:r>
          </a:p>
          <a:p>
            <a:pPr lvl="1"/>
            <a:r>
              <a:rPr lang="en-US" sz="1200" dirty="0" smtClean="0">
                <a:solidFill>
                  <a:srgbClr val="008080"/>
                </a:solidFill>
                <a:latin typeface="Courier New"/>
              </a:rPr>
              <a:t>&lt;</a:t>
            </a:r>
            <a:r>
              <a:rPr lang="en-US" sz="1200" dirty="0" err="1" smtClean="0">
                <a:solidFill>
                  <a:srgbClr val="3F7F7F"/>
                </a:solidFill>
                <a:latin typeface="Courier New"/>
              </a:rPr>
              <a:t>TextView</a:t>
            </a:r>
            <a:endParaRPr lang="en-US" sz="1200" dirty="0" smtClean="0">
              <a:solidFill>
                <a:srgbClr val="3F7F7F"/>
              </a:solidFill>
              <a:latin typeface="Courier New"/>
            </a:endParaRPr>
          </a:p>
          <a:p>
            <a:pPr lvl="2"/>
            <a:r>
              <a:rPr lang="en-US" sz="1200" dirty="0" err="1" smtClean="0">
                <a:solidFill>
                  <a:srgbClr val="7F007F"/>
                </a:solidFill>
                <a:latin typeface="Courier New"/>
              </a:rPr>
              <a:t>android:id</a:t>
            </a:r>
            <a:r>
              <a:rPr lang="en-US" sz="1200" dirty="0" smtClean="0">
                <a:solidFill>
                  <a:srgbClr val="000000"/>
                </a:solidFill>
                <a:latin typeface="Courier New"/>
              </a:rPr>
              <a:t>=</a:t>
            </a:r>
            <a:r>
              <a:rPr lang="en-US" sz="1200" i="1" dirty="0" smtClean="0">
                <a:solidFill>
                  <a:srgbClr val="2A00FF"/>
                </a:solidFill>
                <a:latin typeface="Courier New"/>
              </a:rPr>
              <a:t>"@+id/label1"</a:t>
            </a:r>
          </a:p>
          <a:p>
            <a:pPr lvl="2"/>
            <a:r>
              <a:rPr lang="en-US" sz="1200" dirty="0" err="1" smtClean="0">
                <a:solidFill>
                  <a:srgbClr val="7F007F"/>
                </a:solidFill>
                <a:latin typeface="Courier New"/>
              </a:rPr>
              <a:t>android:layout_width</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fill_parent</a:t>
            </a:r>
            <a:r>
              <a:rPr lang="en-US" sz="1200" i="1" dirty="0" smtClean="0">
                <a:solidFill>
                  <a:srgbClr val="2A00FF"/>
                </a:solidFill>
                <a:latin typeface="Courier New"/>
              </a:rPr>
              <a:t>"</a:t>
            </a:r>
          </a:p>
          <a:p>
            <a:pPr lvl="2"/>
            <a:r>
              <a:rPr lang="en-US" sz="1200" dirty="0" err="1" smtClean="0">
                <a:solidFill>
                  <a:srgbClr val="7F007F"/>
                </a:solidFill>
                <a:latin typeface="Courier New"/>
              </a:rPr>
              <a:t>android:layout_height</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wrap_content</a:t>
            </a:r>
            <a:r>
              <a:rPr lang="en-US" sz="1200" i="1" dirty="0" smtClean="0">
                <a:solidFill>
                  <a:srgbClr val="2A00FF"/>
                </a:solidFill>
                <a:latin typeface="Courier New"/>
              </a:rPr>
              <a:t>"</a:t>
            </a:r>
          </a:p>
          <a:p>
            <a:pPr lvl="2"/>
            <a:r>
              <a:rPr lang="en-US" sz="1200" dirty="0" err="1" smtClean="0">
                <a:solidFill>
                  <a:srgbClr val="7F007F"/>
                </a:solidFill>
                <a:latin typeface="Courier New"/>
              </a:rPr>
              <a:t>android:background</a:t>
            </a:r>
            <a:r>
              <a:rPr lang="en-US" sz="1200" dirty="0" smtClean="0">
                <a:solidFill>
                  <a:srgbClr val="000000"/>
                </a:solidFill>
                <a:latin typeface="Courier New"/>
              </a:rPr>
              <a:t>=</a:t>
            </a:r>
            <a:r>
              <a:rPr lang="en-US" sz="1200" i="1" dirty="0" smtClean="0">
                <a:solidFill>
                  <a:srgbClr val="2A00FF"/>
                </a:solidFill>
                <a:latin typeface="Courier New"/>
              </a:rPr>
              <a:t>"#ff0000cc"</a:t>
            </a:r>
          </a:p>
          <a:p>
            <a:pPr lvl="2"/>
            <a:r>
              <a:rPr lang="en-US" sz="1200" dirty="0" err="1" smtClean="0">
                <a:solidFill>
                  <a:srgbClr val="7F007F"/>
                </a:solidFill>
                <a:latin typeface="Courier New"/>
              </a:rPr>
              <a:t>android:text</a:t>
            </a:r>
            <a:r>
              <a:rPr lang="en-US" sz="1200" dirty="0" smtClean="0">
                <a:solidFill>
                  <a:srgbClr val="000000"/>
                </a:solidFill>
                <a:latin typeface="Courier New"/>
              </a:rPr>
              <a:t>=</a:t>
            </a:r>
            <a:r>
              <a:rPr lang="en-US" sz="1200" i="1" dirty="0" smtClean="0">
                <a:solidFill>
                  <a:srgbClr val="2A00FF"/>
                </a:solidFill>
                <a:latin typeface="Courier New"/>
              </a:rPr>
              <a:t>"This is Activity1"</a:t>
            </a:r>
          </a:p>
          <a:p>
            <a:pPr lvl="2"/>
            <a:r>
              <a:rPr lang="en-US" sz="1200" dirty="0" err="1" smtClean="0">
                <a:solidFill>
                  <a:srgbClr val="7F007F"/>
                </a:solidFill>
                <a:latin typeface="Courier New"/>
              </a:rPr>
              <a:t>android:textStyle</a:t>
            </a:r>
            <a:r>
              <a:rPr lang="en-US" sz="1200" dirty="0" smtClean="0">
                <a:solidFill>
                  <a:srgbClr val="000000"/>
                </a:solidFill>
                <a:latin typeface="Courier New"/>
              </a:rPr>
              <a:t>=</a:t>
            </a:r>
            <a:r>
              <a:rPr lang="en-US" sz="1200" i="1" dirty="0" smtClean="0">
                <a:solidFill>
                  <a:srgbClr val="2A00FF"/>
                </a:solidFill>
                <a:latin typeface="Courier New"/>
              </a:rPr>
              <a:t>"bold"</a:t>
            </a:r>
          </a:p>
          <a:p>
            <a:pPr lvl="2"/>
            <a:r>
              <a:rPr lang="en-US" sz="1200" dirty="0" err="1" smtClean="0">
                <a:solidFill>
                  <a:srgbClr val="7F007F"/>
                </a:solidFill>
                <a:latin typeface="Courier New"/>
              </a:rPr>
              <a:t>android:textSize</a:t>
            </a:r>
            <a:r>
              <a:rPr lang="en-US" sz="1200" dirty="0" smtClean="0">
                <a:solidFill>
                  <a:srgbClr val="000000"/>
                </a:solidFill>
                <a:latin typeface="Courier New"/>
              </a:rPr>
              <a:t>=</a:t>
            </a:r>
            <a:r>
              <a:rPr lang="en-US" sz="1200" i="1" dirty="0" smtClean="0">
                <a:solidFill>
                  <a:srgbClr val="2A00FF"/>
                </a:solidFill>
                <a:latin typeface="Courier New"/>
              </a:rPr>
              <a:t>"20sp“</a:t>
            </a:r>
            <a:r>
              <a:rPr lang="en-US" sz="1200" dirty="0" smtClean="0">
                <a:solidFill>
                  <a:srgbClr val="3F7F7F"/>
                </a:solidFill>
                <a:latin typeface="Courier New"/>
              </a:rPr>
              <a:t>/</a:t>
            </a:r>
            <a:r>
              <a:rPr lang="en-US" sz="1200" dirty="0" smtClean="0">
                <a:solidFill>
                  <a:srgbClr val="008080"/>
                </a:solidFill>
                <a:latin typeface="Courier New"/>
              </a:rPr>
              <a:t>&gt;</a:t>
            </a:r>
          </a:p>
          <a:p>
            <a:pPr lvl="1"/>
            <a:r>
              <a:rPr lang="en-US" sz="1200" dirty="0" smtClean="0">
                <a:solidFill>
                  <a:srgbClr val="008080"/>
                </a:solidFill>
                <a:latin typeface="Courier New"/>
              </a:rPr>
              <a:t>&lt;</a:t>
            </a:r>
            <a:r>
              <a:rPr lang="en-US" sz="1200" dirty="0" err="1" smtClean="0">
                <a:solidFill>
                  <a:srgbClr val="3F7F7F"/>
                </a:solidFill>
                <a:latin typeface="Courier New"/>
              </a:rPr>
              <a:t>EditText</a:t>
            </a:r>
            <a:endParaRPr lang="en-US" sz="1200" dirty="0" smtClean="0">
              <a:solidFill>
                <a:srgbClr val="3F7F7F"/>
              </a:solidFill>
              <a:latin typeface="Courier New"/>
            </a:endParaRPr>
          </a:p>
          <a:p>
            <a:pPr lvl="2"/>
            <a:r>
              <a:rPr lang="en-US" sz="1200" dirty="0" err="1" smtClean="0">
                <a:solidFill>
                  <a:srgbClr val="7F007F"/>
                </a:solidFill>
                <a:latin typeface="Courier New"/>
              </a:rPr>
              <a:t>android:id</a:t>
            </a:r>
            <a:r>
              <a:rPr lang="en-US" sz="1200" dirty="0" smtClean="0">
                <a:solidFill>
                  <a:srgbClr val="000000"/>
                </a:solidFill>
                <a:latin typeface="Courier New"/>
              </a:rPr>
              <a:t>=</a:t>
            </a:r>
            <a:r>
              <a:rPr lang="en-US" sz="1200" i="1" dirty="0" smtClean="0">
                <a:solidFill>
                  <a:srgbClr val="2A00FF"/>
                </a:solidFill>
                <a:latin typeface="Courier New"/>
              </a:rPr>
              <a:t>"@+id/text1"</a:t>
            </a:r>
          </a:p>
          <a:p>
            <a:pPr lvl="2"/>
            <a:r>
              <a:rPr lang="en-US" sz="1200" dirty="0" err="1" smtClean="0">
                <a:solidFill>
                  <a:srgbClr val="7F007F"/>
                </a:solidFill>
                <a:latin typeface="Courier New"/>
              </a:rPr>
              <a:t>android:layout_width</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fill_parent</a:t>
            </a:r>
            <a:r>
              <a:rPr lang="en-US" sz="1200" i="1" dirty="0" smtClean="0">
                <a:solidFill>
                  <a:srgbClr val="2A00FF"/>
                </a:solidFill>
                <a:latin typeface="Courier New"/>
              </a:rPr>
              <a:t>"</a:t>
            </a:r>
          </a:p>
          <a:p>
            <a:pPr lvl="2"/>
            <a:r>
              <a:rPr lang="en-US" sz="1200" dirty="0" err="1" smtClean="0">
                <a:solidFill>
                  <a:srgbClr val="7F007F"/>
                </a:solidFill>
                <a:latin typeface="Courier New"/>
              </a:rPr>
              <a:t>android:layout_height</a:t>
            </a:r>
            <a:r>
              <a:rPr lang="en-US" sz="1200" dirty="0" smtClean="0">
                <a:solidFill>
                  <a:srgbClr val="000000"/>
                </a:solidFill>
                <a:latin typeface="Courier New"/>
              </a:rPr>
              <a:t>=</a:t>
            </a:r>
            <a:r>
              <a:rPr lang="en-US" sz="1200" i="1" dirty="0" smtClean="0">
                <a:solidFill>
                  <a:srgbClr val="2A00FF"/>
                </a:solidFill>
                <a:latin typeface="Courier New"/>
              </a:rPr>
              <a:t>"54px"</a:t>
            </a:r>
          </a:p>
          <a:p>
            <a:pPr lvl="2"/>
            <a:r>
              <a:rPr lang="en-US" sz="1200" dirty="0" err="1" smtClean="0">
                <a:solidFill>
                  <a:srgbClr val="7F007F"/>
                </a:solidFill>
                <a:latin typeface="Courier New"/>
              </a:rPr>
              <a:t>android:text</a:t>
            </a:r>
            <a:r>
              <a:rPr lang="en-US" sz="1200" dirty="0" smtClean="0">
                <a:solidFill>
                  <a:srgbClr val="000000"/>
                </a:solidFill>
                <a:latin typeface="Courier New"/>
              </a:rPr>
              <a:t>=</a:t>
            </a:r>
            <a:r>
              <a:rPr lang="en-US" sz="1200" i="1" dirty="0" smtClean="0">
                <a:solidFill>
                  <a:srgbClr val="2A00FF"/>
                </a:solidFill>
                <a:latin typeface="Courier New"/>
              </a:rPr>
              <a:t>"content://contacts/people/"</a:t>
            </a:r>
          </a:p>
          <a:p>
            <a:pPr lvl="2"/>
            <a:r>
              <a:rPr lang="en-US" sz="1200" dirty="0" err="1" smtClean="0">
                <a:solidFill>
                  <a:srgbClr val="7F007F"/>
                </a:solidFill>
                <a:latin typeface="Courier New"/>
              </a:rPr>
              <a:t>android:textSize</a:t>
            </a:r>
            <a:r>
              <a:rPr lang="en-US" sz="1200" dirty="0" smtClean="0">
                <a:solidFill>
                  <a:srgbClr val="000000"/>
                </a:solidFill>
                <a:latin typeface="Courier New"/>
              </a:rPr>
              <a:t>=</a:t>
            </a:r>
            <a:r>
              <a:rPr lang="en-US" sz="1200" i="1" dirty="0" smtClean="0">
                <a:solidFill>
                  <a:srgbClr val="2A00FF"/>
                </a:solidFill>
                <a:latin typeface="Courier New"/>
              </a:rPr>
              <a:t>"18sp”  </a:t>
            </a:r>
            <a:r>
              <a:rPr lang="en-US" sz="1200" dirty="0" smtClean="0">
                <a:solidFill>
                  <a:srgbClr val="3F7F7F"/>
                </a:solidFill>
                <a:latin typeface="Courier New"/>
              </a:rPr>
              <a:t>/</a:t>
            </a:r>
            <a:r>
              <a:rPr lang="en-US" sz="1200" dirty="0" smtClean="0">
                <a:solidFill>
                  <a:srgbClr val="008080"/>
                </a:solidFill>
                <a:latin typeface="Courier New"/>
              </a:rPr>
              <a:t>&gt;</a:t>
            </a:r>
          </a:p>
          <a:p>
            <a:pPr lvl="1"/>
            <a:r>
              <a:rPr lang="en-US" sz="1200" dirty="0" smtClean="0">
                <a:solidFill>
                  <a:srgbClr val="008080"/>
                </a:solidFill>
                <a:latin typeface="Courier New"/>
              </a:rPr>
              <a:t>&lt;</a:t>
            </a:r>
            <a:r>
              <a:rPr lang="en-US" sz="1200" dirty="0" smtClean="0">
                <a:solidFill>
                  <a:srgbClr val="3F7F7F"/>
                </a:solidFill>
                <a:latin typeface="Courier New"/>
              </a:rPr>
              <a:t>Button</a:t>
            </a:r>
          </a:p>
          <a:p>
            <a:pPr lvl="2"/>
            <a:r>
              <a:rPr lang="en-US" sz="1200" dirty="0" err="1" smtClean="0">
                <a:solidFill>
                  <a:srgbClr val="7F007F"/>
                </a:solidFill>
                <a:latin typeface="Courier New"/>
              </a:rPr>
              <a:t>android:id</a:t>
            </a:r>
            <a:r>
              <a:rPr lang="en-US" sz="1200" dirty="0" smtClean="0">
                <a:solidFill>
                  <a:srgbClr val="000000"/>
                </a:solidFill>
                <a:latin typeface="Courier New"/>
              </a:rPr>
              <a:t>=</a:t>
            </a:r>
            <a:r>
              <a:rPr lang="en-US" sz="1200" i="1" dirty="0" smtClean="0">
                <a:solidFill>
                  <a:srgbClr val="2A00FF"/>
                </a:solidFill>
                <a:latin typeface="Courier New"/>
              </a:rPr>
              <a:t>"@+id/</a:t>
            </a:r>
            <a:r>
              <a:rPr lang="en-US" sz="1200" i="1" dirty="0" err="1" smtClean="0">
                <a:solidFill>
                  <a:srgbClr val="2A00FF"/>
                </a:solidFill>
                <a:latin typeface="Courier New"/>
              </a:rPr>
              <a:t>btnPickContact</a:t>
            </a:r>
            <a:r>
              <a:rPr lang="en-US" sz="1200" i="1" dirty="0" smtClean="0">
                <a:solidFill>
                  <a:srgbClr val="2A00FF"/>
                </a:solidFill>
                <a:latin typeface="Courier New"/>
              </a:rPr>
              <a:t>"</a:t>
            </a:r>
          </a:p>
          <a:p>
            <a:pPr lvl="2"/>
            <a:r>
              <a:rPr lang="en-US" sz="1200" dirty="0" err="1" smtClean="0">
                <a:solidFill>
                  <a:srgbClr val="7F007F"/>
                </a:solidFill>
                <a:latin typeface="Courier New"/>
              </a:rPr>
              <a:t>android:layout_width</a:t>
            </a:r>
            <a:r>
              <a:rPr lang="en-US" sz="1200" dirty="0" smtClean="0">
                <a:solidFill>
                  <a:srgbClr val="000000"/>
                </a:solidFill>
                <a:latin typeface="Courier New"/>
              </a:rPr>
              <a:t>=</a:t>
            </a:r>
            <a:r>
              <a:rPr lang="en-US" sz="1200" i="1" dirty="0" smtClean="0">
                <a:solidFill>
                  <a:srgbClr val="2A00FF"/>
                </a:solidFill>
                <a:latin typeface="Courier New"/>
              </a:rPr>
              <a:t>"149px"</a:t>
            </a:r>
          </a:p>
          <a:p>
            <a:pPr lvl="2"/>
            <a:r>
              <a:rPr lang="en-US" sz="1200" dirty="0" err="1" smtClean="0">
                <a:solidFill>
                  <a:srgbClr val="7F007F"/>
                </a:solidFill>
                <a:latin typeface="Courier New"/>
              </a:rPr>
              <a:t>android:layout_height</a:t>
            </a:r>
            <a:r>
              <a:rPr lang="en-US" sz="1200" dirty="0" smtClean="0">
                <a:solidFill>
                  <a:srgbClr val="000000"/>
                </a:solidFill>
                <a:latin typeface="Courier New"/>
              </a:rPr>
              <a:t>=</a:t>
            </a:r>
            <a:r>
              <a:rPr lang="en-US" sz="1200" i="1" dirty="0" smtClean="0">
                <a:solidFill>
                  <a:srgbClr val="2A00FF"/>
                </a:solidFill>
                <a:latin typeface="Courier New"/>
              </a:rPr>
              <a:t>"</a:t>
            </a:r>
            <a:r>
              <a:rPr lang="en-US" sz="1200" i="1" dirty="0" err="1" smtClean="0">
                <a:solidFill>
                  <a:srgbClr val="2A00FF"/>
                </a:solidFill>
                <a:latin typeface="Courier New"/>
              </a:rPr>
              <a:t>wrap_content</a:t>
            </a:r>
            <a:r>
              <a:rPr lang="en-US" sz="1200" i="1" dirty="0" smtClean="0">
                <a:solidFill>
                  <a:srgbClr val="2A00FF"/>
                </a:solidFill>
                <a:latin typeface="Courier New"/>
              </a:rPr>
              <a:t>"</a:t>
            </a:r>
          </a:p>
          <a:p>
            <a:pPr lvl="2"/>
            <a:r>
              <a:rPr lang="en-US" sz="1200" dirty="0" err="1" smtClean="0">
                <a:solidFill>
                  <a:srgbClr val="7F007F"/>
                </a:solidFill>
                <a:latin typeface="Courier New"/>
              </a:rPr>
              <a:t>android:text</a:t>
            </a:r>
            <a:r>
              <a:rPr lang="en-US" sz="1200" dirty="0" smtClean="0">
                <a:solidFill>
                  <a:srgbClr val="000000"/>
                </a:solidFill>
                <a:latin typeface="Courier New"/>
              </a:rPr>
              <a:t>=</a:t>
            </a:r>
            <a:r>
              <a:rPr lang="en-US" sz="1200" i="1" dirty="0" smtClean="0">
                <a:solidFill>
                  <a:srgbClr val="2A00FF"/>
                </a:solidFill>
                <a:latin typeface="Courier New"/>
              </a:rPr>
              <a:t>"Pick a Contact"</a:t>
            </a:r>
          </a:p>
          <a:p>
            <a:pPr lvl="2"/>
            <a:r>
              <a:rPr lang="en-US" sz="1200" dirty="0" err="1" smtClean="0">
                <a:solidFill>
                  <a:srgbClr val="7F007F"/>
                </a:solidFill>
                <a:latin typeface="Courier New"/>
              </a:rPr>
              <a:t>android:textStyle</a:t>
            </a:r>
            <a:r>
              <a:rPr lang="en-US" sz="1200" dirty="0" smtClean="0">
                <a:solidFill>
                  <a:srgbClr val="000000"/>
                </a:solidFill>
                <a:latin typeface="Courier New"/>
              </a:rPr>
              <a:t>=</a:t>
            </a:r>
            <a:r>
              <a:rPr lang="en-US" sz="1200" i="1" dirty="0" smtClean="0">
                <a:solidFill>
                  <a:srgbClr val="2A00FF"/>
                </a:solidFill>
                <a:latin typeface="Courier New"/>
              </a:rPr>
              <a:t>"bold“ </a:t>
            </a:r>
            <a:r>
              <a:rPr lang="en-US" sz="1200" dirty="0" smtClean="0">
                <a:solidFill>
                  <a:srgbClr val="3F7F7F"/>
                </a:solidFill>
                <a:latin typeface="Courier New"/>
              </a:rPr>
              <a:t>/</a:t>
            </a:r>
            <a:r>
              <a:rPr lang="en-US" sz="1200" dirty="0" smtClean="0">
                <a:solidFill>
                  <a:srgbClr val="008080"/>
                </a:solidFill>
                <a:latin typeface="Courier New"/>
              </a:rPr>
              <a:t>&gt;</a:t>
            </a:r>
            <a:endParaRPr lang="en-US" sz="1200" dirty="0" smtClean="0">
              <a:latin typeface="Courier New"/>
            </a:endParaRPr>
          </a:p>
          <a:p>
            <a:r>
              <a:rPr lang="en-US" sz="1200" dirty="0" smtClean="0">
                <a:solidFill>
                  <a:srgbClr val="008080"/>
                </a:solidFill>
                <a:latin typeface="Courier New"/>
              </a:rPr>
              <a:t>&lt;/</a:t>
            </a:r>
            <a:r>
              <a:rPr lang="en-US" sz="1200" dirty="0" err="1" smtClean="0">
                <a:solidFill>
                  <a:srgbClr val="3F7F7F"/>
                </a:solidFill>
                <a:latin typeface="Courier New"/>
              </a:rPr>
              <a:t>LinearLayout</a:t>
            </a:r>
            <a:r>
              <a:rPr lang="en-US" sz="1200" dirty="0" smtClean="0">
                <a:solidFill>
                  <a:srgbClr val="008080"/>
                </a:solidFill>
                <a:latin typeface="Courier New"/>
              </a:rPr>
              <a:t>&gt;</a:t>
            </a:r>
          </a:p>
        </p:txBody>
      </p:sp>
      <p:pic>
        <p:nvPicPr>
          <p:cNvPr id="9" name="Picture 8" descr="device.png"/>
          <p:cNvPicPr>
            <a:picLocks noChangeAspect="1"/>
          </p:cNvPicPr>
          <p:nvPr/>
        </p:nvPicPr>
        <p:blipFill>
          <a:blip r:embed="rId3" cstate="print"/>
          <a:stretch>
            <a:fillRect/>
          </a:stretch>
        </p:blipFill>
        <p:spPr>
          <a:xfrm>
            <a:off x="6477000" y="2362200"/>
            <a:ext cx="2438400" cy="3657600"/>
          </a:xfrm>
          <a:prstGeom prst="rect">
            <a:avLst/>
          </a:prstGeom>
          <a:ln>
            <a:solidFill>
              <a:schemeClr val="bg1">
                <a:lumMod val="85000"/>
              </a:schemeClr>
            </a:solid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49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Example3</a:t>
            </a:r>
            <a:r>
              <a:rPr lang="en-US" sz="2000" dirty="0" smtClean="0"/>
              <a:t>.  </a:t>
            </a:r>
            <a:r>
              <a:rPr lang="en-US" dirty="0" smtClean="0"/>
              <a:t>Showing Pictures and Video - Calling a sub-activity, receiving results.</a:t>
            </a:r>
          </a:p>
        </p:txBody>
      </p:sp>
      <p:sp>
        <p:nvSpPr>
          <p:cNvPr id="11" name="TextBox 10"/>
          <p:cNvSpPr txBox="1"/>
          <p:nvPr/>
        </p:nvSpPr>
        <p:spPr>
          <a:xfrm>
            <a:off x="304800" y="1752600"/>
            <a:ext cx="8305800" cy="4708981"/>
          </a:xfrm>
          <a:prstGeom prst="rect">
            <a:avLst/>
          </a:prstGeom>
          <a:solidFill>
            <a:schemeClr val="bg1">
              <a:lumMod val="95000"/>
            </a:schemeClr>
          </a:solidFill>
          <a:ln>
            <a:solidFill>
              <a:schemeClr val="bg1">
                <a:lumMod val="85000"/>
              </a:schemeClr>
            </a:solidFill>
          </a:ln>
        </p:spPr>
        <p:txBody>
          <a:bodyPr wrap="square" rtlCol="0">
            <a:spAutoFit/>
          </a:bodyPr>
          <a:lstStyle/>
          <a:p>
            <a:pPr defTabSz="182880"/>
            <a:r>
              <a:rPr lang="en-US" sz="1200" b="1" dirty="0" smtClean="0">
                <a:solidFill>
                  <a:srgbClr val="7F0055"/>
                </a:solidFill>
                <a:latin typeface="Courier New"/>
              </a:rPr>
              <a:t>private</a:t>
            </a:r>
            <a:r>
              <a:rPr lang="en-US" sz="1200" b="1" dirty="0" smtClean="0">
                <a:solidFill>
                  <a:srgbClr val="000000"/>
                </a:solidFill>
                <a:latin typeface="Courier New"/>
              </a:rPr>
              <a:t> </a:t>
            </a:r>
            <a:r>
              <a:rPr lang="en-US" sz="1200" b="1" dirty="0" smtClean="0">
                <a:solidFill>
                  <a:srgbClr val="7F0055"/>
                </a:solidFill>
                <a:latin typeface="Courier New"/>
              </a:rPr>
              <a:t>void</a:t>
            </a:r>
            <a:r>
              <a:rPr lang="en-US" sz="1200" b="1" dirty="0" smtClean="0">
                <a:solidFill>
                  <a:srgbClr val="000000"/>
                </a:solidFill>
                <a:latin typeface="Courier New"/>
              </a:rPr>
              <a:t> </a:t>
            </a:r>
            <a:r>
              <a:rPr lang="en-US" sz="1200" b="1" dirty="0" err="1" smtClean="0">
                <a:solidFill>
                  <a:srgbClr val="000000"/>
                </a:solidFill>
                <a:latin typeface="Courier New"/>
              </a:rPr>
              <a:t>showSoundTracks</a:t>
            </a:r>
            <a:r>
              <a:rPr lang="en-US" sz="1200" b="1" dirty="0" smtClean="0">
                <a:solidFill>
                  <a:srgbClr val="000000"/>
                </a:solidFill>
                <a:latin typeface="Courier New"/>
              </a:rPr>
              <a:t>() {</a:t>
            </a:r>
          </a:p>
          <a:p>
            <a:pPr defTabSz="182880"/>
            <a:endParaRPr lang="en-US" sz="1200" b="1" dirty="0" smtClean="0">
              <a:solidFill>
                <a:srgbClr val="000000"/>
              </a:solidFill>
              <a:latin typeface="Courier New"/>
            </a:endParaRPr>
          </a:p>
          <a:p>
            <a:pPr defTabSz="182880"/>
            <a:r>
              <a:rPr lang="en-US" sz="1200" dirty="0" smtClean="0">
                <a:solidFill>
                  <a:srgbClr val="000000"/>
                </a:solidFill>
                <a:latin typeface="Courier New"/>
              </a:rPr>
              <a:t>	Intent </a:t>
            </a:r>
            <a:r>
              <a:rPr lang="en-US" sz="1200" dirty="0" err="1" smtClean="0">
                <a:solidFill>
                  <a:srgbClr val="000000"/>
                </a:solidFill>
                <a:latin typeface="Courier New"/>
              </a:rPr>
              <a:t>myIntent</a:t>
            </a:r>
            <a:r>
              <a:rPr lang="en-US" sz="1200" dirty="0" smtClean="0">
                <a:solidFill>
                  <a:srgbClr val="000000"/>
                </a:solidFill>
                <a:latin typeface="Courier New"/>
              </a:rPr>
              <a:t> = </a:t>
            </a:r>
            <a:r>
              <a:rPr lang="en-US" sz="1200" b="1" dirty="0" smtClean="0">
                <a:solidFill>
                  <a:srgbClr val="7F0055"/>
                </a:solidFill>
                <a:latin typeface="Courier New"/>
              </a:rPr>
              <a:t>new</a:t>
            </a:r>
            <a:r>
              <a:rPr lang="en-US" sz="1200" b="1" dirty="0" smtClean="0">
                <a:solidFill>
                  <a:srgbClr val="000000"/>
                </a:solidFill>
                <a:latin typeface="Courier New"/>
              </a:rPr>
              <a:t> Intent();</a:t>
            </a:r>
            <a:endParaRPr lang="en-US" sz="1200" dirty="0" smtClean="0">
              <a:solidFill>
                <a:srgbClr val="000000"/>
              </a:solidFill>
              <a:latin typeface="Courier New"/>
            </a:endParaRPr>
          </a:p>
          <a:p>
            <a:pPr defTabSz="182880"/>
            <a:r>
              <a:rPr lang="en-US" sz="1200" dirty="0" smtClean="0">
                <a:solidFill>
                  <a:srgbClr val="000000"/>
                </a:solidFill>
                <a:latin typeface="Courier New"/>
              </a:rPr>
              <a:t>	</a:t>
            </a:r>
            <a:r>
              <a:rPr lang="en-US" sz="1200" dirty="0" err="1" smtClean="0">
                <a:solidFill>
                  <a:srgbClr val="000000"/>
                </a:solidFill>
                <a:latin typeface="Courier New"/>
              </a:rPr>
              <a:t>myIntent.setType</a:t>
            </a:r>
            <a:r>
              <a:rPr lang="en-US" sz="1200" dirty="0" smtClean="0">
                <a:solidFill>
                  <a:srgbClr val="000000"/>
                </a:solidFill>
                <a:latin typeface="Courier New"/>
              </a:rPr>
              <a:t>(</a:t>
            </a:r>
            <a:r>
              <a:rPr lang="en-US" sz="1200" dirty="0" smtClean="0">
                <a:solidFill>
                  <a:srgbClr val="2A00FF"/>
                </a:solidFill>
                <a:latin typeface="Courier New"/>
              </a:rPr>
              <a:t>"video/*, images/*"</a:t>
            </a:r>
            <a:r>
              <a:rPr lang="en-US" sz="1200" dirty="0" smtClean="0">
                <a:solidFill>
                  <a:srgbClr val="000000"/>
                </a:solidFill>
                <a:latin typeface="Courier New"/>
              </a:rPr>
              <a:t>);</a:t>
            </a:r>
          </a:p>
          <a:p>
            <a:pPr defTabSz="182880"/>
            <a:r>
              <a:rPr lang="en-US" sz="1200" dirty="0" smtClean="0">
                <a:solidFill>
                  <a:srgbClr val="000000"/>
                </a:solidFill>
                <a:latin typeface="Courier New"/>
              </a:rPr>
              <a:t>	</a:t>
            </a:r>
            <a:r>
              <a:rPr lang="en-US" sz="1200" dirty="0" err="1" smtClean="0">
                <a:solidFill>
                  <a:srgbClr val="000000"/>
                </a:solidFill>
                <a:latin typeface="Courier New"/>
              </a:rPr>
              <a:t>myIntent.setAction</a:t>
            </a:r>
            <a:r>
              <a:rPr lang="en-US" sz="1200" dirty="0" smtClean="0">
                <a:solidFill>
                  <a:srgbClr val="000000"/>
                </a:solidFill>
                <a:latin typeface="Courier New"/>
              </a:rPr>
              <a:t>(</a:t>
            </a:r>
            <a:r>
              <a:rPr lang="en-US" sz="1200" dirty="0" err="1" smtClean="0">
                <a:solidFill>
                  <a:srgbClr val="000000"/>
                </a:solidFill>
                <a:latin typeface="Courier New"/>
              </a:rPr>
              <a:t>Intent.</a:t>
            </a:r>
            <a:r>
              <a:rPr lang="en-US" sz="1200" i="1" dirty="0" err="1" smtClean="0">
                <a:solidFill>
                  <a:srgbClr val="0000C0"/>
                </a:solidFill>
                <a:latin typeface="Courier New"/>
              </a:rPr>
              <a:t>ACTION_GET_CONTENT</a:t>
            </a:r>
            <a:r>
              <a:rPr lang="en-US" sz="1200" i="1" dirty="0" smtClean="0">
                <a:solidFill>
                  <a:srgbClr val="000000"/>
                </a:solidFill>
                <a:latin typeface="Courier New"/>
              </a:rPr>
              <a:t>);</a:t>
            </a:r>
            <a:endParaRPr lang="en-US" sz="1200" dirty="0" smtClean="0">
              <a:solidFill>
                <a:srgbClr val="000000"/>
              </a:solidFill>
              <a:latin typeface="Courier New"/>
            </a:endParaRPr>
          </a:p>
          <a:p>
            <a:pPr defTabSz="182880"/>
            <a:r>
              <a:rPr lang="en-US" sz="1200" dirty="0" smtClean="0">
                <a:solidFill>
                  <a:srgbClr val="000000"/>
                </a:solidFill>
                <a:latin typeface="Courier New"/>
              </a:rPr>
              <a:t>	</a:t>
            </a:r>
            <a:r>
              <a:rPr lang="en-US" sz="1200" dirty="0" err="1" smtClean="0">
                <a:solidFill>
                  <a:srgbClr val="000000"/>
                </a:solidFill>
                <a:latin typeface="Courier New"/>
              </a:rPr>
              <a:t>startActivityForResult</a:t>
            </a:r>
            <a:r>
              <a:rPr lang="en-US" sz="1200" dirty="0" smtClean="0">
                <a:solidFill>
                  <a:srgbClr val="000000"/>
                </a:solidFill>
                <a:latin typeface="Courier New"/>
              </a:rPr>
              <a:t>(</a:t>
            </a:r>
            <a:r>
              <a:rPr lang="en-US" sz="1200" dirty="0" err="1" smtClean="0">
                <a:solidFill>
                  <a:srgbClr val="000000"/>
                </a:solidFill>
                <a:latin typeface="Courier New"/>
              </a:rPr>
              <a:t>myIntent</a:t>
            </a:r>
            <a:r>
              <a:rPr lang="en-US" sz="1200" dirty="0" smtClean="0">
                <a:solidFill>
                  <a:srgbClr val="000000"/>
                </a:solidFill>
                <a:latin typeface="Courier New"/>
              </a:rPr>
              <a:t>, 0);</a:t>
            </a:r>
          </a:p>
          <a:p>
            <a:pPr defTabSz="182880"/>
            <a:endParaRPr lang="en-US" sz="1200" dirty="0" smtClean="0">
              <a:solidFill>
                <a:srgbClr val="000000"/>
              </a:solidFill>
              <a:latin typeface="Courier New"/>
            </a:endParaRPr>
          </a:p>
          <a:p>
            <a:pPr defTabSz="182880"/>
            <a:r>
              <a:rPr lang="en-US" sz="1200" dirty="0" smtClean="0">
                <a:solidFill>
                  <a:srgbClr val="000000"/>
                </a:solidFill>
                <a:latin typeface="Courier New"/>
              </a:rPr>
              <a:t>}</a:t>
            </a:r>
            <a:r>
              <a:rPr lang="en-US" sz="1200" dirty="0" smtClean="0">
                <a:solidFill>
                  <a:srgbClr val="3F7F5F"/>
                </a:solidFill>
                <a:latin typeface="Courier New"/>
              </a:rPr>
              <a:t>//</a:t>
            </a:r>
            <a:r>
              <a:rPr lang="en-US" sz="1200" dirty="0" err="1" smtClean="0">
                <a:solidFill>
                  <a:srgbClr val="3F7F5F"/>
                </a:solidFill>
                <a:latin typeface="Courier New"/>
              </a:rPr>
              <a:t>showSoundTracks</a:t>
            </a:r>
            <a:endParaRPr lang="en-US" sz="1200" dirty="0" smtClean="0">
              <a:solidFill>
                <a:srgbClr val="3F7F5F"/>
              </a:solidFill>
              <a:latin typeface="Courier New"/>
            </a:endParaRPr>
          </a:p>
          <a:p>
            <a:pPr defTabSz="182880"/>
            <a:endParaRPr lang="en-US" sz="1200" dirty="0" smtClean="0">
              <a:latin typeface="Courier New"/>
            </a:endParaRPr>
          </a:p>
          <a:p>
            <a:pPr defTabSz="182880"/>
            <a:endParaRPr lang="en-US" sz="1200" dirty="0" smtClean="0">
              <a:latin typeface="Courier New"/>
            </a:endParaRPr>
          </a:p>
          <a:p>
            <a:pPr defTabSz="182880"/>
            <a:r>
              <a:rPr lang="en-US" sz="1200" dirty="0" smtClean="0">
                <a:solidFill>
                  <a:srgbClr val="646464"/>
                </a:solidFill>
                <a:latin typeface="Courier New"/>
              </a:rPr>
              <a:t>@Override</a:t>
            </a:r>
          </a:p>
          <a:p>
            <a:pPr defTabSz="182880"/>
            <a:r>
              <a:rPr lang="en-US" sz="1200" b="1" dirty="0" smtClean="0">
                <a:solidFill>
                  <a:srgbClr val="7F0055"/>
                </a:solidFill>
                <a:latin typeface="Courier New"/>
              </a:rPr>
              <a:t>protected</a:t>
            </a:r>
            <a:r>
              <a:rPr lang="en-US" sz="1200" b="1" dirty="0" smtClean="0">
                <a:solidFill>
                  <a:srgbClr val="000000"/>
                </a:solidFill>
                <a:latin typeface="Courier New"/>
              </a:rPr>
              <a:t> </a:t>
            </a:r>
            <a:r>
              <a:rPr lang="en-US" sz="1200" b="1" dirty="0" smtClean="0">
                <a:solidFill>
                  <a:srgbClr val="7F0055"/>
                </a:solidFill>
                <a:latin typeface="Courier New"/>
              </a:rPr>
              <a:t>void</a:t>
            </a:r>
            <a:r>
              <a:rPr lang="en-US" sz="1200" b="1" dirty="0" smtClean="0">
                <a:solidFill>
                  <a:srgbClr val="000000"/>
                </a:solidFill>
                <a:latin typeface="Courier New"/>
              </a:rPr>
              <a:t> </a:t>
            </a:r>
            <a:r>
              <a:rPr lang="en-US" sz="1200" b="1" dirty="0" err="1" smtClean="0">
                <a:solidFill>
                  <a:srgbClr val="000000"/>
                </a:solidFill>
                <a:latin typeface="Courier New"/>
              </a:rPr>
              <a:t>onActivityResult</a:t>
            </a:r>
            <a:r>
              <a:rPr lang="en-US" sz="1200" b="1" dirty="0" smtClean="0">
                <a:solidFill>
                  <a:srgbClr val="000000"/>
                </a:solidFill>
                <a:latin typeface="Courier New"/>
              </a:rPr>
              <a:t>(</a:t>
            </a:r>
            <a:r>
              <a:rPr lang="en-US" sz="1200" b="1" dirty="0" err="1" smtClean="0">
                <a:solidFill>
                  <a:srgbClr val="7F0055"/>
                </a:solidFill>
                <a:latin typeface="Courier New"/>
              </a:rPr>
              <a:t>int</a:t>
            </a:r>
            <a:r>
              <a:rPr lang="en-US" sz="1200" b="1" dirty="0" smtClean="0">
                <a:solidFill>
                  <a:srgbClr val="000000"/>
                </a:solidFill>
                <a:latin typeface="Courier New"/>
              </a:rPr>
              <a:t> </a:t>
            </a:r>
            <a:r>
              <a:rPr lang="en-US" sz="1200" b="1" dirty="0" err="1" smtClean="0">
                <a:solidFill>
                  <a:srgbClr val="000000"/>
                </a:solidFill>
                <a:latin typeface="Courier New"/>
              </a:rPr>
              <a:t>requestCode</a:t>
            </a:r>
            <a:r>
              <a:rPr lang="en-US" sz="1200" b="1" dirty="0" smtClean="0">
                <a:solidFill>
                  <a:srgbClr val="000000"/>
                </a:solidFill>
                <a:latin typeface="Courier New"/>
              </a:rPr>
              <a:t>, </a:t>
            </a:r>
            <a:r>
              <a:rPr lang="en-US" sz="1200" b="1" dirty="0" err="1" smtClean="0">
                <a:solidFill>
                  <a:srgbClr val="7F0055"/>
                </a:solidFill>
                <a:latin typeface="Courier New"/>
              </a:rPr>
              <a:t>int</a:t>
            </a:r>
            <a:r>
              <a:rPr lang="en-US" sz="1200" b="1" dirty="0" smtClean="0">
                <a:solidFill>
                  <a:srgbClr val="000000"/>
                </a:solidFill>
                <a:latin typeface="Courier New"/>
              </a:rPr>
              <a:t> </a:t>
            </a:r>
            <a:r>
              <a:rPr lang="en-US" sz="1200" b="1" dirty="0" err="1" smtClean="0">
                <a:solidFill>
                  <a:srgbClr val="000000"/>
                </a:solidFill>
                <a:latin typeface="Courier New"/>
              </a:rPr>
              <a:t>resultCode</a:t>
            </a:r>
            <a:r>
              <a:rPr lang="en-US" sz="1200" b="1" dirty="0" smtClean="0">
                <a:solidFill>
                  <a:srgbClr val="000000"/>
                </a:solidFill>
                <a:latin typeface="Courier New"/>
              </a:rPr>
              <a:t>, </a:t>
            </a:r>
            <a:r>
              <a:rPr lang="en-US" sz="1200" dirty="0" smtClean="0">
                <a:solidFill>
                  <a:srgbClr val="000000"/>
                </a:solidFill>
                <a:latin typeface="Courier New"/>
              </a:rPr>
              <a:t>Intent </a:t>
            </a:r>
            <a:r>
              <a:rPr lang="en-US" sz="1200" dirty="0" err="1" smtClean="0">
                <a:solidFill>
                  <a:srgbClr val="000000"/>
                </a:solidFill>
                <a:latin typeface="Courier New"/>
              </a:rPr>
              <a:t>intent</a:t>
            </a:r>
            <a:r>
              <a:rPr lang="en-US" sz="1200" dirty="0" smtClean="0">
                <a:solidFill>
                  <a:srgbClr val="000000"/>
                </a:solidFill>
                <a:latin typeface="Courier New"/>
              </a:rPr>
              <a:t>) {</a:t>
            </a:r>
          </a:p>
          <a:p>
            <a:pPr defTabSz="182880"/>
            <a:r>
              <a:rPr lang="en-US" sz="1200" b="1" dirty="0" smtClean="0">
                <a:solidFill>
                  <a:srgbClr val="7F0055"/>
                </a:solidFill>
                <a:latin typeface="Courier New"/>
              </a:rPr>
              <a:t>	</a:t>
            </a:r>
            <a:r>
              <a:rPr lang="en-US" sz="1200" b="1" dirty="0" err="1" smtClean="0">
                <a:solidFill>
                  <a:srgbClr val="7F0055"/>
                </a:solidFill>
                <a:latin typeface="Courier New"/>
              </a:rPr>
              <a:t>super</a:t>
            </a:r>
            <a:r>
              <a:rPr lang="en-US" sz="1200" b="1" dirty="0" err="1" smtClean="0">
                <a:solidFill>
                  <a:srgbClr val="000000"/>
                </a:solidFill>
                <a:latin typeface="Courier New"/>
              </a:rPr>
              <a:t>.onActivityResult</a:t>
            </a:r>
            <a:r>
              <a:rPr lang="en-US" sz="1200" b="1" dirty="0" smtClean="0">
                <a:solidFill>
                  <a:srgbClr val="000000"/>
                </a:solidFill>
                <a:latin typeface="Courier New"/>
              </a:rPr>
              <a:t>(</a:t>
            </a:r>
            <a:r>
              <a:rPr lang="en-US" sz="1200" b="1" dirty="0" err="1" smtClean="0">
                <a:solidFill>
                  <a:srgbClr val="000000"/>
                </a:solidFill>
                <a:latin typeface="Courier New"/>
              </a:rPr>
              <a:t>requestCode</a:t>
            </a:r>
            <a:r>
              <a:rPr lang="en-US" sz="1200" b="1" dirty="0" smtClean="0">
                <a:solidFill>
                  <a:srgbClr val="000000"/>
                </a:solidFill>
                <a:latin typeface="Courier New"/>
              </a:rPr>
              <a:t>, </a:t>
            </a:r>
            <a:r>
              <a:rPr lang="en-US" sz="1200" b="1" dirty="0" err="1" smtClean="0">
                <a:solidFill>
                  <a:srgbClr val="000000"/>
                </a:solidFill>
                <a:latin typeface="Courier New"/>
              </a:rPr>
              <a:t>resultCode</a:t>
            </a:r>
            <a:r>
              <a:rPr lang="en-US" sz="1200" b="1" dirty="0" smtClean="0">
                <a:solidFill>
                  <a:srgbClr val="000000"/>
                </a:solidFill>
                <a:latin typeface="Courier New"/>
              </a:rPr>
              <a:t>, intent);</a:t>
            </a:r>
          </a:p>
          <a:p>
            <a:pPr defTabSz="182880"/>
            <a:endParaRPr lang="en-US" sz="1200" dirty="0" smtClean="0">
              <a:latin typeface="Courier New"/>
            </a:endParaRPr>
          </a:p>
          <a:p>
            <a:pPr defTabSz="182880"/>
            <a:r>
              <a:rPr lang="en-US" sz="1200" b="1" dirty="0" smtClean="0">
                <a:solidFill>
                  <a:srgbClr val="7F0055"/>
                </a:solidFill>
                <a:latin typeface="Courier New"/>
              </a:rPr>
              <a:t>	if</a:t>
            </a:r>
            <a:r>
              <a:rPr lang="en-US" sz="1200" b="1" dirty="0" smtClean="0">
                <a:solidFill>
                  <a:srgbClr val="000000"/>
                </a:solidFill>
                <a:latin typeface="Courier New"/>
              </a:rPr>
              <a:t> ((</a:t>
            </a:r>
            <a:r>
              <a:rPr lang="en-US" sz="1200" b="1" dirty="0" err="1" smtClean="0">
                <a:solidFill>
                  <a:srgbClr val="000000"/>
                </a:solidFill>
                <a:latin typeface="Courier New"/>
              </a:rPr>
              <a:t>requestCode</a:t>
            </a:r>
            <a:r>
              <a:rPr lang="en-US" sz="1200" b="1" dirty="0" smtClean="0">
                <a:solidFill>
                  <a:srgbClr val="000000"/>
                </a:solidFill>
                <a:latin typeface="Courier New"/>
              </a:rPr>
              <a:t> == 0) &amp;&amp; (</a:t>
            </a:r>
            <a:r>
              <a:rPr lang="en-US" sz="1200" b="1" dirty="0" err="1" smtClean="0">
                <a:solidFill>
                  <a:srgbClr val="000000"/>
                </a:solidFill>
                <a:latin typeface="Courier New"/>
              </a:rPr>
              <a:t>resultCode</a:t>
            </a:r>
            <a:r>
              <a:rPr lang="en-US" sz="1200" b="1" dirty="0" smtClean="0">
                <a:solidFill>
                  <a:srgbClr val="000000"/>
                </a:solidFill>
                <a:latin typeface="Courier New"/>
              </a:rPr>
              <a:t> == </a:t>
            </a:r>
            <a:r>
              <a:rPr lang="en-US" sz="1200" b="1" dirty="0" err="1" smtClean="0">
                <a:solidFill>
                  <a:srgbClr val="000000"/>
                </a:solidFill>
                <a:latin typeface="Courier New"/>
              </a:rPr>
              <a:t>Activity.</a:t>
            </a:r>
            <a:r>
              <a:rPr lang="en-US" sz="1200" b="1" i="1" dirty="0" err="1" smtClean="0">
                <a:solidFill>
                  <a:srgbClr val="0000C0"/>
                </a:solidFill>
                <a:latin typeface="Courier New"/>
              </a:rPr>
              <a:t>RESULT_OK</a:t>
            </a:r>
            <a:r>
              <a:rPr lang="en-US" sz="1200" b="1" i="1" dirty="0" smtClean="0">
                <a:solidFill>
                  <a:srgbClr val="000000"/>
                </a:solidFill>
                <a:latin typeface="Courier New"/>
              </a:rPr>
              <a:t>)) {</a:t>
            </a:r>
          </a:p>
          <a:p>
            <a:pPr defTabSz="182880"/>
            <a:endParaRPr lang="en-US" sz="1200" b="1" i="1" dirty="0" smtClean="0">
              <a:solidFill>
                <a:srgbClr val="000000"/>
              </a:solidFill>
              <a:latin typeface="Courier New"/>
            </a:endParaRPr>
          </a:p>
          <a:p>
            <a:pPr defTabSz="182880"/>
            <a:r>
              <a:rPr lang="en-US" sz="1200" dirty="0" smtClean="0">
                <a:solidFill>
                  <a:srgbClr val="000000"/>
                </a:solidFill>
                <a:latin typeface="Courier New"/>
              </a:rPr>
              <a:t>			String </a:t>
            </a:r>
            <a:r>
              <a:rPr lang="en-US" sz="1200" dirty="0" err="1" smtClean="0">
                <a:solidFill>
                  <a:srgbClr val="000000"/>
                </a:solidFill>
                <a:latin typeface="Courier New"/>
              </a:rPr>
              <a:t>selectedImage</a:t>
            </a:r>
            <a:r>
              <a:rPr lang="en-US" sz="1200" dirty="0" smtClean="0">
                <a:solidFill>
                  <a:srgbClr val="000000"/>
                </a:solidFill>
                <a:latin typeface="Courier New"/>
              </a:rPr>
              <a:t> = </a:t>
            </a:r>
            <a:r>
              <a:rPr lang="en-US" sz="1200" dirty="0" err="1" smtClean="0">
                <a:solidFill>
                  <a:srgbClr val="000000"/>
                </a:solidFill>
                <a:latin typeface="Courier New"/>
              </a:rPr>
              <a:t>intent.getDataString</a:t>
            </a:r>
            <a:r>
              <a:rPr lang="en-US" sz="1200" dirty="0" smtClean="0">
                <a:solidFill>
                  <a:srgbClr val="000000"/>
                </a:solidFill>
                <a:latin typeface="Courier New"/>
              </a:rPr>
              <a:t>();</a:t>
            </a:r>
          </a:p>
          <a:p>
            <a:pPr defTabSz="182880"/>
            <a:endParaRPr lang="en-US" sz="1200" dirty="0" smtClean="0">
              <a:solidFill>
                <a:srgbClr val="000000"/>
              </a:solidFill>
              <a:latin typeface="Courier New"/>
            </a:endParaRPr>
          </a:p>
          <a:p>
            <a:pPr defTabSz="182880"/>
            <a:r>
              <a:rPr lang="en-US" sz="1200" dirty="0" smtClean="0">
                <a:solidFill>
                  <a:srgbClr val="0000C0"/>
                </a:solidFill>
                <a:latin typeface="Courier New"/>
              </a:rPr>
              <a:t>			</a:t>
            </a:r>
            <a:r>
              <a:rPr lang="en-US" sz="1200" dirty="0" err="1" smtClean="0">
                <a:solidFill>
                  <a:srgbClr val="000000"/>
                </a:solidFill>
                <a:latin typeface="Courier New"/>
              </a:rPr>
              <a:t>Toast.</a:t>
            </a:r>
            <a:r>
              <a:rPr lang="en-US" sz="1200" i="1" dirty="0" err="1" smtClean="0">
                <a:solidFill>
                  <a:srgbClr val="000000"/>
                </a:solidFill>
                <a:latin typeface="Courier New"/>
              </a:rPr>
              <a:t>makeText</a:t>
            </a:r>
            <a:r>
              <a:rPr lang="en-US" sz="1200" i="1" dirty="0" smtClean="0">
                <a:solidFill>
                  <a:srgbClr val="000000"/>
                </a:solidFill>
                <a:latin typeface="Courier New"/>
              </a:rPr>
              <a:t>(</a:t>
            </a:r>
            <a:r>
              <a:rPr lang="en-US" sz="1200" b="1" i="1" dirty="0" smtClean="0">
                <a:solidFill>
                  <a:srgbClr val="7F0055"/>
                </a:solidFill>
                <a:latin typeface="Courier New"/>
              </a:rPr>
              <a:t>this</a:t>
            </a:r>
            <a:r>
              <a:rPr lang="en-US" sz="1200" b="1" i="1" dirty="0" smtClean="0">
                <a:solidFill>
                  <a:srgbClr val="000000"/>
                </a:solidFill>
                <a:latin typeface="Courier New"/>
              </a:rPr>
              <a:t>, </a:t>
            </a:r>
            <a:r>
              <a:rPr lang="en-US" sz="1200" b="1" i="1" dirty="0" err="1" smtClean="0">
                <a:solidFill>
                  <a:srgbClr val="000000"/>
                </a:solidFill>
                <a:latin typeface="Courier New"/>
              </a:rPr>
              <a:t>selectedImage</a:t>
            </a:r>
            <a:r>
              <a:rPr lang="en-US" sz="1200" b="1" i="1" dirty="0" smtClean="0">
                <a:solidFill>
                  <a:srgbClr val="000000"/>
                </a:solidFill>
                <a:latin typeface="Courier New"/>
              </a:rPr>
              <a:t>, 1).show();</a:t>
            </a:r>
          </a:p>
          <a:p>
            <a:pPr defTabSz="182880"/>
            <a:endParaRPr lang="en-US" sz="1200" b="1" i="1" dirty="0" smtClean="0">
              <a:solidFill>
                <a:srgbClr val="000000"/>
              </a:solidFill>
              <a:latin typeface="Courier New"/>
            </a:endParaRPr>
          </a:p>
          <a:p>
            <a:pPr defTabSz="182880"/>
            <a:r>
              <a:rPr lang="en-US" sz="1200" b="1" i="1" dirty="0" smtClean="0">
                <a:solidFill>
                  <a:srgbClr val="000000"/>
                </a:solidFill>
                <a:latin typeface="Courier New"/>
              </a:rPr>
              <a:t>			</a:t>
            </a:r>
            <a:r>
              <a:rPr lang="en-US" sz="1200" dirty="0" smtClean="0">
                <a:solidFill>
                  <a:srgbClr val="3F7F5F"/>
                </a:solidFill>
                <a:latin typeface="Courier New"/>
              </a:rPr>
              <a:t>// show a 'nice' screen with the selected image</a:t>
            </a:r>
          </a:p>
          <a:p>
            <a:pPr lvl="1" defTabSz="182880"/>
            <a:r>
              <a:rPr lang="en-US" sz="1200" dirty="0" smtClean="0">
                <a:solidFill>
                  <a:srgbClr val="000000"/>
                </a:solidFill>
                <a:latin typeface="Courier New"/>
              </a:rPr>
              <a:t>	Intent myAct3 = </a:t>
            </a:r>
            <a:r>
              <a:rPr lang="en-US" sz="1200" b="1" dirty="0" smtClean="0">
                <a:solidFill>
                  <a:srgbClr val="7F0055"/>
                </a:solidFill>
                <a:latin typeface="Courier New"/>
              </a:rPr>
              <a:t>new</a:t>
            </a:r>
            <a:r>
              <a:rPr lang="en-US" sz="1200" b="1" dirty="0" smtClean="0">
                <a:solidFill>
                  <a:srgbClr val="000000"/>
                </a:solidFill>
                <a:latin typeface="Courier New"/>
              </a:rPr>
              <a:t> Intent(</a:t>
            </a:r>
            <a:r>
              <a:rPr lang="en-US" sz="1200" b="1" dirty="0" err="1" smtClean="0">
                <a:solidFill>
                  <a:srgbClr val="000000"/>
                </a:solidFill>
                <a:latin typeface="Courier New"/>
              </a:rPr>
              <a:t>Intent.</a:t>
            </a:r>
            <a:r>
              <a:rPr lang="en-US" sz="1200" b="1" i="1" dirty="0" err="1" smtClean="0">
                <a:solidFill>
                  <a:srgbClr val="0000C0"/>
                </a:solidFill>
                <a:latin typeface="Courier New"/>
              </a:rPr>
              <a:t>ACTION_VIEW</a:t>
            </a:r>
            <a:r>
              <a:rPr lang="en-US" sz="1200" b="1" i="1" dirty="0" smtClean="0">
                <a:solidFill>
                  <a:srgbClr val="000000"/>
                </a:solidFill>
                <a:latin typeface="Courier New"/>
              </a:rPr>
              <a:t>, </a:t>
            </a:r>
            <a:r>
              <a:rPr lang="en-US" sz="1200" b="1" i="1" dirty="0" err="1" smtClean="0">
                <a:solidFill>
                  <a:srgbClr val="000000"/>
                </a:solidFill>
                <a:latin typeface="Courier New"/>
              </a:rPr>
              <a:t>Uri</a:t>
            </a:r>
            <a:r>
              <a:rPr lang="en-US" sz="1200" dirty="0" err="1" smtClean="0">
                <a:solidFill>
                  <a:srgbClr val="000000"/>
                </a:solidFill>
                <a:latin typeface="Courier New"/>
              </a:rPr>
              <a:t>.</a:t>
            </a:r>
            <a:r>
              <a:rPr lang="en-US" sz="1200" i="1" dirty="0" err="1" smtClean="0">
                <a:solidFill>
                  <a:srgbClr val="000000"/>
                </a:solidFill>
                <a:latin typeface="Courier New"/>
              </a:rPr>
              <a:t>parse</a:t>
            </a:r>
            <a:r>
              <a:rPr lang="en-US" sz="1200" i="1" dirty="0" smtClean="0">
                <a:solidFill>
                  <a:srgbClr val="000000"/>
                </a:solidFill>
                <a:latin typeface="Courier New"/>
              </a:rPr>
              <a:t>(</a:t>
            </a:r>
            <a:r>
              <a:rPr lang="en-US" sz="1200" i="1" dirty="0" err="1" smtClean="0">
                <a:solidFill>
                  <a:srgbClr val="000000"/>
                </a:solidFill>
                <a:latin typeface="Courier New"/>
              </a:rPr>
              <a:t>selectedImage</a:t>
            </a:r>
            <a:r>
              <a:rPr lang="en-US" sz="1200" i="1" dirty="0" smtClean="0">
                <a:solidFill>
                  <a:srgbClr val="000000"/>
                </a:solidFill>
                <a:latin typeface="Courier New"/>
              </a:rPr>
              <a:t>));</a:t>
            </a:r>
          </a:p>
          <a:p>
            <a:pPr lvl="1" defTabSz="182880"/>
            <a:r>
              <a:rPr lang="en-US" sz="1200" dirty="0" smtClean="0">
                <a:solidFill>
                  <a:srgbClr val="000000"/>
                </a:solidFill>
                <a:latin typeface="Courier New"/>
              </a:rPr>
              <a:t>	</a:t>
            </a:r>
            <a:r>
              <a:rPr lang="en-US" sz="1200" dirty="0" err="1" smtClean="0">
                <a:solidFill>
                  <a:srgbClr val="000000"/>
                </a:solidFill>
                <a:latin typeface="Courier New"/>
              </a:rPr>
              <a:t>startActivity</a:t>
            </a:r>
            <a:r>
              <a:rPr lang="en-US" sz="1200" dirty="0" smtClean="0">
                <a:solidFill>
                  <a:srgbClr val="000000"/>
                </a:solidFill>
                <a:latin typeface="Courier New"/>
              </a:rPr>
              <a:t>(myAct3);</a:t>
            </a:r>
          </a:p>
          <a:p>
            <a:pPr defTabSz="182880"/>
            <a:r>
              <a:rPr lang="en-US" sz="1200" dirty="0" smtClean="0">
                <a:solidFill>
                  <a:srgbClr val="000000"/>
                </a:solidFill>
                <a:latin typeface="Courier New"/>
              </a:rPr>
              <a:t>	}</a:t>
            </a:r>
          </a:p>
          <a:p>
            <a:pPr defTabSz="182880"/>
            <a:r>
              <a:rPr lang="en-US" sz="1200" dirty="0" smtClean="0">
                <a:solidFill>
                  <a:srgbClr val="000000"/>
                </a:solidFill>
                <a:latin typeface="Courier New"/>
              </a:rPr>
              <a:t>}</a:t>
            </a:r>
            <a:r>
              <a:rPr lang="en-US" sz="1200" dirty="0" smtClean="0">
                <a:solidFill>
                  <a:srgbClr val="3F7F5F"/>
                </a:solidFill>
                <a:latin typeface="Courier New"/>
              </a:rPr>
              <a:t>//</a:t>
            </a:r>
            <a:r>
              <a:rPr lang="en-US" sz="1200" dirty="0" err="1" smtClean="0">
                <a:solidFill>
                  <a:srgbClr val="3F7F5F"/>
                </a:solidFill>
                <a:latin typeface="Courier New"/>
              </a:rPr>
              <a:t>onActivityResult</a:t>
            </a:r>
            <a:endParaRPr lang="en-US" sz="1200" dirty="0" smtClean="0">
              <a:solidFill>
                <a:srgbClr val="3F7F5F"/>
              </a:solidFill>
              <a:latin typeface="Courier New"/>
            </a:endParaRPr>
          </a:p>
        </p:txBody>
      </p:sp>
      <p:cxnSp>
        <p:nvCxnSpPr>
          <p:cNvPr id="10" name="Straight Arrow Connector 9"/>
          <p:cNvCxnSpPr/>
          <p:nvPr/>
        </p:nvCxnSpPr>
        <p:spPr>
          <a:xfrm rot="10800000" flipV="1">
            <a:off x="4114800" y="2133599"/>
            <a:ext cx="685800" cy="228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a:off x="4800600" y="2133599"/>
            <a:ext cx="685800"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5486400" y="1981200"/>
            <a:ext cx="2667000" cy="307777"/>
          </a:xfrm>
          <a:prstGeom prst="rect">
            <a:avLst/>
          </a:prstGeom>
          <a:noFill/>
        </p:spPr>
        <p:txBody>
          <a:bodyPr wrap="square" rtlCol="0">
            <a:spAutoFit/>
          </a:bodyPr>
          <a:lstStyle/>
          <a:p>
            <a:r>
              <a:rPr lang="en-US" sz="1400" i="1" dirty="0" smtClean="0">
                <a:solidFill>
                  <a:srgbClr val="FF0000"/>
                </a:solidFill>
              </a:rPr>
              <a:t>All videos and all still images</a:t>
            </a:r>
            <a:endParaRPr lang="en-US" sz="1400" i="1"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328425"/>
            <a:ext cx="8382000" cy="3208571"/>
          </a:xfrm>
          <a:prstGeom prst="rect">
            <a:avLst/>
          </a:prstGeom>
          <a:noFill/>
        </p:spPr>
        <p:txBody>
          <a:bodyPr wrap="square" rtlCol="0">
            <a:spAutoFit/>
          </a:bodyPr>
          <a:lstStyle/>
          <a:p>
            <a:pPr algn="r"/>
            <a:r>
              <a:rPr lang="en-US" sz="1050" dirty="0" smtClean="0"/>
              <a:t>Taken from:  </a:t>
            </a:r>
            <a:r>
              <a:rPr lang="en-US" sz="1050" dirty="0" smtClean="0">
                <a:hlinkClick r:id="rId3"/>
              </a:rPr>
              <a:t>http://code.google.com/android/reference/android/content/Intent.html</a:t>
            </a:r>
            <a:endParaRPr lang="en-US" sz="1050" dirty="0" smtClean="0"/>
          </a:p>
          <a:p>
            <a:endParaRPr lang="en-US" sz="800" dirty="0" smtClean="0"/>
          </a:p>
          <a:p>
            <a:r>
              <a:rPr lang="en-US" sz="2400" dirty="0" smtClean="0"/>
              <a:t>The main arguments of an Intent are:</a:t>
            </a:r>
          </a:p>
          <a:p>
            <a:endParaRPr lang="en-US" sz="2400" dirty="0" smtClean="0"/>
          </a:p>
          <a:p>
            <a:pPr marL="457200" lvl="0" indent="-457200">
              <a:buFont typeface="+mj-lt"/>
              <a:buAutoNum type="arabicPeriod"/>
            </a:pPr>
            <a:r>
              <a:rPr lang="en-US" sz="2800" b="1" dirty="0" smtClean="0">
                <a:solidFill>
                  <a:srgbClr val="0070C0"/>
                </a:solidFill>
              </a:rPr>
              <a:t>Action</a:t>
            </a:r>
            <a:r>
              <a:rPr lang="en-US" sz="2400" dirty="0" smtClean="0"/>
              <a:t>	The built-in action to be performed, such 			as </a:t>
            </a:r>
            <a:r>
              <a:rPr lang="en-US" sz="2000" b="1" dirty="0" smtClean="0">
                <a:solidFill>
                  <a:srgbClr val="C00000"/>
                </a:solidFill>
                <a:latin typeface="Consolas" pitchFamily="49" charset="0"/>
              </a:rPr>
              <a:t>ACTION_VIEW, ACTION_EDIT, ACTION_MAIN</a:t>
            </a:r>
            <a:r>
              <a:rPr lang="en-US" sz="2400" dirty="0" smtClean="0">
                <a:solidFill>
                  <a:srgbClr val="C00000"/>
                </a:solidFill>
              </a:rPr>
              <a:t>, …</a:t>
            </a:r>
            <a:r>
              <a:rPr lang="en-US" sz="2400" dirty="0" smtClean="0"/>
              <a:t> 		or </a:t>
            </a:r>
            <a:r>
              <a:rPr lang="en-US" sz="2400" i="1" dirty="0" smtClean="0">
                <a:solidFill>
                  <a:srgbClr val="C00000"/>
                </a:solidFill>
              </a:rPr>
              <a:t>user-created-activity</a:t>
            </a:r>
            <a:endParaRPr lang="en-US" sz="2400" dirty="0" smtClean="0"/>
          </a:p>
          <a:p>
            <a:pPr marL="457200" lvl="0" indent="-457200">
              <a:buFont typeface="+mj-lt"/>
              <a:buAutoNum type="arabicPeriod"/>
            </a:pPr>
            <a:endParaRPr lang="en-US" sz="800" dirty="0" smtClean="0"/>
          </a:p>
          <a:p>
            <a:pPr marL="457200" lvl="0" indent="-457200">
              <a:buFont typeface="+mj-lt"/>
              <a:buAutoNum type="arabicPeriod"/>
            </a:pPr>
            <a:r>
              <a:rPr lang="en-US" sz="2800" b="1" dirty="0" smtClean="0">
                <a:solidFill>
                  <a:srgbClr val="0070C0"/>
                </a:solidFill>
              </a:rPr>
              <a:t>Data</a:t>
            </a:r>
            <a:r>
              <a:rPr lang="en-US" sz="2400" dirty="0" smtClean="0"/>
              <a:t>  	The primary data to operate on, such as a phone 		number to be called (expressed as a </a:t>
            </a:r>
            <a:r>
              <a:rPr lang="en-US" sz="2400" b="1" dirty="0" smtClean="0">
                <a:solidFill>
                  <a:srgbClr val="0070C0"/>
                </a:solidFill>
              </a:rPr>
              <a:t>Uri</a:t>
            </a:r>
            <a:r>
              <a:rPr lang="en-US" sz="2400" dirty="0" smtClean="0"/>
              <a:t>).</a:t>
            </a:r>
          </a:p>
        </p:txBody>
      </p:sp>
      <p:cxnSp>
        <p:nvCxnSpPr>
          <p:cNvPr id="11" name="Straight Arrow Connector 10"/>
          <p:cNvCxnSpPr/>
          <p:nvPr/>
        </p:nvCxnSpPr>
        <p:spPr>
          <a:xfrm rot="16200000" flipH="1">
            <a:off x="4169803" y="3983597"/>
            <a:ext cx="148571" cy="300177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3048000" y="5105400"/>
            <a:ext cx="2590800" cy="369332"/>
          </a:xfrm>
          <a:prstGeom prst="rect">
            <a:avLst/>
          </a:prstGeom>
          <a:noFill/>
        </p:spPr>
        <p:txBody>
          <a:bodyPr wrap="square" rtlCol="0">
            <a:spAutoFit/>
          </a:bodyPr>
          <a:lstStyle/>
          <a:p>
            <a:r>
              <a:rPr lang="en-US" dirty="0" smtClean="0"/>
              <a:t>Intent: { action + data }</a:t>
            </a:r>
            <a:endParaRPr lang="en-US" dirty="0"/>
          </a:p>
        </p:txBody>
      </p:sp>
      <p:cxnSp>
        <p:nvCxnSpPr>
          <p:cNvPr id="13" name="Straight Arrow Connector 12"/>
          <p:cNvCxnSpPr/>
          <p:nvPr/>
        </p:nvCxnSpPr>
        <p:spPr>
          <a:xfrm rot="10800000" flipV="1">
            <a:off x="2819400" y="5943600"/>
            <a:ext cx="2667000" cy="304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3200400" y="6163503"/>
            <a:ext cx="2590800" cy="369332"/>
          </a:xfrm>
          <a:prstGeom prst="rect">
            <a:avLst/>
          </a:prstGeom>
          <a:noFill/>
        </p:spPr>
        <p:txBody>
          <a:bodyPr wrap="square" rtlCol="0">
            <a:spAutoFit/>
          </a:bodyPr>
          <a:lstStyle/>
          <a:p>
            <a:r>
              <a:rPr lang="en-US" dirty="0" smtClean="0"/>
              <a:t>Optional results</a:t>
            </a:r>
            <a:endParaRPr lang="en-US" dirty="0"/>
          </a:p>
        </p:txBody>
      </p:sp>
      <p:sp>
        <p:nvSpPr>
          <p:cNvPr id="15" name="Rounded Rectangle 14"/>
          <p:cNvSpPr/>
          <p:nvPr/>
        </p:nvSpPr>
        <p:spPr>
          <a:xfrm>
            <a:off x="838200" y="5105400"/>
            <a:ext cx="1676400" cy="12954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600" b="1" dirty="0" smtClean="0"/>
              <a:t>Activity-1</a:t>
            </a:r>
            <a:endParaRPr lang="en-US" sz="2600" b="1" dirty="0"/>
          </a:p>
        </p:txBody>
      </p:sp>
      <p:sp>
        <p:nvSpPr>
          <p:cNvPr id="16" name="Rounded Rectangle 15"/>
          <p:cNvSpPr/>
          <p:nvPr/>
        </p:nvSpPr>
        <p:spPr>
          <a:xfrm>
            <a:off x="5943600" y="5105400"/>
            <a:ext cx="1752600" cy="1295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600" b="1" dirty="0" smtClean="0"/>
              <a:t>Activity-2</a:t>
            </a:r>
            <a:endParaRPr lang="en-US" sz="26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Example3</a:t>
            </a:r>
            <a:r>
              <a:rPr lang="en-US" sz="2000" dirty="0" smtClean="0"/>
              <a:t>.  </a:t>
            </a:r>
            <a:r>
              <a:rPr lang="en-US" dirty="0" smtClean="0"/>
              <a:t>Showing Pictures and Video - Calling a sub-activity, receiving results.</a:t>
            </a:r>
          </a:p>
        </p:txBody>
      </p:sp>
      <p:pic>
        <p:nvPicPr>
          <p:cNvPr id="10" name="Picture 9" descr="device1.png"/>
          <p:cNvPicPr>
            <a:picLocks noChangeAspect="1"/>
          </p:cNvPicPr>
          <p:nvPr/>
        </p:nvPicPr>
        <p:blipFill>
          <a:blip r:embed="rId3" cstate="print"/>
          <a:stretch>
            <a:fillRect/>
          </a:stretch>
        </p:blipFill>
        <p:spPr>
          <a:xfrm>
            <a:off x="5181600" y="2057400"/>
            <a:ext cx="2438400" cy="3657600"/>
          </a:xfrm>
          <a:prstGeom prst="rect">
            <a:avLst/>
          </a:prstGeom>
          <a:ln>
            <a:noFill/>
          </a:ln>
          <a:effectLst>
            <a:outerShdw blurRad="292100" dist="139700" dir="2700000" algn="tl" rotWithShape="0">
              <a:srgbClr val="333333">
                <a:alpha val="65000"/>
              </a:srgbClr>
            </a:outerShdw>
          </a:effectLst>
        </p:spPr>
      </p:pic>
      <p:pic>
        <p:nvPicPr>
          <p:cNvPr id="17" name="Picture 16" descr="device.png"/>
          <p:cNvPicPr>
            <a:picLocks noChangeAspect="1"/>
          </p:cNvPicPr>
          <p:nvPr/>
        </p:nvPicPr>
        <p:blipFill>
          <a:blip r:embed="rId4" cstate="print"/>
          <a:stretch>
            <a:fillRect/>
          </a:stretch>
        </p:blipFill>
        <p:spPr>
          <a:xfrm>
            <a:off x="1524000" y="2057400"/>
            <a:ext cx="2438400" cy="3657600"/>
          </a:xfrm>
          <a:prstGeom prst="rect">
            <a:avLst/>
          </a:prstGeom>
          <a:ln w="3175">
            <a:solidFill>
              <a:schemeClr val="tx1"/>
            </a:solidFill>
          </a:ln>
        </p:spPr>
      </p:pic>
      <p:cxnSp>
        <p:nvCxnSpPr>
          <p:cNvPr id="15" name="Straight Arrow Connector 14"/>
          <p:cNvCxnSpPr/>
          <p:nvPr/>
        </p:nvCxnSpPr>
        <p:spPr>
          <a:xfrm flipV="1">
            <a:off x="2438400" y="3124200"/>
            <a:ext cx="2667000" cy="1600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1143000" y="2743200"/>
            <a:ext cx="6858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2" name="TextBox 21"/>
          <p:cNvSpPr txBox="1"/>
          <p:nvPr/>
        </p:nvSpPr>
        <p:spPr>
          <a:xfrm>
            <a:off x="609600" y="2590800"/>
            <a:ext cx="838200" cy="307777"/>
          </a:xfrm>
          <a:prstGeom prst="rect">
            <a:avLst/>
          </a:prstGeom>
          <a:noFill/>
        </p:spPr>
        <p:txBody>
          <a:bodyPr wrap="square" rtlCol="0">
            <a:spAutoFit/>
          </a:bodyPr>
          <a:lstStyle/>
          <a:p>
            <a:r>
              <a:rPr lang="en-US" sz="1400" i="1" dirty="0" smtClean="0"/>
              <a:t>video</a:t>
            </a:r>
            <a:endParaRPr lang="en-US" sz="1400" i="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400110"/>
          </a:xfrm>
          <a:prstGeom prst="rect">
            <a:avLst/>
          </a:prstGeom>
          <a:noFill/>
        </p:spPr>
        <p:txBody>
          <a:bodyPr wrap="square" rtlCol="0">
            <a:spAutoFit/>
          </a:bodyPr>
          <a:lstStyle/>
          <a:p>
            <a:r>
              <a:rPr lang="en-US" sz="2000" b="1" dirty="0" smtClean="0"/>
              <a:t>Example4</a:t>
            </a:r>
            <a:r>
              <a:rPr lang="en-US" sz="2000" dirty="0" smtClean="0"/>
              <a:t>.  </a:t>
            </a:r>
            <a:r>
              <a:rPr lang="en-US" dirty="0" smtClean="0"/>
              <a:t>Showing/Playing Sound Tracks - Calling a sub-activity, receiving results.</a:t>
            </a:r>
          </a:p>
        </p:txBody>
      </p:sp>
      <p:sp>
        <p:nvSpPr>
          <p:cNvPr id="11" name="TextBox 10"/>
          <p:cNvSpPr txBox="1"/>
          <p:nvPr/>
        </p:nvSpPr>
        <p:spPr>
          <a:xfrm>
            <a:off x="304800" y="1600200"/>
            <a:ext cx="8458200" cy="1446550"/>
          </a:xfrm>
          <a:prstGeom prst="rect">
            <a:avLst/>
          </a:prstGeom>
          <a:solidFill>
            <a:schemeClr val="bg1">
              <a:lumMod val="95000"/>
            </a:schemeClr>
          </a:solidFill>
        </p:spPr>
        <p:txBody>
          <a:bodyPr wrap="square" rtlCol="0">
            <a:spAutoFit/>
          </a:bodyPr>
          <a:lstStyle/>
          <a:p>
            <a:pPr defTabSz="182880"/>
            <a:r>
              <a:rPr lang="en-US" sz="1100" b="1" dirty="0" smtClean="0">
                <a:solidFill>
                  <a:srgbClr val="7F0055"/>
                </a:solidFill>
                <a:latin typeface="Courier New"/>
              </a:rPr>
              <a:t>private</a:t>
            </a:r>
            <a:r>
              <a:rPr lang="en-US" sz="1100" b="1" dirty="0" smtClean="0">
                <a:solidFill>
                  <a:srgbClr val="000000"/>
                </a:solidFill>
                <a:latin typeface="Courier New"/>
              </a:rPr>
              <a:t> </a:t>
            </a:r>
            <a:r>
              <a:rPr lang="en-US" sz="1100" b="1" dirty="0" smtClean="0">
                <a:solidFill>
                  <a:srgbClr val="7F0055"/>
                </a:solidFill>
                <a:latin typeface="Courier New"/>
              </a:rPr>
              <a:t>void</a:t>
            </a:r>
            <a:r>
              <a:rPr lang="en-US" sz="1100" b="1" dirty="0" smtClean="0">
                <a:solidFill>
                  <a:srgbClr val="000000"/>
                </a:solidFill>
                <a:latin typeface="Courier New"/>
              </a:rPr>
              <a:t> </a:t>
            </a:r>
            <a:r>
              <a:rPr lang="en-US" sz="1100" b="1" dirty="0" err="1" smtClean="0">
                <a:solidFill>
                  <a:srgbClr val="000000"/>
                </a:solidFill>
                <a:highlight>
                  <a:srgbClr val="D4D4D4"/>
                </a:highlight>
                <a:latin typeface="Courier New"/>
              </a:rPr>
              <a:t>showSoundTracks</a:t>
            </a:r>
            <a:r>
              <a:rPr lang="en-US" sz="1100" b="1" dirty="0" smtClean="0">
                <a:solidFill>
                  <a:srgbClr val="000000"/>
                </a:solidFill>
                <a:highlight>
                  <a:srgbClr val="D4D4D4"/>
                </a:highlight>
                <a:latin typeface="Courier New"/>
              </a:rPr>
              <a:t>() {</a:t>
            </a:r>
          </a:p>
          <a:p>
            <a:pPr defTabSz="182880"/>
            <a:r>
              <a:rPr lang="en-US" sz="1100" dirty="0" smtClean="0">
                <a:solidFill>
                  <a:srgbClr val="000000"/>
                </a:solidFill>
                <a:latin typeface="Courier New"/>
              </a:rPr>
              <a:t>	Intent </a:t>
            </a:r>
            <a:r>
              <a:rPr lang="en-US" sz="1100" dirty="0" err="1" smtClean="0">
                <a:solidFill>
                  <a:srgbClr val="000000"/>
                </a:solidFill>
                <a:latin typeface="Courier New"/>
              </a:rPr>
              <a:t>myIntent</a:t>
            </a:r>
            <a:r>
              <a:rPr lang="en-US" sz="1100" dirty="0" smtClean="0">
                <a:solidFill>
                  <a:srgbClr val="000000"/>
                </a:solidFill>
                <a:latin typeface="Courier New"/>
              </a:rPr>
              <a:t> = </a:t>
            </a:r>
            <a:r>
              <a:rPr lang="en-US" sz="1100" b="1" dirty="0" smtClean="0">
                <a:solidFill>
                  <a:srgbClr val="7F0055"/>
                </a:solidFill>
                <a:latin typeface="Courier New"/>
              </a:rPr>
              <a:t>new</a:t>
            </a:r>
            <a:r>
              <a:rPr lang="en-US" sz="1100" b="1" dirty="0" smtClean="0">
                <a:solidFill>
                  <a:srgbClr val="000000"/>
                </a:solidFill>
                <a:latin typeface="Courier New"/>
              </a:rPr>
              <a:t> Intent();</a:t>
            </a:r>
          </a:p>
          <a:p>
            <a:pPr defTabSz="182880"/>
            <a:r>
              <a:rPr lang="en-US" sz="1100" dirty="0" smtClean="0">
                <a:solidFill>
                  <a:srgbClr val="000000"/>
                </a:solidFill>
                <a:latin typeface="Courier New"/>
              </a:rPr>
              <a:t>	</a:t>
            </a:r>
            <a:r>
              <a:rPr lang="en-US" sz="1100" dirty="0" err="1" smtClean="0">
                <a:solidFill>
                  <a:srgbClr val="000000"/>
                </a:solidFill>
                <a:latin typeface="Courier New"/>
              </a:rPr>
              <a:t>myIntent.setType</a:t>
            </a:r>
            <a:r>
              <a:rPr lang="en-US" sz="1100" dirty="0" smtClean="0">
                <a:solidFill>
                  <a:srgbClr val="000000"/>
                </a:solidFill>
                <a:latin typeface="Courier New"/>
              </a:rPr>
              <a:t>(</a:t>
            </a:r>
            <a:r>
              <a:rPr lang="en-US" sz="1100" dirty="0" smtClean="0">
                <a:solidFill>
                  <a:srgbClr val="2A00FF"/>
                </a:solidFill>
                <a:latin typeface="Courier New"/>
              </a:rPr>
              <a:t>"audio/mp3"</a:t>
            </a:r>
            <a:r>
              <a:rPr lang="en-US" sz="1100" dirty="0" smtClean="0">
                <a:solidFill>
                  <a:srgbClr val="000000"/>
                </a:solidFill>
                <a:latin typeface="Courier New"/>
              </a:rPr>
              <a:t>);</a:t>
            </a:r>
          </a:p>
          <a:p>
            <a:pPr defTabSz="182880"/>
            <a:r>
              <a:rPr lang="en-US" sz="1100" dirty="0" smtClean="0">
                <a:solidFill>
                  <a:srgbClr val="000000"/>
                </a:solidFill>
                <a:latin typeface="Courier New"/>
              </a:rPr>
              <a:t>	</a:t>
            </a:r>
            <a:r>
              <a:rPr lang="en-US" sz="1100" dirty="0" err="1" smtClean="0">
                <a:solidFill>
                  <a:srgbClr val="000000"/>
                </a:solidFill>
                <a:latin typeface="Courier New"/>
              </a:rPr>
              <a:t>myIntent.setAction</a:t>
            </a:r>
            <a:r>
              <a:rPr lang="en-US" sz="1100" dirty="0" smtClean="0">
                <a:solidFill>
                  <a:srgbClr val="000000"/>
                </a:solidFill>
                <a:latin typeface="Courier New"/>
              </a:rPr>
              <a:t>(</a:t>
            </a:r>
            <a:r>
              <a:rPr lang="en-US" sz="1100" dirty="0" err="1" smtClean="0">
                <a:solidFill>
                  <a:srgbClr val="000000"/>
                </a:solidFill>
                <a:latin typeface="Courier New"/>
              </a:rPr>
              <a:t>Intent.</a:t>
            </a:r>
            <a:r>
              <a:rPr lang="en-US" sz="1100" i="1" dirty="0" err="1" smtClean="0">
                <a:solidFill>
                  <a:srgbClr val="0000C0"/>
                </a:solidFill>
                <a:latin typeface="Courier New"/>
              </a:rPr>
              <a:t>ACTION_GET_CONTENT</a:t>
            </a:r>
            <a:r>
              <a:rPr lang="en-US" sz="1100" i="1" dirty="0" smtClean="0">
                <a:solidFill>
                  <a:srgbClr val="000000"/>
                </a:solidFill>
                <a:latin typeface="Courier New"/>
              </a:rPr>
              <a:t>);</a:t>
            </a:r>
            <a:endParaRPr lang="en-US" sz="1100" dirty="0" smtClean="0">
              <a:latin typeface="Courier New"/>
            </a:endParaRPr>
          </a:p>
          <a:p>
            <a:pPr defTabSz="182880"/>
            <a:r>
              <a:rPr lang="en-US" sz="1100" dirty="0" smtClean="0">
                <a:solidFill>
                  <a:srgbClr val="000000"/>
                </a:solidFill>
                <a:latin typeface="Courier New"/>
              </a:rPr>
              <a:t>	</a:t>
            </a:r>
            <a:r>
              <a:rPr lang="en-US" sz="1100" dirty="0" err="1" smtClean="0">
                <a:solidFill>
                  <a:srgbClr val="000000"/>
                </a:solidFill>
                <a:latin typeface="Courier New"/>
              </a:rPr>
              <a:t>startActivityForResult</a:t>
            </a:r>
            <a:r>
              <a:rPr lang="en-US" sz="1100" dirty="0" smtClean="0">
                <a:solidFill>
                  <a:srgbClr val="000000"/>
                </a:solidFill>
                <a:latin typeface="Courier New"/>
              </a:rPr>
              <a:t>(</a:t>
            </a:r>
            <a:r>
              <a:rPr lang="en-US" sz="1100" dirty="0" err="1" smtClean="0">
                <a:solidFill>
                  <a:srgbClr val="000000"/>
                </a:solidFill>
                <a:latin typeface="Courier New"/>
              </a:rPr>
              <a:t>myIntent</a:t>
            </a:r>
            <a:r>
              <a:rPr lang="en-US" sz="1100" dirty="0" smtClean="0">
                <a:solidFill>
                  <a:srgbClr val="000000"/>
                </a:solidFill>
                <a:latin typeface="Courier New"/>
              </a:rPr>
              <a:t>, 0);</a:t>
            </a:r>
          </a:p>
          <a:p>
            <a:pPr defTabSz="182880"/>
            <a:r>
              <a:rPr lang="en-US" sz="1100" dirty="0" smtClean="0">
                <a:solidFill>
                  <a:srgbClr val="000000"/>
                </a:solidFill>
                <a:latin typeface="Courier New"/>
              </a:rPr>
              <a:t>}</a:t>
            </a:r>
            <a:r>
              <a:rPr lang="en-US" sz="1100" dirty="0" smtClean="0">
                <a:solidFill>
                  <a:srgbClr val="3F7F5F"/>
                </a:solidFill>
                <a:latin typeface="Courier New"/>
              </a:rPr>
              <a:t>//</a:t>
            </a:r>
            <a:r>
              <a:rPr lang="en-US" sz="1100" dirty="0" err="1" smtClean="0">
                <a:solidFill>
                  <a:srgbClr val="3F7F5F"/>
                </a:solidFill>
                <a:latin typeface="Courier New"/>
              </a:rPr>
              <a:t>showSoundTracks</a:t>
            </a:r>
            <a:endParaRPr lang="en-US" sz="1100" dirty="0" smtClean="0">
              <a:solidFill>
                <a:srgbClr val="3F7F5F"/>
              </a:solidFill>
              <a:latin typeface="Courier New"/>
            </a:endParaRPr>
          </a:p>
          <a:p>
            <a:pPr defTabSz="182880"/>
            <a:endParaRPr lang="en-US" sz="1100" dirty="0" smtClean="0">
              <a:latin typeface="Courier New"/>
            </a:endParaRPr>
          </a:p>
          <a:p>
            <a:pPr defTabSz="182880"/>
            <a:endParaRPr lang="en-US" sz="1100" dirty="0"/>
          </a:p>
        </p:txBody>
      </p:sp>
      <p:cxnSp>
        <p:nvCxnSpPr>
          <p:cNvPr id="17" name="Straight Arrow Connector 16"/>
          <p:cNvCxnSpPr/>
          <p:nvPr/>
        </p:nvCxnSpPr>
        <p:spPr>
          <a:xfrm rot="10800000" flipV="1">
            <a:off x="3124200" y="1828800"/>
            <a:ext cx="685800" cy="228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304800" y="3200400"/>
            <a:ext cx="3352800" cy="830997"/>
          </a:xfrm>
          <a:prstGeom prst="rect">
            <a:avLst/>
          </a:prstGeom>
          <a:solidFill>
            <a:schemeClr val="bg1">
              <a:lumMod val="95000"/>
            </a:schemeClr>
          </a:solidFill>
        </p:spPr>
        <p:txBody>
          <a:bodyPr wrap="square" rtlCol="0">
            <a:spAutoFit/>
          </a:bodyPr>
          <a:lstStyle/>
          <a:p>
            <a:r>
              <a:rPr lang="en-US" sz="1200" dirty="0" smtClean="0"/>
              <a:t>The returned string value is similar to the following</a:t>
            </a:r>
          </a:p>
          <a:p>
            <a:r>
              <a:rPr lang="en-US" sz="1200" dirty="0" smtClean="0"/>
              <a:t>“content://media/external/audio/media/14”</a:t>
            </a:r>
          </a:p>
          <a:p>
            <a:r>
              <a:rPr lang="en-US" sz="1200" dirty="0" smtClean="0"/>
              <a:t>ACTION_VIEW on that Uri would produce a result</a:t>
            </a:r>
          </a:p>
          <a:p>
            <a:r>
              <a:rPr lang="en-US" sz="1200" dirty="0" smtClean="0"/>
              <a:t>similar to the image on the right </a:t>
            </a:r>
            <a:endParaRPr lang="en-US" sz="1200" dirty="0"/>
          </a:p>
        </p:txBody>
      </p:sp>
      <p:cxnSp>
        <p:nvCxnSpPr>
          <p:cNvPr id="21" name="Straight Connector 20"/>
          <p:cNvCxnSpPr/>
          <p:nvPr/>
        </p:nvCxnSpPr>
        <p:spPr>
          <a:xfrm>
            <a:off x="3810000" y="1828800"/>
            <a:ext cx="685800" cy="0"/>
          </a:xfrm>
          <a:prstGeom prst="line">
            <a:avLst/>
          </a:prstGeom>
        </p:spPr>
        <p:style>
          <a:lnRef idx="3">
            <a:schemeClr val="accent6"/>
          </a:lnRef>
          <a:fillRef idx="0">
            <a:schemeClr val="accent6"/>
          </a:fillRef>
          <a:effectRef idx="2">
            <a:schemeClr val="accent6"/>
          </a:effectRef>
          <a:fontRef idx="minor">
            <a:schemeClr val="tx1"/>
          </a:fontRef>
        </p:style>
      </p:cxnSp>
      <p:pic>
        <p:nvPicPr>
          <p:cNvPr id="22" name="Picture 21" descr="device.png"/>
          <p:cNvPicPr>
            <a:picLocks noChangeAspect="1"/>
          </p:cNvPicPr>
          <p:nvPr/>
        </p:nvPicPr>
        <p:blipFill>
          <a:blip r:embed="rId3" cstate="print"/>
          <a:stretch>
            <a:fillRect/>
          </a:stretch>
        </p:blipFill>
        <p:spPr>
          <a:xfrm>
            <a:off x="3810000" y="3200400"/>
            <a:ext cx="1727200" cy="2590800"/>
          </a:xfrm>
          <a:prstGeom prst="rect">
            <a:avLst/>
          </a:prstGeom>
        </p:spPr>
      </p:pic>
      <p:pic>
        <p:nvPicPr>
          <p:cNvPr id="18" name="Picture 17" descr="device.png"/>
          <p:cNvPicPr>
            <a:picLocks noChangeAspect="1"/>
          </p:cNvPicPr>
          <p:nvPr/>
        </p:nvPicPr>
        <p:blipFill>
          <a:blip r:embed="rId4" cstate="print"/>
          <a:stretch>
            <a:fillRect/>
          </a:stretch>
        </p:blipFill>
        <p:spPr>
          <a:xfrm>
            <a:off x="5791200" y="1600200"/>
            <a:ext cx="2362200" cy="3543300"/>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12. Android – Intents</a:t>
            </a:r>
          </a:p>
          <a:p>
            <a:pPr algn="ctr">
              <a:spcBef>
                <a:spcPct val="0"/>
              </a:spcBef>
              <a:defRPr/>
            </a:pPr>
            <a:r>
              <a:rPr lang="en-US" sz="5900" dirty="0" smtClean="0">
                <a:solidFill>
                  <a:schemeClr val="tx2">
                    <a:lumMod val="60000"/>
                    <a:lumOff val="40000"/>
                  </a:schemeClr>
                </a:solidFill>
              </a:rPr>
              <a:t>Intents</a:t>
            </a: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534400" cy="1015663"/>
          </a:xfrm>
          <a:prstGeom prst="rect">
            <a:avLst/>
          </a:prstGeom>
          <a:noFill/>
        </p:spPr>
        <p:txBody>
          <a:bodyPr wrap="square" rtlCol="0">
            <a:spAutoFit/>
          </a:bodyPr>
          <a:lstStyle/>
          <a:p>
            <a:pPr marL="457200" indent="-457200" algn="ctr"/>
            <a:r>
              <a:rPr lang="en-US" sz="6000" b="1" dirty="0" smtClean="0">
                <a:solidFill>
                  <a:srgbClr val="FF0000"/>
                </a:solidFill>
              </a:rPr>
              <a:t>Questions ?</a:t>
            </a:r>
            <a:endParaRPr lang="en-US" sz="6000" dirty="0" smtClean="0">
              <a:solidFill>
                <a:srgbClr val="FF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graphicFrame>
        <p:nvGraphicFramePr>
          <p:cNvPr id="7" name="Table 6"/>
          <p:cNvGraphicFramePr>
            <a:graphicFrameLocks noGrp="1"/>
          </p:cNvGraphicFramePr>
          <p:nvPr/>
        </p:nvGraphicFramePr>
        <p:xfrm>
          <a:off x="914400" y="1066800"/>
          <a:ext cx="7239000" cy="415137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0840">
                <a:tc gridSpan="2">
                  <a:txBody>
                    <a:bodyPr/>
                    <a:lstStyle/>
                    <a:p>
                      <a:r>
                        <a:rPr lang="en-US" sz="3200" dirty="0" smtClean="0"/>
                        <a:t>Built-in Standard Broadcast</a:t>
                      </a:r>
                      <a:r>
                        <a:rPr lang="en-US" sz="3200" baseline="0" dirty="0" smtClean="0"/>
                        <a:t> </a:t>
                      </a:r>
                      <a:r>
                        <a:rPr lang="en-US" sz="3200" dirty="0" smtClean="0"/>
                        <a:t>Actions</a:t>
                      </a:r>
                      <a:endParaRPr lang="en-US" sz="3200" dirty="0"/>
                    </a:p>
                  </a:txBody>
                  <a:tcPr/>
                </a:tc>
                <a:tc hMerge="1">
                  <a:txBody>
                    <a:bodyPr/>
                    <a:lstStyle/>
                    <a:p>
                      <a:endParaRPr lang="en-US"/>
                    </a:p>
                  </a:txBody>
                  <a:tcPr/>
                </a:tc>
                <a:extLst>
                  <a:ext uri="{0D108BD9-81ED-4DB2-BD59-A6C34878D82A}">
                    <a16:rowId xmlns:a16="http://schemas.microsoft.com/office/drawing/2014/main" val="10000"/>
                  </a:ext>
                </a:extLst>
              </a:tr>
              <a:tr h="370840">
                <a:tc gridSpan="2">
                  <a:txBody>
                    <a:bodyPr/>
                    <a:lstStyle/>
                    <a:p>
                      <a:r>
                        <a:rPr lang="en-US" sz="1800" kern="1200" dirty="0" smtClean="0">
                          <a:solidFill>
                            <a:schemeClr val="dk1"/>
                          </a:solidFill>
                          <a:latin typeface="+mn-lt"/>
                          <a:ea typeface="+mn-ea"/>
                          <a:cs typeface="+mn-cs"/>
                        </a:rPr>
                        <a:t>List of standard actions that Intents</a:t>
                      </a:r>
                      <a:r>
                        <a:rPr lang="en-US" sz="1800" kern="1200" baseline="0" dirty="0" smtClean="0">
                          <a:solidFill>
                            <a:schemeClr val="dk1"/>
                          </a:solidFill>
                          <a:latin typeface="+mn-lt"/>
                          <a:ea typeface="+mn-ea"/>
                          <a:cs typeface="+mn-cs"/>
                        </a:rPr>
                        <a:t> can use </a:t>
                      </a:r>
                      <a:r>
                        <a:rPr lang="en-US" sz="1800" kern="1200" dirty="0" smtClean="0">
                          <a:solidFill>
                            <a:schemeClr val="dk1"/>
                          </a:solidFill>
                          <a:latin typeface="+mn-lt"/>
                          <a:ea typeface="+mn-ea"/>
                          <a:cs typeface="+mn-cs"/>
                        </a:rPr>
                        <a:t>for receiving broadcasts (usually through </a:t>
                      </a:r>
                      <a:r>
                        <a:rPr lang="en-US" sz="1800" i="1" kern="1200" dirty="0" err="1" smtClean="0">
                          <a:solidFill>
                            <a:schemeClr val="dk1"/>
                          </a:solidFill>
                          <a:latin typeface="+mn-lt"/>
                          <a:ea typeface="+mn-ea"/>
                          <a:cs typeface="+mn-cs"/>
                        </a:rPr>
                        <a:t>registerReceiver</a:t>
                      </a:r>
                      <a:r>
                        <a:rPr lang="en-US" sz="1800" i="1" kern="1200" dirty="0" smtClean="0">
                          <a:solidFill>
                            <a:schemeClr val="dk1"/>
                          </a:solidFill>
                          <a:latin typeface="+mn-lt"/>
                          <a:ea typeface="+mn-ea"/>
                          <a:cs typeface="+mn-cs"/>
                        </a:rPr>
                        <a:t>(</a:t>
                      </a:r>
                      <a:r>
                        <a:rPr lang="en-US" sz="1800" i="1" kern="1200" dirty="0" err="1" smtClean="0">
                          <a:solidFill>
                            <a:schemeClr val="dk1"/>
                          </a:solidFill>
                          <a:latin typeface="+mn-lt"/>
                          <a:ea typeface="+mn-ea"/>
                          <a:cs typeface="+mn-cs"/>
                        </a:rPr>
                        <a:t>BroadcastReceiver</a:t>
                      </a:r>
                      <a:r>
                        <a:rPr lang="en-US" sz="1800" i="1" kern="1200" dirty="0" smtClean="0">
                          <a:solidFill>
                            <a:schemeClr val="dk1"/>
                          </a:solidFill>
                          <a:latin typeface="+mn-lt"/>
                          <a:ea typeface="+mn-ea"/>
                          <a:cs typeface="+mn-cs"/>
                        </a:rPr>
                        <a:t>, </a:t>
                      </a:r>
                      <a:r>
                        <a:rPr lang="en-US" sz="1800" i="1" kern="1200" dirty="0" err="1" smtClean="0">
                          <a:solidFill>
                            <a:schemeClr val="dk1"/>
                          </a:solidFill>
                          <a:latin typeface="+mn-lt"/>
                          <a:ea typeface="+mn-ea"/>
                          <a:cs typeface="+mn-cs"/>
                        </a:rPr>
                        <a:t>IntentFilter</a:t>
                      </a:r>
                      <a:r>
                        <a:rPr lang="en-US" sz="1800" i="1" kern="1200" dirty="0" smtClean="0">
                          <a:solidFill>
                            <a:schemeClr val="dk1"/>
                          </a:solidFill>
                          <a:latin typeface="+mn-lt"/>
                          <a:ea typeface="+mn-ea"/>
                          <a:cs typeface="+mn-cs"/>
                        </a:rPr>
                        <a:t>)</a:t>
                      </a:r>
                      <a:r>
                        <a:rPr lang="en-US" sz="1800" kern="1200" dirty="0" smtClean="0">
                          <a:solidFill>
                            <a:schemeClr val="dk1"/>
                          </a:solidFill>
                          <a:latin typeface="+mn-lt"/>
                          <a:ea typeface="+mn-ea"/>
                          <a:cs typeface="+mn-cs"/>
                        </a:rPr>
                        <a:t> or a </a:t>
                      </a:r>
                      <a:r>
                        <a:rPr lang="en-US" sz="1800" i="1" kern="1200" dirty="0" smtClean="0">
                          <a:solidFill>
                            <a:schemeClr val="dk1"/>
                          </a:solidFill>
                          <a:latin typeface="+mn-lt"/>
                          <a:ea typeface="+mn-ea"/>
                          <a:cs typeface="+mn-cs"/>
                        </a:rPr>
                        <a:t>&lt;receiver&gt;</a:t>
                      </a:r>
                      <a:r>
                        <a:rPr lang="en-US" sz="1800" kern="1200" dirty="0" smtClean="0">
                          <a:solidFill>
                            <a:schemeClr val="dk1"/>
                          </a:solidFill>
                          <a:latin typeface="+mn-lt"/>
                          <a:ea typeface="+mn-ea"/>
                          <a:cs typeface="+mn-cs"/>
                        </a:rPr>
                        <a:t> tag in a manifest).</a:t>
                      </a:r>
                    </a:p>
                    <a:p>
                      <a:pPr marL="0" marR="0">
                        <a:lnSpc>
                          <a:spcPct val="115000"/>
                        </a:lnSpc>
                        <a:spcBef>
                          <a:spcPts val="0"/>
                        </a:spcBef>
                        <a:spcAft>
                          <a:spcPts val="0"/>
                        </a:spcAft>
                      </a:pPr>
                      <a:endParaRPr lang="en-US" sz="1600" dirty="0">
                        <a:latin typeface="+mn-lt"/>
                        <a:ea typeface="Calibri"/>
                        <a:cs typeface="Times New Roman"/>
                      </a:endParaRPr>
                    </a:p>
                  </a:txBody>
                  <a:tcPr marL="68580" marR="68580" marT="0" marB="0"/>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800" kern="1200" dirty="0" smtClean="0">
                          <a:solidFill>
                            <a:schemeClr val="dk1"/>
                          </a:solidFill>
                          <a:latin typeface="+mn-lt"/>
                          <a:ea typeface="+mn-ea"/>
                          <a:cs typeface="+mn-cs"/>
                        </a:rPr>
                        <a:t>ACTION_TIME_TICK</a:t>
                      </a:r>
                    </a:p>
                    <a:p>
                      <a:r>
                        <a:rPr lang="en-US" sz="1800" kern="1200" dirty="0" smtClean="0">
                          <a:solidFill>
                            <a:schemeClr val="dk1"/>
                          </a:solidFill>
                          <a:latin typeface="+mn-lt"/>
                          <a:ea typeface="+mn-ea"/>
                          <a:cs typeface="+mn-cs"/>
                        </a:rPr>
                        <a:t>ACTION_TIME_CHANGED</a:t>
                      </a:r>
                    </a:p>
                    <a:p>
                      <a:r>
                        <a:rPr lang="en-US" sz="1800" kern="1200" dirty="0" smtClean="0">
                          <a:solidFill>
                            <a:schemeClr val="dk1"/>
                          </a:solidFill>
                          <a:latin typeface="+mn-lt"/>
                          <a:ea typeface="+mn-ea"/>
                          <a:cs typeface="+mn-cs"/>
                        </a:rPr>
                        <a:t>ACTION_TIMEZONE_CHANGED</a:t>
                      </a:r>
                    </a:p>
                    <a:p>
                      <a:r>
                        <a:rPr lang="en-US" sz="1800" kern="1200" dirty="0" smtClean="0">
                          <a:solidFill>
                            <a:schemeClr val="dk1"/>
                          </a:solidFill>
                          <a:latin typeface="+mn-lt"/>
                          <a:ea typeface="+mn-ea"/>
                          <a:cs typeface="+mn-cs"/>
                        </a:rPr>
                        <a:t>ACTION_BOOT_COMPLETED</a:t>
                      </a:r>
                    </a:p>
                    <a:p>
                      <a:r>
                        <a:rPr lang="en-US" sz="1800" kern="1200" dirty="0" smtClean="0">
                          <a:solidFill>
                            <a:schemeClr val="dk1"/>
                          </a:solidFill>
                          <a:latin typeface="+mn-lt"/>
                          <a:ea typeface="+mn-ea"/>
                          <a:cs typeface="+mn-cs"/>
                        </a:rPr>
                        <a:t>ACTION_PACKAGE_ADDED</a:t>
                      </a:r>
                    </a:p>
                    <a:p>
                      <a:r>
                        <a:rPr lang="en-US" sz="1800" kern="1200" dirty="0" smtClean="0">
                          <a:solidFill>
                            <a:schemeClr val="dk1"/>
                          </a:solidFill>
                          <a:latin typeface="+mn-lt"/>
                          <a:ea typeface="+mn-ea"/>
                          <a:cs typeface="+mn-cs"/>
                        </a:rPr>
                        <a:t>ACTION_PACKAGE_CHANGED</a:t>
                      </a:r>
                    </a:p>
                    <a:p>
                      <a:r>
                        <a:rPr lang="en-US" sz="1800" kern="1200" dirty="0" smtClean="0">
                          <a:solidFill>
                            <a:schemeClr val="dk1"/>
                          </a:solidFill>
                          <a:latin typeface="+mn-lt"/>
                          <a:ea typeface="+mn-ea"/>
                          <a:cs typeface="+mn-cs"/>
                        </a:rPr>
                        <a:t>ACTION_PACKAGE_REMOVED</a:t>
                      </a:r>
                    </a:p>
                    <a:p>
                      <a:r>
                        <a:rPr lang="en-US" sz="1800" kern="1200" dirty="0" smtClean="0">
                          <a:solidFill>
                            <a:schemeClr val="dk1"/>
                          </a:solidFill>
                          <a:latin typeface="+mn-lt"/>
                          <a:ea typeface="+mn-ea"/>
                          <a:cs typeface="+mn-cs"/>
                        </a:rPr>
                        <a:t>ACTION_UID_REMOVED</a:t>
                      </a:r>
                    </a:p>
                    <a:p>
                      <a:r>
                        <a:rPr lang="en-US" sz="1800" kern="1200" dirty="0" smtClean="0">
                          <a:solidFill>
                            <a:schemeClr val="dk1"/>
                          </a:solidFill>
                          <a:latin typeface="+mn-lt"/>
                          <a:ea typeface="+mn-ea"/>
                          <a:cs typeface="+mn-cs"/>
                        </a:rPr>
                        <a:t>ACTION_BATTERY_CHANGED</a:t>
                      </a:r>
                      <a:endParaRPr lang="en-US" sz="1600" dirty="0" smtClean="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90000" lnSpcReduction="20000"/>
          </a:bodyPr>
          <a:lstStyle/>
          <a:p>
            <a:pPr>
              <a:spcBef>
                <a:spcPct val="0"/>
              </a:spcBef>
              <a:defRPr/>
            </a:pPr>
            <a:r>
              <a:rPr lang="en-US" sz="1100" dirty="0" smtClean="0">
                <a:solidFill>
                  <a:schemeClr val="tx2">
                    <a:lumMod val="60000"/>
                    <a:lumOff val="40000"/>
                  </a:schemeClr>
                </a:solidFill>
              </a:rPr>
              <a:t>	 12. Android – Intents</a:t>
            </a:r>
          </a:p>
          <a:p>
            <a:pPr algn="ctr">
              <a:spcBef>
                <a:spcPct val="0"/>
              </a:spcBef>
              <a:defRPr/>
            </a:pPr>
            <a:r>
              <a:rPr lang="en-US" sz="5900" dirty="0" smtClean="0">
                <a:solidFill>
                  <a:schemeClr val="tx2">
                    <a:lumMod val="60000"/>
                    <a:lumOff val="40000"/>
                  </a:schemeClr>
                </a:solidFill>
              </a:rPr>
              <a:t>Intents</a:t>
            </a: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534400" cy="461665"/>
          </a:xfrm>
          <a:prstGeom prst="rect">
            <a:avLst/>
          </a:prstGeom>
          <a:noFill/>
        </p:spPr>
        <p:txBody>
          <a:bodyPr wrap="square" rtlCol="0">
            <a:spAutoFit/>
          </a:bodyPr>
          <a:lstStyle/>
          <a:p>
            <a:pPr marL="457200" indent="-457200"/>
            <a:r>
              <a:rPr lang="en-US" sz="2400" b="1" dirty="0" smtClean="0">
                <a:solidFill>
                  <a:srgbClr val="0070C0"/>
                </a:solidFill>
              </a:rPr>
              <a:t>Appendix: Getting Permissions</a:t>
            </a:r>
            <a:endParaRPr lang="en-US" sz="2400" dirty="0" smtClean="0">
              <a:solidFill>
                <a:srgbClr val="0070C0"/>
              </a:solidFill>
            </a:endParaRPr>
          </a:p>
        </p:txBody>
      </p:sp>
      <p:pic>
        <p:nvPicPr>
          <p:cNvPr id="1026" name="Picture 2"/>
          <p:cNvPicPr>
            <a:picLocks noChangeAspect="1" noChangeArrowheads="1"/>
          </p:cNvPicPr>
          <p:nvPr/>
        </p:nvPicPr>
        <p:blipFill>
          <a:blip r:embed="rId3" cstate="print"/>
          <a:srcRect/>
          <a:stretch>
            <a:fillRect/>
          </a:stretch>
        </p:blipFill>
        <p:spPr bwMode="auto">
          <a:xfrm>
            <a:off x="457200" y="1752600"/>
            <a:ext cx="6959600" cy="4175760"/>
          </a:xfrm>
          <a:prstGeom prst="rect">
            <a:avLst/>
          </a:prstGeom>
          <a:noFill/>
          <a:ln w="9525">
            <a:noFill/>
            <a:miter lim="800000"/>
            <a:headEnd/>
            <a:tailEnd/>
          </a:ln>
        </p:spPr>
      </p:pic>
      <p:sp>
        <p:nvSpPr>
          <p:cNvPr id="9" name="Right Arrow 8"/>
          <p:cNvSpPr/>
          <p:nvPr/>
        </p:nvSpPr>
        <p:spPr>
          <a:xfrm>
            <a:off x="76200" y="4876800"/>
            <a:ext cx="609600" cy="2286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43200" y="4495800"/>
            <a:ext cx="533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6781800" y="3200400"/>
            <a:ext cx="685800" cy="3048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33400" y="6096000"/>
            <a:ext cx="7924800" cy="461665"/>
          </a:xfrm>
          <a:prstGeom prst="rect">
            <a:avLst/>
          </a:prstGeom>
          <a:noFill/>
        </p:spPr>
        <p:txBody>
          <a:bodyPr wrap="square" rtlCol="0">
            <a:spAutoFit/>
          </a:bodyPr>
          <a:lstStyle/>
          <a:p>
            <a:r>
              <a:rPr lang="en-US" sz="1200" dirty="0" smtClean="0"/>
              <a:t>Becomes:  </a:t>
            </a:r>
          </a:p>
          <a:p>
            <a:r>
              <a:rPr lang="en-US" sz="1200" dirty="0" smtClean="0">
                <a:latin typeface="Consolas" pitchFamily="49" charset="0"/>
              </a:rPr>
              <a:t>&lt;uses-permission </a:t>
            </a:r>
            <a:r>
              <a:rPr lang="en-US" sz="1200" dirty="0" err="1" smtClean="0">
                <a:latin typeface="Consolas" pitchFamily="49" charset="0"/>
              </a:rPr>
              <a:t>android:name</a:t>
            </a:r>
            <a:r>
              <a:rPr lang="en-US" sz="1200" dirty="0" smtClean="0">
                <a:latin typeface="Consolas" pitchFamily="49" charset="0"/>
              </a:rPr>
              <a:t>=</a:t>
            </a:r>
            <a:r>
              <a:rPr lang="en-US" sz="1200" i="1" dirty="0" smtClean="0">
                <a:latin typeface="Consolas" pitchFamily="49" charset="0"/>
              </a:rPr>
              <a:t>"</a:t>
            </a:r>
            <a:r>
              <a:rPr lang="en-US" sz="1200" i="1" dirty="0" err="1" smtClean="0">
                <a:latin typeface="Consolas" pitchFamily="49" charset="0"/>
              </a:rPr>
              <a:t>android.permission.CALL_PHONE</a:t>
            </a:r>
            <a:r>
              <a:rPr lang="en-US" sz="1200" i="1" dirty="0" smtClean="0">
                <a:latin typeface="Consolas" pitchFamily="49" charset="0"/>
              </a:rPr>
              <a:t>"&gt;&lt;/uses-permission&gt;</a:t>
            </a:r>
            <a:endParaRPr lang="en-US" sz="1200" dirty="0">
              <a:latin typeface="Consolas" pitchFamily="49"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70C0"/>
                </a:solidFill>
              </a:rPr>
              <a:t>Android </a:t>
            </a:r>
            <a:br>
              <a:rPr lang="en-US" dirty="0" smtClean="0">
                <a:solidFill>
                  <a:srgbClr val="0070C0"/>
                </a:solidFill>
              </a:rPr>
            </a:br>
            <a:r>
              <a:rPr lang="en-US" dirty="0" smtClean="0">
                <a:solidFill>
                  <a:srgbClr val="0070C0"/>
                </a:solidFill>
              </a:rPr>
              <a:t>Intents</a:t>
            </a:r>
            <a:br>
              <a:rPr lang="en-US" dirty="0" smtClean="0">
                <a:solidFill>
                  <a:srgbClr val="0070C0"/>
                </a:solidFill>
              </a:rPr>
            </a:br>
            <a:r>
              <a:rPr lang="en-US" sz="2000" dirty="0" smtClean="0">
                <a:solidFill>
                  <a:srgbClr val="0070C0"/>
                </a:solidFill>
              </a:rPr>
              <a:t>Part 2</a:t>
            </a:r>
            <a:br>
              <a:rPr lang="en-US" sz="2000" dirty="0" smtClean="0">
                <a:solidFill>
                  <a:srgbClr val="0070C0"/>
                </a:solidFill>
              </a:rPr>
            </a:br>
            <a:r>
              <a:rPr lang="en-US" sz="2000" dirty="0" smtClean="0">
                <a:solidFill>
                  <a:srgbClr val="0070C0"/>
                </a:solidFill>
              </a:rPr>
              <a:t>Inter-Process Communication Using Bundles</a:t>
            </a:r>
            <a:br>
              <a:rPr lang="en-US" sz="2000" dirty="0" smtClean="0">
                <a:solidFill>
                  <a:srgbClr val="0070C0"/>
                </a:solidFill>
              </a:rPr>
            </a:br>
            <a:endParaRPr lang="en-US" dirty="0">
              <a:solidFill>
                <a:srgbClr val="0070C0"/>
              </a:solidFill>
            </a:endParaRPr>
          </a:p>
        </p:txBody>
      </p:sp>
      <p:sp>
        <p:nvSpPr>
          <p:cNvPr id="3" name="Subtitle 2"/>
          <p:cNvSpPr>
            <a:spLocks noGrp="1"/>
          </p:cNvSpPr>
          <p:nvPr>
            <p:ph type="subTitle" idx="1"/>
          </p:nvPr>
        </p:nvSpPr>
        <p:spPr>
          <a:xfrm>
            <a:off x="1447800" y="3733800"/>
            <a:ext cx="6400800" cy="1752600"/>
          </a:xfrm>
        </p:spPr>
        <p:txBody>
          <a:bodyPr>
            <a:normAutofit/>
          </a:bodyPr>
          <a:lstStyle/>
          <a:p>
            <a:pPr algn="l"/>
            <a:endParaRPr lang="en-US" sz="1200" dirty="0" smtClean="0"/>
          </a:p>
          <a:p>
            <a:pPr algn="l"/>
            <a:endParaRPr lang="en-US" sz="1200" dirty="0"/>
          </a:p>
          <a:p>
            <a:pPr algn="l"/>
            <a:endParaRPr lang="en-US" sz="1200" dirty="0" smtClean="0"/>
          </a:p>
          <a:p>
            <a:pPr algn="l"/>
            <a:r>
              <a:rPr lang="en-US" sz="1200" dirty="0" smtClean="0"/>
              <a:t>Notes are based on: </a:t>
            </a:r>
          </a:p>
          <a:p>
            <a:pPr lvl="1" algn="l"/>
            <a:r>
              <a:rPr lang="en-US" sz="1050" dirty="0" smtClean="0"/>
              <a:t>Android Developers </a:t>
            </a:r>
          </a:p>
          <a:p>
            <a:pPr lvl="1" algn="l"/>
            <a:r>
              <a:rPr lang="en-US" sz="1050" dirty="0" smtClean="0"/>
              <a:t>http://developer.android.com/index.html</a:t>
            </a:r>
            <a:endParaRPr lang="en-US" sz="1050" dirty="0"/>
          </a:p>
        </p:txBody>
      </p:sp>
      <p:pic>
        <p:nvPicPr>
          <p:cNvPr id="1030" name="Picture 6"/>
          <p:cNvPicPr>
            <a:picLocks noChangeAspect="1" noChangeArrowheads="1"/>
          </p:cNvPicPr>
          <p:nvPr/>
        </p:nvPicPr>
        <p:blipFill>
          <a:blip r:embed="rId2" cstate="print"/>
          <a:srcRect/>
          <a:stretch>
            <a:fillRect/>
          </a:stretch>
        </p:blipFill>
        <p:spPr bwMode="auto">
          <a:xfrm>
            <a:off x="1" y="0"/>
            <a:ext cx="860627" cy="2924175"/>
          </a:xfrm>
          <a:prstGeom prst="rect">
            <a:avLst/>
          </a:prstGeom>
          <a:noFill/>
          <a:ln w="9525">
            <a:noFill/>
            <a:miter lim="800000"/>
            <a:headEnd/>
            <a:tailEnd/>
          </a:ln>
        </p:spPr>
      </p:pic>
      <p:pic>
        <p:nvPicPr>
          <p:cNvPr id="9" name="Picture 6"/>
          <p:cNvPicPr>
            <a:picLocks noChangeAspect="1" noChangeArrowheads="1"/>
          </p:cNvPicPr>
          <p:nvPr/>
        </p:nvPicPr>
        <p:blipFill>
          <a:blip r:embed="rId2" cstate="print"/>
          <a:srcRect/>
          <a:stretch>
            <a:fillRect/>
          </a:stretch>
        </p:blipFill>
        <p:spPr bwMode="auto">
          <a:xfrm>
            <a:off x="0" y="2667000"/>
            <a:ext cx="860627" cy="2924175"/>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0" y="5562600"/>
            <a:ext cx="1727200" cy="1295400"/>
          </a:xfrm>
          <a:prstGeom prst="rect">
            <a:avLst/>
          </a:prstGeom>
          <a:noFill/>
          <a:ln w="9525">
            <a:noFill/>
            <a:miter lim="800000"/>
            <a:headEnd/>
            <a:tailEnd/>
          </a:ln>
        </p:spPr>
      </p:pic>
      <p:sp>
        <p:nvSpPr>
          <p:cNvPr id="8" name="TextBox 7"/>
          <p:cNvSpPr txBox="1"/>
          <p:nvPr/>
        </p:nvSpPr>
        <p:spPr>
          <a:xfrm>
            <a:off x="6629400" y="228600"/>
            <a:ext cx="2209800" cy="1015663"/>
          </a:xfrm>
          <a:prstGeom prst="rect">
            <a:avLst/>
          </a:prstGeom>
          <a:noFill/>
        </p:spPr>
        <p:txBody>
          <a:bodyPr wrap="square" rtlCol="0">
            <a:spAutoFit/>
          </a:bodyPr>
          <a:lstStyle/>
          <a:p>
            <a:pPr algn="r"/>
            <a:r>
              <a:rPr lang="en-US" sz="6000" i="1" dirty="0" smtClean="0">
                <a:solidFill>
                  <a:srgbClr val="0070C0"/>
                </a:solidFill>
                <a:latin typeface="Bookman Old Style" pitchFamily="18" charset="0"/>
              </a:rPr>
              <a:t>12-2</a:t>
            </a:r>
            <a:endParaRPr lang="en-US" sz="6000" i="1" dirty="0">
              <a:solidFill>
                <a:srgbClr val="0070C0"/>
              </a:solidFill>
              <a:latin typeface="Bookman Old Style" pitchFamily="18" charset="0"/>
            </a:endParaRPr>
          </a:p>
        </p:txBody>
      </p:sp>
    </p:spTree>
    <p:extLst>
      <p:ext uri="{BB962C8B-B14F-4D97-AF65-F5344CB8AC3E}">
        <p14:creationId xmlns:p14="http://schemas.microsoft.com/office/powerpoint/2010/main" val="14559631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600200"/>
            <a:ext cx="8534400" cy="4724400"/>
          </a:xfrm>
          <a:prstGeom prst="rect">
            <a:avLst/>
          </a:prstGeom>
        </p:spPr>
        <p:txBody>
          <a:bodyPr>
            <a:noAutofit/>
          </a:bodyPr>
          <a:lstStyle/>
          <a:p>
            <a:pPr lvl="0"/>
            <a:r>
              <a:rPr lang="de-DE" sz="2800" b="1" dirty="0" smtClean="0">
                <a:solidFill>
                  <a:srgbClr val="0070C0"/>
                </a:solidFill>
              </a:rPr>
              <a:t>Android Intents</a:t>
            </a:r>
            <a:r>
              <a:rPr lang="de-DE" sz="2000" dirty="0" smtClean="0"/>
              <a:t/>
            </a:r>
            <a:br>
              <a:rPr lang="de-DE" sz="2000" dirty="0" smtClean="0"/>
            </a:br>
            <a:r>
              <a:rPr lang="de-DE" sz="2000" dirty="0" smtClean="0"/>
              <a:t>An </a:t>
            </a:r>
            <a:r>
              <a:rPr lang="de-DE" sz="2000" i="1" dirty="0" smtClean="0"/>
              <a:t>activity</a:t>
            </a:r>
            <a:r>
              <a:rPr lang="de-DE" sz="2000" dirty="0" smtClean="0"/>
              <a:t> usually presents a single visual user interface from which a number of actions could be performed.</a:t>
            </a:r>
          </a:p>
          <a:p>
            <a:pPr lvl="0"/>
            <a:endParaRPr lang="de-DE" sz="2000" dirty="0" smtClean="0"/>
          </a:p>
          <a:p>
            <a:pPr lvl="0"/>
            <a:r>
              <a:rPr lang="de-DE" sz="2000" dirty="0" smtClean="0">
                <a:solidFill>
                  <a:srgbClr val="C00000"/>
                </a:solidFill>
              </a:rPr>
              <a:t>Moving from one activity to another is accomplished by having the current activity start the next one through so called </a:t>
            </a:r>
            <a:r>
              <a:rPr lang="de-DE" sz="2000" b="1" i="1" dirty="0" smtClean="0">
                <a:solidFill>
                  <a:srgbClr val="0070C0"/>
                </a:solidFill>
              </a:rPr>
              <a:t>intents</a:t>
            </a:r>
            <a:r>
              <a:rPr lang="de-DE" sz="2000" dirty="0" smtClean="0"/>
              <a:t>. </a:t>
            </a:r>
            <a:endParaRPr lang="en-US" sz="2000" dirty="0" smtClean="0"/>
          </a:p>
        </p:txBody>
      </p:sp>
      <p:sp>
        <p:nvSpPr>
          <p:cNvPr id="9" name="TextBox 8"/>
          <p:cNvSpPr txBox="1"/>
          <p:nvPr/>
        </p:nvSpPr>
        <p:spPr>
          <a:xfrm>
            <a:off x="3429000" y="4038600"/>
            <a:ext cx="1676400" cy="646331"/>
          </a:xfrm>
          <a:prstGeom prst="rect">
            <a:avLst/>
          </a:prstGeom>
          <a:solidFill>
            <a:schemeClr val="bg1">
              <a:lumMod val="95000"/>
            </a:schemeClr>
          </a:solidFill>
          <a:ln>
            <a:solidFill>
              <a:schemeClr val="accent1"/>
            </a:solidFill>
          </a:ln>
        </p:spPr>
        <p:txBody>
          <a:bodyPr wrap="square" rtlCol="0">
            <a:spAutoFit/>
          </a:bodyPr>
          <a:lstStyle/>
          <a:p>
            <a:r>
              <a:rPr lang="en-US" b="1" dirty="0" smtClean="0"/>
              <a:t>Intent</a:t>
            </a:r>
            <a:r>
              <a:rPr lang="en-US" dirty="0" smtClean="0"/>
              <a:t> </a:t>
            </a:r>
          </a:p>
          <a:p>
            <a:r>
              <a:rPr lang="en-US" dirty="0" smtClean="0"/>
              <a:t>{action + data}</a:t>
            </a:r>
            <a:endParaRPr lang="en-US" dirty="0"/>
          </a:p>
        </p:txBody>
      </p:sp>
      <p:sp>
        <p:nvSpPr>
          <p:cNvPr id="12" name="TextBox 11"/>
          <p:cNvSpPr txBox="1"/>
          <p:nvPr/>
        </p:nvSpPr>
        <p:spPr>
          <a:xfrm>
            <a:off x="3429000" y="5629870"/>
            <a:ext cx="1828800" cy="923330"/>
          </a:xfrm>
          <a:prstGeom prst="rect">
            <a:avLst/>
          </a:prstGeom>
          <a:solidFill>
            <a:schemeClr val="bg1">
              <a:lumMod val="95000"/>
            </a:schemeClr>
          </a:solidFill>
          <a:ln>
            <a:solidFill>
              <a:schemeClr val="accent1"/>
            </a:solidFill>
          </a:ln>
        </p:spPr>
        <p:txBody>
          <a:bodyPr wrap="square" rtlCol="0">
            <a:spAutoFit/>
          </a:bodyPr>
          <a:lstStyle/>
          <a:p>
            <a:r>
              <a:rPr lang="en-US" i="1" dirty="0" err="1" smtClean="0"/>
              <a:t>requestCode</a:t>
            </a:r>
            <a:endParaRPr lang="en-US" i="1" dirty="0" smtClean="0"/>
          </a:p>
          <a:p>
            <a:r>
              <a:rPr lang="en-US" i="1" dirty="0" err="1" smtClean="0"/>
              <a:t>requestResult</a:t>
            </a:r>
            <a:endParaRPr lang="en-US" i="1" dirty="0" smtClean="0"/>
          </a:p>
          <a:p>
            <a:r>
              <a:rPr lang="en-US" dirty="0" smtClean="0"/>
              <a:t>[ </a:t>
            </a:r>
            <a:r>
              <a:rPr lang="en-US" i="1" dirty="0" smtClean="0"/>
              <a:t>optional data</a:t>
            </a:r>
            <a:r>
              <a:rPr lang="en-US" dirty="0" smtClean="0"/>
              <a:t> ]</a:t>
            </a:r>
            <a:endParaRPr lang="en-US" dirty="0"/>
          </a:p>
        </p:txBody>
      </p:sp>
      <p:sp>
        <p:nvSpPr>
          <p:cNvPr id="13" name="Rectangle 12"/>
          <p:cNvSpPr/>
          <p:nvPr/>
        </p:nvSpPr>
        <p:spPr>
          <a:xfrm>
            <a:off x="533400" y="3962400"/>
            <a:ext cx="2514600" cy="2514600"/>
          </a:xfrm>
          <a:prstGeom prst="rect">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Activity-1</a:t>
            </a:r>
          </a:p>
          <a:p>
            <a:pPr algn="ctr"/>
            <a:endParaRPr lang="en-US" dirty="0" smtClean="0"/>
          </a:p>
          <a:p>
            <a:pPr algn="ctr"/>
            <a:r>
              <a:rPr lang="en-US" b="1" dirty="0" err="1" smtClean="0"/>
              <a:t>startActivityForResult</a:t>
            </a:r>
            <a:endParaRPr lang="en-US" b="1" dirty="0" smtClean="0"/>
          </a:p>
          <a:p>
            <a:pPr algn="ctr"/>
            <a:r>
              <a:rPr lang="en-US" dirty="0" smtClean="0"/>
              <a:t>…</a:t>
            </a:r>
          </a:p>
          <a:p>
            <a:pPr algn="ctr"/>
            <a:r>
              <a:rPr lang="en-US" b="1" dirty="0" err="1" smtClean="0"/>
              <a:t>onActivityResult</a:t>
            </a:r>
            <a:r>
              <a:rPr lang="en-US" dirty="0" smtClean="0"/>
              <a:t>()</a:t>
            </a:r>
          </a:p>
          <a:p>
            <a:pPr algn="ctr"/>
            <a:r>
              <a:rPr lang="en-US" dirty="0" smtClean="0"/>
              <a:t>…</a:t>
            </a:r>
          </a:p>
        </p:txBody>
      </p:sp>
      <p:sp>
        <p:nvSpPr>
          <p:cNvPr id="14" name="Rectangle 13"/>
          <p:cNvSpPr/>
          <p:nvPr/>
        </p:nvSpPr>
        <p:spPr>
          <a:xfrm>
            <a:off x="5715000" y="4419600"/>
            <a:ext cx="1905000" cy="1905000"/>
          </a:xfrm>
          <a:prstGeom prst="rect">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Activity-2 </a:t>
            </a:r>
          </a:p>
          <a:p>
            <a:pPr algn="ctr"/>
            <a:endParaRPr lang="en-US" dirty="0" smtClean="0"/>
          </a:p>
          <a:p>
            <a:pPr algn="ctr"/>
            <a:r>
              <a:rPr lang="en-US" b="1" dirty="0" err="1" smtClean="0"/>
              <a:t>onResult</a:t>
            </a:r>
            <a:r>
              <a:rPr lang="en-US" dirty="0" smtClean="0"/>
              <a:t>()</a:t>
            </a:r>
          </a:p>
          <a:p>
            <a:pPr algn="ctr"/>
            <a:r>
              <a:rPr lang="en-US" dirty="0" smtClean="0"/>
              <a:t>…</a:t>
            </a:r>
          </a:p>
          <a:p>
            <a:pPr algn="ctr"/>
            <a:r>
              <a:rPr lang="en-US" dirty="0" smtClean="0"/>
              <a:t>…</a:t>
            </a:r>
            <a:endParaRPr lang="en-US" dirty="0"/>
          </a:p>
        </p:txBody>
      </p:sp>
      <p:cxnSp>
        <p:nvCxnSpPr>
          <p:cNvPr id="15" name="Straight Arrow Connector 14"/>
          <p:cNvCxnSpPr/>
          <p:nvPr/>
        </p:nvCxnSpPr>
        <p:spPr>
          <a:xfrm flipV="1">
            <a:off x="2895600" y="4495800"/>
            <a:ext cx="2743200" cy="609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2743200" y="5562600"/>
            <a:ext cx="33528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474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57</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1219200"/>
            <a:ext cx="8534400" cy="4724400"/>
          </a:xfrm>
          <a:prstGeom prst="rect">
            <a:avLst/>
          </a:prstGeom>
        </p:spPr>
        <p:txBody>
          <a:bodyPr>
            <a:noAutofit/>
          </a:bodyPr>
          <a:lstStyle/>
          <a:p>
            <a:pPr lvl="0" defTabSz="228600"/>
            <a:r>
              <a:rPr lang="de-DE" sz="2800" b="1" dirty="0" smtClean="0">
                <a:solidFill>
                  <a:srgbClr val="0070C0"/>
                </a:solidFill>
              </a:rPr>
              <a:t>Android Bundles</a:t>
            </a:r>
          </a:p>
          <a:p>
            <a:pPr lvl="0" defTabSz="228600"/>
            <a:endParaRPr lang="de-DE" sz="2000" dirty="0" smtClean="0"/>
          </a:p>
          <a:p>
            <a:pPr lvl="0" defTabSz="228600"/>
            <a:r>
              <a:rPr lang="de-DE" sz="2000" dirty="0" smtClean="0"/>
              <a:t>Most programming languages support the notion of  </a:t>
            </a:r>
            <a:r>
              <a:rPr lang="de-DE" sz="2000" b="1" dirty="0" smtClean="0"/>
              <a:t>IPC</a:t>
            </a:r>
            <a:r>
              <a:rPr lang="de-DE" sz="2000" dirty="0" smtClean="0"/>
              <a:t> </a:t>
            </a:r>
            <a:r>
              <a:rPr lang="de-DE" sz="2000" i="1" dirty="0" smtClean="0"/>
              <a:t>method-calling</a:t>
            </a:r>
            <a:r>
              <a:rPr lang="de-DE" sz="2000" dirty="0" smtClean="0"/>
              <a:t> with arguments flowing birectionally from the caller to the invoked method.</a:t>
            </a:r>
          </a:p>
          <a:p>
            <a:pPr lvl="0" defTabSz="228600"/>
            <a:endParaRPr lang="de-DE" sz="2000" dirty="0" smtClean="0"/>
          </a:p>
          <a:p>
            <a:pPr lvl="0" defTabSz="228600"/>
            <a:r>
              <a:rPr lang="de-DE" sz="2000" dirty="0" smtClean="0"/>
              <a:t>In android the calling activity issues an invocation to another activity using an </a:t>
            </a:r>
            <a:r>
              <a:rPr lang="de-DE" sz="2000" b="1" dirty="0" smtClean="0"/>
              <a:t>Intent</a:t>
            </a:r>
            <a:r>
              <a:rPr lang="de-DE" sz="2000" dirty="0" smtClean="0"/>
              <a:t> object.</a:t>
            </a:r>
          </a:p>
          <a:p>
            <a:pPr lvl="0" defTabSz="228600"/>
            <a:endParaRPr lang="de-DE" sz="2800" dirty="0" smtClean="0">
              <a:solidFill>
                <a:srgbClr val="C00000"/>
              </a:solidFill>
            </a:endParaRPr>
          </a:p>
          <a:p>
            <a:pPr lvl="0" defTabSz="228600"/>
            <a:r>
              <a:rPr lang="de-DE" sz="2800" dirty="0" smtClean="0">
                <a:solidFill>
                  <a:srgbClr val="C00000"/>
                </a:solidFill>
              </a:rPr>
              <a:t>Notably in Android, </a:t>
            </a:r>
            <a:r>
              <a:rPr lang="de-DE" sz="2800" i="1" dirty="0" smtClean="0">
                <a:solidFill>
                  <a:srgbClr val="C00000"/>
                </a:solidFill>
              </a:rPr>
              <a:t>the caller does not stop waiting </a:t>
            </a:r>
            <a:r>
              <a:rPr lang="de-DE" sz="2800" dirty="0" smtClean="0">
                <a:solidFill>
                  <a:srgbClr val="C00000"/>
                </a:solidFill>
              </a:rPr>
              <a:t>for the called activity to return results. Instead a listening-method [</a:t>
            </a:r>
            <a:r>
              <a:rPr lang="de-DE" sz="2800" i="1" dirty="0" smtClean="0">
                <a:solidFill>
                  <a:srgbClr val="C00000"/>
                </a:solidFill>
              </a:rPr>
              <a:t>onActivityResult(...) </a:t>
            </a:r>
            <a:r>
              <a:rPr lang="de-DE" sz="2800" dirty="0" smtClean="0">
                <a:solidFill>
                  <a:srgbClr val="C00000"/>
                </a:solidFill>
              </a:rPr>
              <a:t>] should be used.</a:t>
            </a:r>
          </a:p>
        </p:txBody>
      </p:sp>
      <p:sp>
        <p:nvSpPr>
          <p:cNvPr id="7" name="TextBox 6"/>
          <p:cNvSpPr txBox="1"/>
          <p:nvPr/>
        </p:nvSpPr>
        <p:spPr>
          <a:xfrm>
            <a:off x="304800" y="6596390"/>
            <a:ext cx="7315200" cy="261610"/>
          </a:xfrm>
          <a:prstGeom prst="rect">
            <a:avLst/>
          </a:prstGeom>
          <a:noFill/>
        </p:spPr>
        <p:txBody>
          <a:bodyPr wrap="square" rtlCol="0">
            <a:spAutoFit/>
          </a:bodyPr>
          <a:lstStyle/>
          <a:p>
            <a:r>
              <a:rPr lang="en-US" sz="1050" i="1" dirty="0" smtClean="0"/>
              <a:t>IPC Inter-Process Communication</a:t>
            </a:r>
            <a:endParaRPr lang="en-US" sz="1050" i="1" dirty="0"/>
          </a:p>
        </p:txBody>
      </p:sp>
    </p:spTree>
    <p:extLst>
      <p:ext uri="{BB962C8B-B14F-4D97-AF65-F5344CB8AC3E}">
        <p14:creationId xmlns:p14="http://schemas.microsoft.com/office/powerpoint/2010/main" val="41026177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58</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600200"/>
            <a:ext cx="8534400" cy="4724400"/>
          </a:xfrm>
          <a:prstGeom prst="rect">
            <a:avLst/>
          </a:prstGeom>
        </p:spPr>
        <p:txBody>
          <a:bodyPr>
            <a:noAutofit/>
          </a:bodyPr>
          <a:lstStyle/>
          <a:p>
            <a:pPr lvl="0" defTabSz="228600"/>
            <a:r>
              <a:rPr lang="de-DE" sz="2800" b="1" dirty="0" smtClean="0">
                <a:solidFill>
                  <a:srgbClr val="0070C0"/>
                </a:solidFill>
              </a:rPr>
              <a:t>Android Bundles</a:t>
            </a:r>
          </a:p>
          <a:p>
            <a:pPr lvl="0" defTabSz="228600"/>
            <a:endParaRPr lang="de-DE" sz="2000" dirty="0" smtClean="0"/>
          </a:p>
          <a:p>
            <a:pPr lvl="0" defTabSz="228600"/>
            <a:r>
              <a:rPr lang="de-DE" sz="2400" dirty="0" smtClean="0"/>
              <a:t>Normally the IPC expressions </a:t>
            </a:r>
            <a:r>
              <a:rPr lang="de-DE" sz="2400" i="1" dirty="0" smtClean="0">
                <a:solidFill>
                  <a:srgbClr val="C00000"/>
                </a:solidFill>
              </a:rPr>
              <a:t>actual parameter list</a:t>
            </a:r>
            <a:r>
              <a:rPr lang="de-DE" sz="2400" dirty="0" smtClean="0"/>
              <a:t>, and </a:t>
            </a:r>
          </a:p>
          <a:p>
            <a:pPr lvl="0" defTabSz="228600"/>
            <a:r>
              <a:rPr lang="de-DE" sz="2400" i="1" dirty="0" smtClean="0">
                <a:solidFill>
                  <a:srgbClr val="C00000"/>
                </a:solidFill>
              </a:rPr>
              <a:t>formal parameter list</a:t>
            </a:r>
            <a:r>
              <a:rPr lang="de-DE" sz="2400" dirty="0" smtClean="0">
                <a:solidFill>
                  <a:srgbClr val="C00000"/>
                </a:solidFill>
              </a:rPr>
              <a:t> </a:t>
            </a:r>
            <a:r>
              <a:rPr lang="de-DE" sz="2400" dirty="0" smtClean="0"/>
              <a:t>are used to designated the signature of particpating arguments, and the currently supplied data.</a:t>
            </a:r>
          </a:p>
          <a:p>
            <a:pPr lvl="0" defTabSz="228600"/>
            <a:endParaRPr lang="de-DE" sz="2400" dirty="0" smtClean="0"/>
          </a:p>
          <a:p>
            <a:pPr lvl="0" defTabSz="228600"/>
            <a:r>
              <a:rPr lang="de-DE" sz="2400" dirty="0" smtClean="0"/>
              <a:t>Instead of using the traditional </a:t>
            </a:r>
            <a:r>
              <a:rPr lang="de-DE" sz="2400" i="1" dirty="0" smtClean="0"/>
              <a:t>formal / actual parameter lists,</a:t>
            </a:r>
            <a:r>
              <a:rPr lang="de-DE" sz="2400" dirty="0" smtClean="0"/>
              <a:t> Android relies on the concept of Intents to establish Inter-process-communication. </a:t>
            </a:r>
          </a:p>
          <a:p>
            <a:pPr lvl="0" defTabSz="228600"/>
            <a:endParaRPr lang="de-DE" sz="2400" dirty="0" smtClean="0"/>
          </a:p>
          <a:p>
            <a:pPr lvl="0" defTabSz="228600"/>
            <a:r>
              <a:rPr lang="de-DE" sz="2400" dirty="0" smtClean="0"/>
              <a:t>Intents optionally carry a named actual list or </a:t>
            </a:r>
            <a:r>
              <a:rPr lang="de-DE" sz="2400" b="1" dirty="0" smtClean="0">
                <a:solidFill>
                  <a:srgbClr val="0070C0"/>
                </a:solidFill>
              </a:rPr>
              <a:t>bundle</a:t>
            </a:r>
            <a:r>
              <a:rPr lang="de-DE" sz="2400" dirty="0" smtClean="0"/>
              <a:t> for data exchange.</a:t>
            </a:r>
          </a:p>
        </p:txBody>
      </p:sp>
    </p:spTree>
    <p:extLst>
      <p:ext uri="{BB962C8B-B14F-4D97-AF65-F5344CB8AC3E}">
        <p14:creationId xmlns:p14="http://schemas.microsoft.com/office/powerpoint/2010/main" val="28508894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59</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600200"/>
            <a:ext cx="8534400" cy="4724400"/>
          </a:xfrm>
          <a:prstGeom prst="rect">
            <a:avLst/>
          </a:prstGeom>
        </p:spPr>
        <p:txBody>
          <a:bodyPr>
            <a:noAutofit/>
          </a:bodyPr>
          <a:lstStyle/>
          <a:p>
            <a:pPr lvl="0" defTabSz="228600"/>
            <a:r>
              <a:rPr lang="de-DE" sz="2800" b="1" dirty="0" smtClean="0">
                <a:solidFill>
                  <a:srgbClr val="0070C0"/>
                </a:solidFill>
              </a:rPr>
              <a:t>Android Bundles</a:t>
            </a:r>
          </a:p>
          <a:p>
            <a:pPr lvl="0" defTabSz="228600"/>
            <a:endParaRPr lang="de-DE" sz="2000" dirty="0" smtClean="0"/>
          </a:p>
          <a:p>
            <a:pPr lvl="0" defTabSz="228600"/>
            <a:r>
              <a:rPr lang="de-DE" sz="2000" dirty="0" smtClean="0"/>
              <a:t>The Android </a:t>
            </a:r>
            <a:r>
              <a:rPr lang="de-DE" sz="2000" b="1" dirty="0" smtClean="0">
                <a:solidFill>
                  <a:srgbClr val="0070C0"/>
                </a:solidFill>
              </a:rPr>
              <a:t>Bundle</a:t>
            </a:r>
            <a:r>
              <a:rPr lang="de-DE" sz="2000" dirty="0" smtClean="0"/>
              <a:t> container is a simple mechanism used to pass data between activities.</a:t>
            </a:r>
          </a:p>
          <a:p>
            <a:pPr lvl="0" defTabSz="228600"/>
            <a:endParaRPr lang="de-DE" sz="2000" dirty="0" smtClean="0"/>
          </a:p>
          <a:p>
            <a:pPr lvl="0" defTabSz="228600"/>
            <a:r>
              <a:rPr lang="de-DE" sz="2000" dirty="0" smtClean="0"/>
              <a:t>A </a:t>
            </a:r>
            <a:r>
              <a:rPr lang="de-DE" sz="2000" b="1" dirty="0" smtClean="0"/>
              <a:t>Bundle</a:t>
            </a:r>
            <a:r>
              <a:rPr lang="de-DE" sz="2000" dirty="0" smtClean="0"/>
              <a:t> is a type-safe  collection of </a:t>
            </a:r>
            <a:r>
              <a:rPr lang="de-DE" sz="2400" b="1" dirty="0" smtClean="0">
                <a:solidFill>
                  <a:srgbClr val="C00000"/>
                </a:solidFill>
              </a:rPr>
              <a:t>&lt;name, value&gt;</a:t>
            </a:r>
            <a:r>
              <a:rPr lang="de-DE" sz="2000" dirty="0" smtClean="0"/>
              <a:t> pairs.</a:t>
            </a:r>
          </a:p>
          <a:p>
            <a:pPr lvl="0" defTabSz="228600"/>
            <a:endParaRPr lang="de-DE" sz="2000" dirty="0" smtClean="0"/>
          </a:p>
          <a:p>
            <a:pPr lvl="0" defTabSz="228600"/>
            <a:r>
              <a:rPr lang="de-DE" sz="2000" dirty="0" smtClean="0"/>
              <a:t>There is a set of </a:t>
            </a:r>
            <a:r>
              <a:rPr lang="de-DE" sz="2000" b="1" i="1" dirty="0" smtClean="0"/>
              <a:t>putXXX</a:t>
            </a:r>
            <a:r>
              <a:rPr lang="de-DE" sz="2000" dirty="0" smtClean="0"/>
              <a:t> and </a:t>
            </a:r>
            <a:r>
              <a:rPr lang="de-DE" sz="2000" b="1" i="1" dirty="0" smtClean="0"/>
              <a:t>getXXX</a:t>
            </a:r>
            <a:r>
              <a:rPr lang="de-DE" sz="2000" dirty="0" smtClean="0"/>
              <a:t> methods to store and retrieve (single and array) values of primitive data types from/to the bundles. For example </a:t>
            </a:r>
          </a:p>
          <a:p>
            <a:pPr lvl="0" defTabSz="228600"/>
            <a:endParaRPr lang="de-DE" sz="2000" dirty="0" smtClean="0"/>
          </a:p>
          <a:p>
            <a:pPr lvl="0" defTabSz="228600"/>
            <a:r>
              <a:rPr lang="de-DE" sz="2000" dirty="0" smtClean="0"/>
              <a:t>		</a:t>
            </a:r>
            <a:r>
              <a:rPr lang="de-DE" sz="2000" b="1" dirty="0" smtClean="0">
                <a:latin typeface="Courier New" pitchFamily="49" charset="0"/>
                <a:cs typeface="Courier New" pitchFamily="49" charset="0"/>
              </a:rPr>
              <a:t>Bundle myBundle = new Bundle();</a:t>
            </a:r>
          </a:p>
          <a:p>
            <a:pPr lvl="0" defTabSz="228600"/>
            <a:r>
              <a:rPr lang="de-DE" sz="2000" b="1" dirty="0" smtClean="0">
                <a:latin typeface="Courier New" pitchFamily="49" charset="0"/>
                <a:cs typeface="Courier New" pitchFamily="49" charset="0"/>
              </a:rPr>
              <a:t>		myBundle.</a:t>
            </a:r>
            <a:r>
              <a:rPr lang="de-DE" sz="2000" b="1" dirty="0" smtClean="0">
                <a:solidFill>
                  <a:srgbClr val="0070C0"/>
                </a:solidFill>
                <a:latin typeface="Courier New" pitchFamily="49" charset="0"/>
                <a:cs typeface="Courier New" pitchFamily="49" charset="0"/>
              </a:rPr>
              <a:t>putDouble</a:t>
            </a:r>
            <a:r>
              <a:rPr lang="de-DE" sz="2000" b="1" dirty="0" smtClean="0">
                <a:latin typeface="Courier New" pitchFamily="49" charset="0"/>
                <a:cs typeface="Courier New" pitchFamily="49" charset="0"/>
              </a:rPr>
              <a:t> (“var1</a:t>
            </a:r>
            <a:r>
              <a:rPr lang="en-US" sz="2000" b="1" dirty="0" smtClean="0">
                <a:latin typeface="Courier New" pitchFamily="49" charset="0"/>
                <a:cs typeface="Courier New" pitchFamily="49" charset="0"/>
              </a:rPr>
              <a:t>”</a:t>
            </a:r>
            <a:r>
              <a:rPr lang="de-DE" sz="2000" b="1" dirty="0" smtClean="0">
                <a:latin typeface="Courier New" pitchFamily="49" charset="0"/>
                <a:cs typeface="Courier New" pitchFamily="49" charset="0"/>
              </a:rPr>
              <a:t>, 3.1415);</a:t>
            </a:r>
          </a:p>
          <a:p>
            <a:pPr lvl="0" defTabSz="228600"/>
            <a:r>
              <a:rPr lang="de-DE" sz="2000" b="1" dirty="0" smtClean="0">
                <a:latin typeface="Courier New" pitchFamily="49" charset="0"/>
                <a:cs typeface="Courier New" pitchFamily="49" charset="0"/>
              </a:rPr>
              <a:t>   ...</a:t>
            </a:r>
          </a:p>
          <a:p>
            <a:pPr lvl="0" defTabSz="228600"/>
            <a:r>
              <a:rPr lang="en-US" sz="2000" b="1" dirty="0" smtClean="0">
                <a:latin typeface="Courier New" pitchFamily="49" charset="0"/>
                <a:cs typeface="Courier New" pitchFamily="49" charset="0"/>
              </a:rPr>
              <a:t>		Double v1 = </a:t>
            </a:r>
            <a:r>
              <a:rPr lang="en-US" sz="2000" b="1" dirty="0" err="1" smtClean="0">
                <a:latin typeface="Courier New" pitchFamily="49" charset="0"/>
                <a:cs typeface="Courier New" pitchFamily="49" charset="0"/>
              </a:rPr>
              <a:t>myBundle.</a:t>
            </a:r>
            <a:r>
              <a:rPr lang="en-US" sz="2000" b="1" dirty="0" err="1" smtClean="0">
                <a:solidFill>
                  <a:srgbClr val="0070C0"/>
                </a:solidFill>
                <a:latin typeface="Courier New" pitchFamily="49" charset="0"/>
                <a:cs typeface="Courier New" pitchFamily="49" charset="0"/>
              </a:rPr>
              <a:t>getDouble</a:t>
            </a:r>
            <a:r>
              <a:rPr lang="en-US" sz="2000" b="1" dirty="0" smtClean="0">
                <a:latin typeface="Courier New" pitchFamily="49" charset="0"/>
                <a:cs typeface="Courier New" pitchFamily="49" charset="0"/>
              </a:rPr>
              <a:t>(“var1”);</a:t>
            </a:r>
          </a:p>
        </p:txBody>
      </p:sp>
      <p:sp>
        <p:nvSpPr>
          <p:cNvPr id="7" name="Rectangle 6"/>
          <p:cNvSpPr/>
          <p:nvPr/>
        </p:nvSpPr>
        <p:spPr>
          <a:xfrm>
            <a:off x="533400" y="4800600"/>
            <a:ext cx="7772400" cy="1524000"/>
          </a:xfrm>
          <a:prstGeom prst="rect">
            <a:avLst/>
          </a:prstGeom>
          <a:solidFill>
            <a:schemeClr val="bg1">
              <a:lumMod val="8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086600" y="58674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7010400" y="5223384"/>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919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328425"/>
            <a:ext cx="8382000" cy="746358"/>
          </a:xfrm>
          <a:prstGeom prst="rect">
            <a:avLst/>
          </a:prstGeom>
          <a:noFill/>
        </p:spPr>
        <p:txBody>
          <a:bodyPr wrap="square" rtlCol="0">
            <a:spAutoFit/>
          </a:bodyPr>
          <a:lstStyle/>
          <a:p>
            <a:pPr algn="r"/>
            <a:r>
              <a:rPr lang="en-US" sz="1050" dirty="0" smtClean="0"/>
              <a:t>Taken from:  </a:t>
            </a:r>
            <a:r>
              <a:rPr lang="en-US" sz="1050" dirty="0" smtClean="0">
                <a:hlinkClick r:id="rId3"/>
              </a:rPr>
              <a:t>http://code.google.com/android/reference/android/content/Intent.html</a:t>
            </a:r>
            <a:endParaRPr lang="en-US" sz="1050" dirty="0" smtClean="0"/>
          </a:p>
          <a:p>
            <a:endParaRPr lang="en-US" sz="800" dirty="0" smtClean="0"/>
          </a:p>
          <a:p>
            <a:r>
              <a:rPr lang="en-US" sz="2400" dirty="0" smtClean="0"/>
              <a:t>Typically an intent is called as follows:</a:t>
            </a:r>
          </a:p>
        </p:txBody>
      </p:sp>
      <p:sp>
        <p:nvSpPr>
          <p:cNvPr id="8" name="TextBox 7"/>
          <p:cNvSpPr txBox="1"/>
          <p:nvPr/>
        </p:nvSpPr>
        <p:spPr>
          <a:xfrm>
            <a:off x="304800" y="2362200"/>
            <a:ext cx="8686800" cy="1200329"/>
          </a:xfrm>
          <a:prstGeom prst="rect">
            <a:avLst/>
          </a:prstGeom>
          <a:solidFill>
            <a:schemeClr val="bg1">
              <a:lumMod val="95000"/>
            </a:schemeClr>
          </a:solidFill>
        </p:spPr>
        <p:txBody>
          <a:bodyPr wrap="square" rtlCol="0">
            <a:spAutoFit/>
          </a:bodyPr>
          <a:lstStyle/>
          <a:p>
            <a:r>
              <a:rPr lang="en-US" b="1" dirty="0" smtClean="0">
                <a:latin typeface="Consolas" pitchFamily="49" charset="0"/>
              </a:rPr>
              <a:t>Intent</a:t>
            </a:r>
            <a:r>
              <a:rPr lang="en-US" dirty="0" smtClean="0">
                <a:latin typeface="Consolas" pitchFamily="49" charset="0"/>
              </a:rPr>
              <a:t>  </a:t>
            </a:r>
            <a:r>
              <a:rPr lang="en-US" dirty="0" err="1" smtClean="0">
                <a:latin typeface="Consolas" pitchFamily="49" charset="0"/>
              </a:rPr>
              <a:t>myActivity</a:t>
            </a:r>
            <a:r>
              <a:rPr lang="en-US" dirty="0" smtClean="0">
                <a:latin typeface="Consolas" pitchFamily="49" charset="0"/>
              </a:rPr>
              <a:t> = </a:t>
            </a:r>
            <a:r>
              <a:rPr lang="en-US" b="1" dirty="0" smtClean="0">
                <a:latin typeface="Consolas" pitchFamily="49" charset="0"/>
              </a:rPr>
              <a:t>new Intent</a:t>
            </a:r>
            <a:r>
              <a:rPr lang="en-US" dirty="0" smtClean="0">
                <a:latin typeface="Consolas" pitchFamily="49" charset="0"/>
              </a:rPr>
              <a:t> (action, data);</a:t>
            </a:r>
          </a:p>
          <a:p>
            <a:endParaRPr lang="en-US" dirty="0" smtClean="0">
              <a:latin typeface="Consolas" pitchFamily="49" charset="0"/>
            </a:endParaRPr>
          </a:p>
          <a:p>
            <a:r>
              <a:rPr lang="en-US" dirty="0" err="1" smtClean="0">
                <a:latin typeface="Consolas" pitchFamily="49" charset="0"/>
              </a:rPr>
              <a:t>startActivity</a:t>
            </a:r>
            <a:r>
              <a:rPr lang="en-US" dirty="0" smtClean="0">
                <a:latin typeface="Consolas" pitchFamily="49" charset="0"/>
              </a:rPr>
              <a:t> (</a:t>
            </a:r>
            <a:r>
              <a:rPr lang="en-US" dirty="0" err="1" smtClean="0">
                <a:latin typeface="Consolas" pitchFamily="49" charset="0"/>
              </a:rPr>
              <a:t>myActivity</a:t>
            </a:r>
            <a:r>
              <a:rPr lang="en-US" dirty="0" smtClean="0">
                <a:latin typeface="Consolas" pitchFamily="49" charset="0"/>
              </a:rPr>
              <a:t>);</a:t>
            </a:r>
          </a:p>
          <a:p>
            <a:endParaRPr lang="en-US" dirty="0">
              <a:latin typeface="Consolas" pitchFamily="49" charset="0"/>
            </a:endParaRPr>
          </a:p>
        </p:txBody>
      </p:sp>
      <p:sp>
        <p:nvSpPr>
          <p:cNvPr id="9" name="Line Callout 2 8"/>
          <p:cNvSpPr/>
          <p:nvPr/>
        </p:nvSpPr>
        <p:spPr>
          <a:xfrm>
            <a:off x="4495800" y="4572000"/>
            <a:ext cx="1600200" cy="838200"/>
          </a:xfrm>
          <a:prstGeom prst="borderCallout2">
            <a:avLst>
              <a:gd name="adj1" fmla="val 18750"/>
              <a:gd name="adj2" fmla="val -8333"/>
              <a:gd name="adj3" fmla="val 18750"/>
              <a:gd name="adj4" fmla="val -16667"/>
              <a:gd name="adj5" fmla="val -229189"/>
              <a:gd name="adj6" fmla="val 10476"/>
            </a:avLst>
          </a:prstGeom>
          <a:solidFill>
            <a:srgbClr val="FFCC66"/>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Built-in or user-created activity</a:t>
            </a:r>
          </a:p>
        </p:txBody>
      </p:sp>
      <p:sp>
        <p:nvSpPr>
          <p:cNvPr id="10" name="Line Callout 2 9"/>
          <p:cNvSpPr/>
          <p:nvPr/>
        </p:nvSpPr>
        <p:spPr>
          <a:xfrm>
            <a:off x="6553200" y="3733800"/>
            <a:ext cx="2286000" cy="1219200"/>
          </a:xfrm>
          <a:prstGeom prst="borderCallout2">
            <a:avLst>
              <a:gd name="adj1" fmla="val 18750"/>
              <a:gd name="adj2" fmla="val -8333"/>
              <a:gd name="adj3" fmla="val 18750"/>
              <a:gd name="adj4" fmla="val -16667"/>
              <a:gd name="adj5" fmla="val -79990"/>
              <a:gd name="adj6" fmla="val -34073"/>
            </a:avLst>
          </a:prstGeom>
          <a:solidFill>
            <a:srgbClr val="FFCC66"/>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Primary data  (as an URI)</a:t>
            </a:r>
          </a:p>
          <a:p>
            <a:r>
              <a:rPr lang="en-US" sz="1600" dirty="0" err="1" smtClean="0">
                <a:solidFill>
                  <a:srgbClr val="002060"/>
                </a:solidFill>
              </a:rPr>
              <a:t>tel</a:t>
            </a:r>
            <a:r>
              <a:rPr lang="en-US" sz="1600" dirty="0" smtClean="0">
                <a:solidFill>
                  <a:srgbClr val="002060"/>
                </a:solidFill>
              </a:rPr>
              <a:t>://</a:t>
            </a:r>
          </a:p>
          <a:p>
            <a:r>
              <a:rPr lang="en-US" sz="1600" dirty="0" smtClean="0">
                <a:solidFill>
                  <a:srgbClr val="002060"/>
                </a:solidFill>
              </a:rPr>
              <a:t>http://</a:t>
            </a:r>
          </a:p>
          <a:p>
            <a:r>
              <a:rPr lang="en-US" sz="1600" dirty="0" err="1" smtClean="0">
                <a:solidFill>
                  <a:srgbClr val="002060"/>
                </a:solidFill>
              </a:rPr>
              <a:t>sendto</a:t>
            </a:r>
            <a:r>
              <a:rPr lang="en-US" sz="1600" dirty="0" smtClean="0">
                <a:solidFill>
                  <a:srgbClr val="002060"/>
                </a:solidFill>
              </a:rPr>
              <a:t>://</a:t>
            </a:r>
            <a:endParaRPr lang="en-US" sz="1600" dirty="0">
              <a:solidFill>
                <a:srgbClr val="00206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2400" y="2362200"/>
            <a:ext cx="6172200" cy="3046988"/>
          </a:xfrm>
          <a:prstGeom prst="rect">
            <a:avLst/>
          </a:prstGeom>
          <a:solidFill>
            <a:schemeClr val="bg1">
              <a:lumMod val="95000"/>
            </a:schemeClr>
          </a:solidFill>
        </p:spPr>
        <p:txBody>
          <a:bodyPr wrap="square" rtlCol="0">
            <a:spAutoFit/>
          </a:bodyPr>
          <a:lstStyle/>
          <a:p>
            <a:r>
              <a:rPr lang="en-US" sz="1600" dirty="0" smtClean="0"/>
              <a:t>Intent myIntentA1A2 = new Intent  (Activity1.this, Activity2.class);</a:t>
            </a:r>
          </a:p>
          <a:p>
            <a:endParaRPr lang="en-US" sz="1600" dirty="0" smtClean="0"/>
          </a:p>
          <a:p>
            <a:r>
              <a:rPr lang="en-US" sz="1600" dirty="0" smtClean="0"/>
              <a:t>Bundle myBundle1 = new Bundle();</a:t>
            </a:r>
          </a:p>
          <a:p>
            <a:r>
              <a:rPr lang="en-US" sz="1600" dirty="0" smtClean="0"/>
              <a:t>myBundle1.putInt (“val1”, 123);</a:t>
            </a:r>
          </a:p>
          <a:p>
            <a:endParaRPr lang="en-US" sz="1600" dirty="0" smtClean="0"/>
          </a:p>
          <a:p>
            <a:r>
              <a:rPr lang="en-US" sz="1600" dirty="0" smtClean="0"/>
              <a:t>myIntentA1A2.putExtras(myBundle1);</a:t>
            </a:r>
          </a:p>
          <a:p>
            <a:endParaRPr lang="en-US" sz="1600" dirty="0" smtClean="0"/>
          </a:p>
          <a:p>
            <a:r>
              <a:rPr lang="en-US" sz="1600" dirty="0" err="1" smtClean="0"/>
              <a:t>startActivityForResult</a:t>
            </a:r>
            <a:r>
              <a:rPr lang="en-US" sz="1600" dirty="0" smtClean="0"/>
              <a:t>(myIntentA1A2, 1122);</a:t>
            </a:r>
          </a:p>
          <a:p>
            <a:endParaRPr lang="en-US" sz="1600" dirty="0" smtClean="0"/>
          </a:p>
          <a:p>
            <a:endParaRPr lang="en-US" sz="1600" dirty="0" smtClean="0"/>
          </a:p>
          <a:p>
            <a:endParaRPr lang="en-US" sz="1600" dirty="0" smtClean="0"/>
          </a:p>
          <a:p>
            <a:endParaRPr lang="en-US" sz="1600"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60</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533400"/>
          </a:xfrm>
          <a:prstGeom prst="rect">
            <a:avLst/>
          </a:prstGeom>
        </p:spPr>
        <p:txBody>
          <a:bodyPr>
            <a:noAutofit/>
          </a:bodyPr>
          <a:lstStyle/>
          <a:p>
            <a:pPr lvl="0" defTabSz="228600"/>
            <a:r>
              <a:rPr lang="de-DE" sz="2800" b="1" dirty="0" smtClean="0">
                <a:solidFill>
                  <a:srgbClr val="0070C0"/>
                </a:solidFill>
              </a:rPr>
              <a:t>Android Intents &amp; Bundles</a:t>
            </a:r>
          </a:p>
        </p:txBody>
      </p:sp>
      <p:cxnSp>
        <p:nvCxnSpPr>
          <p:cNvPr id="9" name="Straight Connector 8"/>
          <p:cNvCxnSpPr/>
          <p:nvPr/>
        </p:nvCxnSpPr>
        <p:spPr>
          <a:xfrm rot="5400000">
            <a:off x="3848100" y="4305300"/>
            <a:ext cx="4191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5800" y="1905000"/>
            <a:ext cx="2514600" cy="461665"/>
          </a:xfrm>
          <a:prstGeom prst="rect">
            <a:avLst/>
          </a:prstGeom>
          <a:noFill/>
        </p:spPr>
        <p:txBody>
          <a:bodyPr wrap="square" rtlCol="0">
            <a:spAutoFit/>
          </a:bodyPr>
          <a:lstStyle/>
          <a:p>
            <a:r>
              <a:rPr lang="en-US" sz="2400" b="1" dirty="0" smtClean="0">
                <a:solidFill>
                  <a:srgbClr val="C00000"/>
                </a:solidFill>
              </a:rPr>
              <a:t>Activity1:   Sender</a:t>
            </a:r>
            <a:endParaRPr lang="en-US" sz="2400" b="1" dirty="0">
              <a:solidFill>
                <a:srgbClr val="C00000"/>
              </a:solidFill>
            </a:endParaRPr>
          </a:p>
        </p:txBody>
      </p:sp>
      <p:sp>
        <p:nvSpPr>
          <p:cNvPr id="12" name="TextBox 11"/>
          <p:cNvSpPr txBox="1"/>
          <p:nvPr/>
        </p:nvSpPr>
        <p:spPr>
          <a:xfrm>
            <a:off x="6019800" y="1905000"/>
            <a:ext cx="2667000" cy="461665"/>
          </a:xfrm>
          <a:prstGeom prst="rect">
            <a:avLst/>
          </a:prstGeom>
          <a:noFill/>
        </p:spPr>
        <p:txBody>
          <a:bodyPr wrap="square" rtlCol="0">
            <a:spAutoFit/>
          </a:bodyPr>
          <a:lstStyle/>
          <a:p>
            <a:r>
              <a:rPr lang="en-US" sz="2400" b="1" dirty="0" smtClean="0">
                <a:solidFill>
                  <a:srgbClr val="C00000"/>
                </a:solidFill>
              </a:rPr>
              <a:t>Activity2:  Receiver</a:t>
            </a:r>
            <a:endParaRPr lang="en-US" sz="2400" b="1" dirty="0">
              <a:solidFill>
                <a:srgbClr val="C00000"/>
              </a:solidFill>
            </a:endParaRPr>
          </a:p>
        </p:txBody>
      </p:sp>
      <p:grpSp>
        <p:nvGrpSpPr>
          <p:cNvPr id="21" name="Group 20"/>
          <p:cNvGrpSpPr/>
          <p:nvPr/>
        </p:nvGrpSpPr>
        <p:grpSpPr>
          <a:xfrm>
            <a:off x="4343400" y="3505200"/>
            <a:ext cx="3200400" cy="2438400"/>
            <a:chOff x="2819400" y="3505200"/>
            <a:chExt cx="3200400" cy="2438400"/>
          </a:xfrm>
        </p:grpSpPr>
        <p:sp>
          <p:nvSpPr>
            <p:cNvPr id="13" name="Rectangle 12"/>
            <p:cNvSpPr/>
            <p:nvPr/>
          </p:nvSpPr>
          <p:spPr>
            <a:xfrm>
              <a:off x="2819400" y="3505200"/>
              <a:ext cx="3200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INTENT</a:t>
              </a:r>
            </a:p>
          </p:txBody>
        </p:sp>
        <p:sp>
          <p:nvSpPr>
            <p:cNvPr id="14" name="Rectangle 13"/>
            <p:cNvSpPr/>
            <p:nvPr/>
          </p:nvSpPr>
          <p:spPr>
            <a:xfrm>
              <a:off x="2819400" y="4267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requestCode</a:t>
              </a:r>
              <a:r>
                <a:rPr lang="en-US" dirty="0" smtClean="0">
                  <a:solidFill>
                    <a:srgbClr val="0070C0"/>
                  </a:solidFill>
                </a:rPr>
                <a:t> (</a:t>
              </a:r>
              <a:r>
                <a:rPr lang="en-US" b="1" dirty="0" smtClean="0">
                  <a:solidFill>
                    <a:srgbClr val="0070C0"/>
                  </a:solidFill>
                </a:rPr>
                <a:t>1122</a:t>
              </a:r>
              <a:r>
                <a:rPr lang="en-US" dirty="0" smtClean="0">
                  <a:solidFill>
                    <a:srgbClr val="0070C0"/>
                  </a:solidFill>
                </a:rPr>
                <a:t>)</a:t>
              </a:r>
              <a:endParaRPr lang="en-US" dirty="0">
                <a:solidFill>
                  <a:srgbClr val="0070C0"/>
                </a:solidFill>
              </a:endParaRPr>
            </a:p>
          </p:txBody>
        </p:sp>
        <p:sp>
          <p:nvSpPr>
            <p:cNvPr id="15" name="Rectangle 14"/>
            <p:cNvSpPr/>
            <p:nvPr/>
          </p:nvSpPr>
          <p:spPr>
            <a:xfrm>
              <a:off x="2819400" y="4648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resultCode</a:t>
              </a:r>
              <a:endParaRPr lang="en-US" dirty="0">
                <a:solidFill>
                  <a:srgbClr val="0070C0"/>
                </a:solidFill>
              </a:endParaRPr>
            </a:p>
          </p:txBody>
        </p:sp>
        <p:sp>
          <p:nvSpPr>
            <p:cNvPr id="16" name="Rectangle 15"/>
            <p:cNvSpPr/>
            <p:nvPr/>
          </p:nvSpPr>
          <p:spPr>
            <a:xfrm>
              <a:off x="2819400" y="5029200"/>
              <a:ext cx="3200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Extras:  { val1 = </a:t>
              </a:r>
              <a:r>
                <a:rPr lang="en-US" b="1" dirty="0" smtClean="0"/>
                <a:t>123</a:t>
              </a:r>
              <a:r>
                <a:rPr lang="en-US" dirty="0" smtClean="0"/>
                <a:t> }</a:t>
              </a:r>
              <a:endParaRPr lang="en-US" dirty="0"/>
            </a:p>
          </p:txBody>
        </p:sp>
        <p:sp>
          <p:nvSpPr>
            <p:cNvPr id="17" name="Rectangle 16"/>
            <p:cNvSpPr/>
            <p:nvPr/>
          </p:nvSpPr>
          <p:spPr>
            <a:xfrm>
              <a:off x="2819400" y="3886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Sender class / Receiver class</a:t>
              </a:r>
              <a:endParaRPr lang="en-US" dirty="0">
                <a:solidFill>
                  <a:srgbClr val="0070C0"/>
                </a:solidFill>
              </a:endParaRPr>
            </a:p>
          </p:txBody>
        </p:sp>
      </p:grpSp>
      <p:sp>
        <p:nvSpPr>
          <p:cNvPr id="18" name="Left Brace 17"/>
          <p:cNvSpPr/>
          <p:nvPr/>
        </p:nvSpPr>
        <p:spPr>
          <a:xfrm>
            <a:off x="3962400" y="5029200"/>
            <a:ext cx="2286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C:\Documents and Settings\Administrator\Local Settings\Temporary Internet Files\Content.IE5\ZBRASBCM\MCj04404010000[1].png"/>
          <p:cNvPicPr>
            <a:picLocks noChangeAspect="1" noChangeArrowheads="1"/>
          </p:cNvPicPr>
          <p:nvPr/>
        </p:nvPicPr>
        <p:blipFill>
          <a:blip r:embed="rId3" cstate="print"/>
          <a:srcRect/>
          <a:stretch>
            <a:fillRect/>
          </a:stretch>
        </p:blipFill>
        <p:spPr bwMode="auto">
          <a:xfrm>
            <a:off x="2438400" y="4541520"/>
            <a:ext cx="1478280" cy="1478280"/>
          </a:xfrm>
          <a:prstGeom prst="rect">
            <a:avLst/>
          </a:prstGeom>
          <a:noFill/>
        </p:spPr>
      </p:pic>
      <p:cxnSp>
        <p:nvCxnSpPr>
          <p:cNvPr id="23" name="Elbow Connector 22"/>
          <p:cNvCxnSpPr/>
          <p:nvPr/>
        </p:nvCxnSpPr>
        <p:spPr>
          <a:xfrm rot="16200000" flipH="1">
            <a:off x="2895600" y="3581400"/>
            <a:ext cx="1752600" cy="685800"/>
          </a:xfrm>
          <a:prstGeom prst="bentConnector3">
            <a:avLst>
              <a:gd name="adj1" fmla="val -68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4267200" y="1828800"/>
            <a:ext cx="1295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5721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61</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533400"/>
          </a:xfrm>
          <a:prstGeom prst="rect">
            <a:avLst/>
          </a:prstGeom>
        </p:spPr>
        <p:txBody>
          <a:bodyPr>
            <a:noAutofit/>
          </a:bodyPr>
          <a:lstStyle/>
          <a:p>
            <a:pPr lvl="0" defTabSz="228600"/>
            <a:r>
              <a:rPr lang="de-DE" sz="2800" b="1" dirty="0" smtClean="0">
                <a:solidFill>
                  <a:srgbClr val="0070C0"/>
                </a:solidFill>
              </a:rPr>
              <a:t>Android Intents &amp; Bundles</a:t>
            </a:r>
          </a:p>
        </p:txBody>
      </p:sp>
      <p:cxnSp>
        <p:nvCxnSpPr>
          <p:cNvPr id="9" name="Straight Connector 8"/>
          <p:cNvCxnSpPr/>
          <p:nvPr/>
        </p:nvCxnSpPr>
        <p:spPr>
          <a:xfrm rot="5400000">
            <a:off x="480054" y="4488182"/>
            <a:ext cx="4191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1905000"/>
            <a:ext cx="2514600" cy="461665"/>
          </a:xfrm>
          <a:prstGeom prst="rect">
            <a:avLst/>
          </a:prstGeom>
          <a:noFill/>
        </p:spPr>
        <p:txBody>
          <a:bodyPr wrap="square" rtlCol="0">
            <a:spAutoFit/>
          </a:bodyPr>
          <a:lstStyle/>
          <a:p>
            <a:r>
              <a:rPr lang="en-US" sz="2400" b="1" dirty="0" smtClean="0">
                <a:solidFill>
                  <a:srgbClr val="C00000"/>
                </a:solidFill>
              </a:rPr>
              <a:t>Activity1:   Sender</a:t>
            </a:r>
            <a:endParaRPr lang="en-US" sz="2400" b="1" dirty="0">
              <a:solidFill>
                <a:srgbClr val="C00000"/>
              </a:solidFill>
            </a:endParaRPr>
          </a:p>
        </p:txBody>
      </p:sp>
      <p:sp>
        <p:nvSpPr>
          <p:cNvPr id="12" name="TextBox 11"/>
          <p:cNvSpPr txBox="1"/>
          <p:nvPr/>
        </p:nvSpPr>
        <p:spPr>
          <a:xfrm>
            <a:off x="6019800" y="1905000"/>
            <a:ext cx="2667000" cy="461665"/>
          </a:xfrm>
          <a:prstGeom prst="rect">
            <a:avLst/>
          </a:prstGeom>
          <a:noFill/>
        </p:spPr>
        <p:txBody>
          <a:bodyPr wrap="square" rtlCol="0">
            <a:spAutoFit/>
          </a:bodyPr>
          <a:lstStyle/>
          <a:p>
            <a:r>
              <a:rPr lang="en-US" sz="2400" b="1" dirty="0" smtClean="0">
                <a:solidFill>
                  <a:srgbClr val="C00000"/>
                </a:solidFill>
              </a:rPr>
              <a:t>Activity2:  Receiver</a:t>
            </a:r>
            <a:endParaRPr lang="en-US" sz="2400" b="1" dirty="0">
              <a:solidFill>
                <a:srgbClr val="C00000"/>
              </a:solidFill>
            </a:endParaRPr>
          </a:p>
        </p:txBody>
      </p:sp>
      <p:grpSp>
        <p:nvGrpSpPr>
          <p:cNvPr id="4" name="Group 20"/>
          <p:cNvGrpSpPr/>
          <p:nvPr/>
        </p:nvGrpSpPr>
        <p:grpSpPr>
          <a:xfrm>
            <a:off x="975354" y="3688082"/>
            <a:ext cx="3200400" cy="2438400"/>
            <a:chOff x="2819400" y="3505200"/>
            <a:chExt cx="3200400" cy="2438400"/>
          </a:xfrm>
        </p:grpSpPr>
        <p:sp>
          <p:nvSpPr>
            <p:cNvPr id="13" name="Rectangle 12"/>
            <p:cNvSpPr/>
            <p:nvPr/>
          </p:nvSpPr>
          <p:spPr>
            <a:xfrm>
              <a:off x="2819400" y="3505200"/>
              <a:ext cx="3200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INTENT</a:t>
              </a:r>
            </a:p>
          </p:txBody>
        </p:sp>
        <p:sp>
          <p:nvSpPr>
            <p:cNvPr id="14" name="Rectangle 13"/>
            <p:cNvSpPr/>
            <p:nvPr/>
          </p:nvSpPr>
          <p:spPr>
            <a:xfrm>
              <a:off x="2819400" y="4267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requestCode</a:t>
              </a:r>
              <a:r>
                <a:rPr lang="en-US" dirty="0" smtClean="0">
                  <a:solidFill>
                    <a:srgbClr val="0070C0"/>
                  </a:solidFill>
                </a:rPr>
                <a:t> (</a:t>
              </a:r>
              <a:r>
                <a:rPr lang="en-US" b="1" dirty="0" smtClean="0">
                  <a:solidFill>
                    <a:srgbClr val="0070C0"/>
                  </a:solidFill>
                </a:rPr>
                <a:t>1122</a:t>
              </a:r>
              <a:r>
                <a:rPr lang="en-US" dirty="0" smtClean="0">
                  <a:solidFill>
                    <a:srgbClr val="0070C0"/>
                  </a:solidFill>
                </a:rPr>
                <a:t>)</a:t>
              </a:r>
              <a:endParaRPr lang="en-US" dirty="0">
                <a:solidFill>
                  <a:srgbClr val="0070C0"/>
                </a:solidFill>
              </a:endParaRPr>
            </a:p>
          </p:txBody>
        </p:sp>
        <p:sp>
          <p:nvSpPr>
            <p:cNvPr id="15" name="Rectangle 14"/>
            <p:cNvSpPr/>
            <p:nvPr/>
          </p:nvSpPr>
          <p:spPr>
            <a:xfrm>
              <a:off x="2819400" y="4648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resultCode</a:t>
              </a:r>
              <a:endParaRPr lang="en-US" dirty="0">
                <a:solidFill>
                  <a:srgbClr val="0070C0"/>
                </a:solidFill>
              </a:endParaRPr>
            </a:p>
          </p:txBody>
        </p:sp>
        <p:sp>
          <p:nvSpPr>
            <p:cNvPr id="16" name="Rectangle 15"/>
            <p:cNvSpPr/>
            <p:nvPr/>
          </p:nvSpPr>
          <p:spPr>
            <a:xfrm>
              <a:off x="2819400" y="5029200"/>
              <a:ext cx="3200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Extras:  { val1 = </a:t>
              </a:r>
              <a:r>
                <a:rPr lang="en-US" b="1" dirty="0" smtClean="0"/>
                <a:t>123</a:t>
              </a:r>
              <a:r>
                <a:rPr lang="en-US" dirty="0" smtClean="0"/>
                <a:t> }</a:t>
              </a:r>
              <a:endParaRPr lang="en-US" dirty="0"/>
            </a:p>
          </p:txBody>
        </p:sp>
        <p:sp>
          <p:nvSpPr>
            <p:cNvPr id="17" name="Rectangle 16"/>
            <p:cNvSpPr/>
            <p:nvPr/>
          </p:nvSpPr>
          <p:spPr>
            <a:xfrm>
              <a:off x="2819400" y="3886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Sender class / Receiver class</a:t>
              </a:r>
              <a:endParaRPr lang="en-US" dirty="0">
                <a:solidFill>
                  <a:srgbClr val="0070C0"/>
                </a:solidFill>
              </a:endParaRPr>
            </a:p>
          </p:txBody>
        </p:sp>
      </p:grpSp>
      <p:pic>
        <p:nvPicPr>
          <p:cNvPr id="2050" name="Picture 2" descr="C:\Documents and Settings\Administrator\Local Settings\Temporary Internet Files\Content.IE5\ZBRASBCM\MCj04404010000[1].png"/>
          <p:cNvPicPr>
            <a:picLocks noChangeAspect="1" noChangeArrowheads="1"/>
          </p:cNvPicPr>
          <p:nvPr/>
        </p:nvPicPr>
        <p:blipFill>
          <a:blip r:embed="rId3" cstate="print"/>
          <a:srcRect/>
          <a:stretch>
            <a:fillRect/>
          </a:stretch>
        </p:blipFill>
        <p:spPr bwMode="auto">
          <a:xfrm>
            <a:off x="4267200" y="4724400"/>
            <a:ext cx="1478280" cy="1478280"/>
          </a:xfrm>
          <a:prstGeom prst="rect">
            <a:avLst/>
          </a:prstGeom>
          <a:noFill/>
        </p:spPr>
      </p:pic>
      <p:sp>
        <p:nvSpPr>
          <p:cNvPr id="21" name="Down Arrow 20"/>
          <p:cNvSpPr/>
          <p:nvPr/>
        </p:nvSpPr>
        <p:spPr>
          <a:xfrm>
            <a:off x="6858000" y="1219200"/>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419600" y="2590800"/>
            <a:ext cx="4495800" cy="1569660"/>
          </a:xfrm>
          <a:prstGeom prst="rect">
            <a:avLst/>
          </a:prstGeom>
          <a:solidFill>
            <a:schemeClr val="bg1">
              <a:lumMod val="95000"/>
            </a:schemeClr>
          </a:solidFill>
        </p:spPr>
        <p:txBody>
          <a:bodyPr wrap="square" rtlCol="0">
            <a:spAutoFit/>
          </a:bodyPr>
          <a:lstStyle/>
          <a:p>
            <a:r>
              <a:rPr lang="en-US" sz="1600" dirty="0" smtClean="0"/>
              <a:t>Intent myLocalIntent2 = </a:t>
            </a:r>
            <a:r>
              <a:rPr lang="en-US" sz="1600" dirty="0" err="1" smtClean="0"/>
              <a:t>getIntent</a:t>
            </a:r>
            <a:r>
              <a:rPr lang="en-US" sz="1600" dirty="0" smtClean="0"/>
              <a:t>();</a:t>
            </a:r>
          </a:p>
          <a:p>
            <a:endParaRPr lang="en-US" sz="1600" dirty="0" smtClean="0"/>
          </a:p>
          <a:p>
            <a:r>
              <a:rPr lang="en-US" sz="1600" dirty="0" smtClean="0"/>
              <a:t>Bundle </a:t>
            </a:r>
            <a:r>
              <a:rPr lang="en-US" sz="1600" dirty="0" err="1" smtClean="0"/>
              <a:t>myBundle</a:t>
            </a:r>
            <a:r>
              <a:rPr lang="en-US" sz="1600" dirty="0" smtClean="0"/>
              <a:t> = </a:t>
            </a:r>
            <a:r>
              <a:rPr lang="en-US" sz="1600" dirty="0" err="1" smtClean="0"/>
              <a:t>myLocalIntent.getExtras</a:t>
            </a:r>
            <a:r>
              <a:rPr lang="en-US" sz="1600" dirty="0" smtClean="0"/>
              <a:t>();</a:t>
            </a:r>
          </a:p>
          <a:p>
            <a:endParaRPr lang="en-US" sz="1600" dirty="0" smtClean="0"/>
          </a:p>
          <a:p>
            <a:r>
              <a:rPr lang="en-US" sz="1600" dirty="0" err="1" smtClean="0"/>
              <a:t>int</a:t>
            </a:r>
            <a:r>
              <a:rPr lang="en-US" sz="1600" dirty="0" smtClean="0"/>
              <a:t> val1 = </a:t>
            </a:r>
            <a:r>
              <a:rPr lang="en-US" sz="1600" dirty="0" err="1" smtClean="0"/>
              <a:t>myBundle.getInt</a:t>
            </a:r>
            <a:r>
              <a:rPr lang="en-US" sz="1600" dirty="0" smtClean="0"/>
              <a:t>(“val1");</a:t>
            </a:r>
          </a:p>
          <a:p>
            <a:endParaRPr lang="en-US" sz="1600" dirty="0"/>
          </a:p>
        </p:txBody>
      </p:sp>
      <p:cxnSp>
        <p:nvCxnSpPr>
          <p:cNvPr id="25" name="Elbow Connector 24"/>
          <p:cNvCxnSpPr/>
          <p:nvPr/>
        </p:nvCxnSpPr>
        <p:spPr>
          <a:xfrm rot="5400000" flipH="1" flipV="1">
            <a:off x="5638800" y="4419600"/>
            <a:ext cx="1295400" cy="990600"/>
          </a:xfrm>
          <a:prstGeom prst="bentConnector3">
            <a:avLst>
              <a:gd name="adj1" fmla="val 588"/>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7332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62</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533400"/>
          </a:xfrm>
          <a:prstGeom prst="rect">
            <a:avLst/>
          </a:prstGeom>
        </p:spPr>
        <p:txBody>
          <a:bodyPr>
            <a:noAutofit/>
          </a:bodyPr>
          <a:lstStyle/>
          <a:p>
            <a:pPr lvl="0" defTabSz="228600"/>
            <a:r>
              <a:rPr lang="de-DE" sz="2800" b="1" dirty="0" smtClean="0">
                <a:solidFill>
                  <a:srgbClr val="0070C0"/>
                </a:solidFill>
              </a:rPr>
              <a:t>Android Intents &amp; Bundles</a:t>
            </a:r>
          </a:p>
        </p:txBody>
      </p:sp>
      <p:cxnSp>
        <p:nvCxnSpPr>
          <p:cNvPr id="9" name="Straight Connector 8"/>
          <p:cNvCxnSpPr/>
          <p:nvPr/>
        </p:nvCxnSpPr>
        <p:spPr>
          <a:xfrm rot="5400000">
            <a:off x="480054" y="4488182"/>
            <a:ext cx="4191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1905000"/>
            <a:ext cx="2514600" cy="461665"/>
          </a:xfrm>
          <a:prstGeom prst="rect">
            <a:avLst/>
          </a:prstGeom>
          <a:noFill/>
        </p:spPr>
        <p:txBody>
          <a:bodyPr wrap="square" rtlCol="0">
            <a:spAutoFit/>
          </a:bodyPr>
          <a:lstStyle/>
          <a:p>
            <a:r>
              <a:rPr lang="en-US" sz="2400" b="1" dirty="0" smtClean="0">
                <a:solidFill>
                  <a:srgbClr val="C00000"/>
                </a:solidFill>
              </a:rPr>
              <a:t>Activity1:   Sender</a:t>
            </a:r>
            <a:endParaRPr lang="en-US" sz="2400" b="1" dirty="0">
              <a:solidFill>
                <a:srgbClr val="C00000"/>
              </a:solidFill>
            </a:endParaRPr>
          </a:p>
        </p:txBody>
      </p:sp>
      <p:sp>
        <p:nvSpPr>
          <p:cNvPr id="12" name="TextBox 11"/>
          <p:cNvSpPr txBox="1"/>
          <p:nvPr/>
        </p:nvSpPr>
        <p:spPr>
          <a:xfrm>
            <a:off x="6019800" y="1905000"/>
            <a:ext cx="2667000" cy="461665"/>
          </a:xfrm>
          <a:prstGeom prst="rect">
            <a:avLst/>
          </a:prstGeom>
          <a:noFill/>
        </p:spPr>
        <p:txBody>
          <a:bodyPr wrap="square" rtlCol="0">
            <a:spAutoFit/>
          </a:bodyPr>
          <a:lstStyle/>
          <a:p>
            <a:r>
              <a:rPr lang="en-US" sz="2400" b="1" dirty="0" smtClean="0">
                <a:solidFill>
                  <a:srgbClr val="C00000"/>
                </a:solidFill>
              </a:rPr>
              <a:t>Activity2:  Receiver</a:t>
            </a:r>
            <a:endParaRPr lang="en-US" sz="2400" b="1" dirty="0">
              <a:solidFill>
                <a:srgbClr val="C00000"/>
              </a:solidFill>
            </a:endParaRPr>
          </a:p>
        </p:txBody>
      </p:sp>
      <p:grpSp>
        <p:nvGrpSpPr>
          <p:cNvPr id="4" name="Group 20"/>
          <p:cNvGrpSpPr/>
          <p:nvPr/>
        </p:nvGrpSpPr>
        <p:grpSpPr>
          <a:xfrm>
            <a:off x="975354" y="3688082"/>
            <a:ext cx="3200400" cy="2438400"/>
            <a:chOff x="2819400" y="3505200"/>
            <a:chExt cx="3200400" cy="2438400"/>
          </a:xfrm>
        </p:grpSpPr>
        <p:sp>
          <p:nvSpPr>
            <p:cNvPr id="13" name="Rectangle 12"/>
            <p:cNvSpPr/>
            <p:nvPr/>
          </p:nvSpPr>
          <p:spPr>
            <a:xfrm>
              <a:off x="2819400" y="3505200"/>
              <a:ext cx="3200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INTENT</a:t>
              </a:r>
            </a:p>
          </p:txBody>
        </p:sp>
        <p:sp>
          <p:nvSpPr>
            <p:cNvPr id="14" name="Rectangle 13"/>
            <p:cNvSpPr/>
            <p:nvPr/>
          </p:nvSpPr>
          <p:spPr>
            <a:xfrm>
              <a:off x="2819400" y="4267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requestCode</a:t>
              </a:r>
              <a:r>
                <a:rPr lang="en-US" dirty="0" smtClean="0">
                  <a:solidFill>
                    <a:srgbClr val="0070C0"/>
                  </a:solidFill>
                </a:rPr>
                <a:t>  (</a:t>
              </a:r>
              <a:r>
                <a:rPr lang="en-US" b="1" dirty="0" smtClean="0">
                  <a:solidFill>
                    <a:srgbClr val="0070C0"/>
                  </a:solidFill>
                </a:rPr>
                <a:t>1122</a:t>
              </a:r>
              <a:r>
                <a:rPr lang="en-US" dirty="0" smtClean="0">
                  <a:solidFill>
                    <a:srgbClr val="0070C0"/>
                  </a:solidFill>
                </a:rPr>
                <a:t>)</a:t>
              </a:r>
              <a:endParaRPr lang="en-US" dirty="0">
                <a:solidFill>
                  <a:srgbClr val="0070C0"/>
                </a:solidFill>
              </a:endParaRPr>
            </a:p>
          </p:txBody>
        </p:sp>
        <p:sp>
          <p:nvSpPr>
            <p:cNvPr id="15" name="Rectangle 14"/>
            <p:cNvSpPr/>
            <p:nvPr/>
          </p:nvSpPr>
          <p:spPr>
            <a:xfrm>
              <a:off x="2819400" y="4648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70C0"/>
                  </a:solidFill>
                </a:rPr>
                <a:t>resultCode</a:t>
              </a:r>
              <a:r>
                <a:rPr lang="en-US" dirty="0" smtClean="0">
                  <a:solidFill>
                    <a:srgbClr val="0070C0"/>
                  </a:solidFill>
                </a:rPr>
                <a:t>  (</a:t>
              </a:r>
              <a:r>
                <a:rPr lang="en-US" b="1" dirty="0" smtClean="0">
                  <a:solidFill>
                    <a:srgbClr val="0070C0"/>
                  </a:solidFill>
                </a:rPr>
                <a:t>OK</a:t>
              </a:r>
              <a:r>
                <a:rPr lang="en-US" dirty="0" smtClean="0">
                  <a:solidFill>
                    <a:srgbClr val="0070C0"/>
                  </a:solidFill>
                </a:rPr>
                <a:t>)</a:t>
              </a:r>
              <a:endParaRPr lang="en-US" dirty="0">
                <a:solidFill>
                  <a:srgbClr val="0070C0"/>
                </a:solidFill>
              </a:endParaRPr>
            </a:p>
          </p:txBody>
        </p:sp>
        <p:sp>
          <p:nvSpPr>
            <p:cNvPr id="16" name="Rectangle 15"/>
            <p:cNvSpPr/>
            <p:nvPr/>
          </p:nvSpPr>
          <p:spPr>
            <a:xfrm>
              <a:off x="2819400" y="5029200"/>
              <a:ext cx="3200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Extras:  { val1 = </a:t>
              </a:r>
              <a:r>
                <a:rPr lang="en-US" b="1" dirty="0" smtClean="0"/>
                <a:t>456 </a:t>
              </a:r>
              <a:r>
                <a:rPr lang="en-US" dirty="0" smtClean="0"/>
                <a:t>}</a:t>
              </a:r>
              <a:endParaRPr lang="en-US" dirty="0"/>
            </a:p>
          </p:txBody>
        </p:sp>
        <p:sp>
          <p:nvSpPr>
            <p:cNvPr id="17" name="Rectangle 16"/>
            <p:cNvSpPr/>
            <p:nvPr/>
          </p:nvSpPr>
          <p:spPr>
            <a:xfrm>
              <a:off x="2819400" y="3886200"/>
              <a:ext cx="3200400" cy="38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Sender class / Receiver class</a:t>
              </a:r>
              <a:endParaRPr lang="en-US" dirty="0">
                <a:solidFill>
                  <a:srgbClr val="0070C0"/>
                </a:solidFill>
              </a:endParaRPr>
            </a:p>
          </p:txBody>
        </p:sp>
      </p:grpSp>
      <p:pic>
        <p:nvPicPr>
          <p:cNvPr id="2050" name="Picture 2" descr="C:\Documents and Settings\Administrator\Local Settings\Temporary Internet Files\Content.IE5\ZBRASBCM\MCj04404010000[1].png"/>
          <p:cNvPicPr>
            <a:picLocks noChangeAspect="1" noChangeArrowheads="1"/>
          </p:cNvPicPr>
          <p:nvPr/>
        </p:nvPicPr>
        <p:blipFill>
          <a:blip r:embed="rId3" cstate="print"/>
          <a:srcRect/>
          <a:stretch>
            <a:fillRect/>
          </a:stretch>
        </p:blipFill>
        <p:spPr bwMode="auto">
          <a:xfrm>
            <a:off x="4267200" y="4998720"/>
            <a:ext cx="1478280" cy="1478280"/>
          </a:xfrm>
          <a:prstGeom prst="rect">
            <a:avLst/>
          </a:prstGeom>
          <a:noFill/>
        </p:spPr>
      </p:pic>
      <p:sp>
        <p:nvSpPr>
          <p:cNvPr id="22" name="TextBox 21"/>
          <p:cNvSpPr txBox="1"/>
          <p:nvPr/>
        </p:nvSpPr>
        <p:spPr>
          <a:xfrm>
            <a:off x="4419600" y="2590800"/>
            <a:ext cx="4495800" cy="1569660"/>
          </a:xfrm>
          <a:prstGeom prst="rect">
            <a:avLst/>
          </a:prstGeom>
          <a:solidFill>
            <a:schemeClr val="bg1">
              <a:lumMod val="95000"/>
            </a:schemeClr>
          </a:solidFill>
        </p:spPr>
        <p:txBody>
          <a:bodyPr wrap="square" rtlCol="0">
            <a:spAutoFit/>
          </a:bodyPr>
          <a:lstStyle/>
          <a:p>
            <a:r>
              <a:rPr lang="en-US" sz="1600" dirty="0" smtClean="0"/>
              <a:t> </a:t>
            </a:r>
            <a:r>
              <a:rPr lang="en-US" sz="1600" dirty="0" err="1" smtClean="0"/>
              <a:t>myBundle.putString</a:t>
            </a:r>
            <a:r>
              <a:rPr lang="en-US" sz="1600" dirty="0" smtClean="0"/>
              <a:t>("val1", 456 );</a:t>
            </a:r>
          </a:p>
          <a:p>
            <a:endParaRPr lang="en-US" sz="1600" dirty="0" smtClean="0"/>
          </a:p>
          <a:p>
            <a:r>
              <a:rPr lang="en-US" sz="1600" dirty="0" smtClean="0"/>
              <a:t> </a:t>
            </a:r>
            <a:r>
              <a:rPr lang="en-US" sz="1600" dirty="0" err="1" smtClean="0"/>
              <a:t>myLocalIntent.putExtras</a:t>
            </a:r>
            <a:r>
              <a:rPr lang="en-US" sz="1600" dirty="0" smtClean="0"/>
              <a:t>(</a:t>
            </a:r>
            <a:r>
              <a:rPr lang="en-US" sz="1600" dirty="0" err="1" smtClean="0"/>
              <a:t>myBundle</a:t>
            </a:r>
            <a:r>
              <a:rPr lang="en-US" sz="1600" dirty="0" smtClean="0"/>
              <a:t>);</a:t>
            </a:r>
          </a:p>
          <a:p>
            <a:endParaRPr lang="en-US" sz="1600" dirty="0" smtClean="0"/>
          </a:p>
          <a:p>
            <a:r>
              <a:rPr lang="en-US" sz="1600" dirty="0" err="1" smtClean="0"/>
              <a:t>setResult</a:t>
            </a:r>
            <a:r>
              <a:rPr lang="en-US" sz="1600" dirty="0" smtClean="0"/>
              <a:t>(</a:t>
            </a:r>
            <a:r>
              <a:rPr lang="en-US" sz="1600" dirty="0" err="1" smtClean="0"/>
              <a:t>Activity.</a:t>
            </a:r>
            <a:r>
              <a:rPr lang="en-US" sz="1600" i="1" dirty="0" err="1" smtClean="0"/>
              <a:t>RESULT_OK</a:t>
            </a:r>
            <a:r>
              <a:rPr lang="en-US" sz="1600" i="1" dirty="0" smtClean="0"/>
              <a:t>, </a:t>
            </a:r>
            <a:r>
              <a:rPr lang="en-US" sz="1600" i="1" dirty="0" err="1" smtClean="0"/>
              <a:t>myLocalIntent</a:t>
            </a:r>
            <a:r>
              <a:rPr lang="en-US" sz="1600" i="1" dirty="0" smtClean="0"/>
              <a:t>);</a:t>
            </a:r>
          </a:p>
          <a:p>
            <a:endParaRPr lang="en-US" sz="1600" dirty="0"/>
          </a:p>
        </p:txBody>
      </p:sp>
      <p:sp>
        <p:nvSpPr>
          <p:cNvPr id="20" name="Right Arrow 19"/>
          <p:cNvSpPr/>
          <p:nvPr/>
        </p:nvSpPr>
        <p:spPr>
          <a:xfrm flipH="1">
            <a:off x="3962400" y="1981200"/>
            <a:ext cx="16764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p:nvPr/>
        </p:nvCxnSpPr>
        <p:spPr>
          <a:xfrm rot="10800000" flipV="1">
            <a:off x="4648200" y="3962400"/>
            <a:ext cx="1905000" cy="838200"/>
          </a:xfrm>
          <a:prstGeom prst="bentConnector3">
            <a:avLst>
              <a:gd name="adj1" fmla="val -5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a:endCxn id="2050" idx="3"/>
          </p:cNvCxnSpPr>
          <p:nvPr/>
        </p:nvCxnSpPr>
        <p:spPr>
          <a:xfrm rot="10800000" flipV="1">
            <a:off x="5745480" y="3352800"/>
            <a:ext cx="3017520" cy="2385060"/>
          </a:xfrm>
          <a:prstGeom prst="curvedConnector3">
            <a:avLst>
              <a:gd name="adj1" fmla="val -368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flipH="1">
            <a:off x="7848600" y="2667000"/>
            <a:ext cx="304800" cy="762000"/>
          </a:xfrm>
          <a:prstGeom prst="leftBrace">
            <a:avLst>
              <a:gd name="adj1" fmla="val 8333"/>
              <a:gd name="adj2" fmla="val 4828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8229600" y="3048000"/>
            <a:ext cx="535577" cy="256903"/>
          </a:xfrm>
          <a:custGeom>
            <a:avLst/>
            <a:gdLst>
              <a:gd name="connsiteX0" fmla="*/ 246017 w 246017"/>
              <a:gd name="connsiteY0" fmla="*/ 309154 h 309154"/>
              <a:gd name="connsiteX1" fmla="*/ 37011 w 246017"/>
              <a:gd name="connsiteY1" fmla="*/ 47897 h 309154"/>
              <a:gd name="connsiteX2" fmla="*/ 23949 w 246017"/>
              <a:gd name="connsiteY2" fmla="*/ 21771 h 309154"/>
              <a:gd name="connsiteX3" fmla="*/ 23949 w 246017"/>
              <a:gd name="connsiteY3" fmla="*/ 21771 h 309154"/>
            </a:gdLst>
            <a:ahLst/>
            <a:cxnLst>
              <a:cxn ang="0">
                <a:pos x="connsiteX0" y="connsiteY0"/>
              </a:cxn>
              <a:cxn ang="0">
                <a:pos x="connsiteX1" y="connsiteY1"/>
              </a:cxn>
              <a:cxn ang="0">
                <a:pos x="connsiteX2" y="connsiteY2"/>
              </a:cxn>
              <a:cxn ang="0">
                <a:pos x="connsiteX3" y="connsiteY3"/>
              </a:cxn>
            </a:cxnLst>
            <a:rect l="l" t="t" r="r" b="b"/>
            <a:pathLst>
              <a:path w="246017" h="309154">
                <a:moveTo>
                  <a:pt x="246017" y="309154"/>
                </a:moveTo>
                <a:lnTo>
                  <a:pt x="37011" y="47897"/>
                </a:lnTo>
                <a:cubicBezTo>
                  <a:pt x="0" y="0"/>
                  <a:pt x="23949" y="21771"/>
                  <a:pt x="23949" y="21771"/>
                </a:cubicBezTo>
                <a:lnTo>
                  <a:pt x="23949" y="21771"/>
                </a:ln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p:cNvSpPr/>
          <p:nvPr/>
        </p:nvSpPr>
        <p:spPr>
          <a:xfrm flipH="1">
            <a:off x="4343400" y="4495800"/>
            <a:ext cx="152400" cy="685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211832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63</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533400"/>
          </a:xfrm>
          <a:prstGeom prst="rect">
            <a:avLst/>
          </a:prstGeom>
        </p:spPr>
        <p:txBody>
          <a:bodyPr>
            <a:noAutofit/>
          </a:bodyPr>
          <a:lstStyle/>
          <a:p>
            <a:pPr lvl="0" defTabSz="228600"/>
            <a:r>
              <a:rPr lang="de-DE" sz="2800" b="1" dirty="0" smtClean="0">
                <a:solidFill>
                  <a:srgbClr val="0070C0"/>
                </a:solidFill>
              </a:rPr>
              <a:t>Android Bundles  </a:t>
            </a:r>
            <a:r>
              <a:rPr lang="de-DE" sz="1200" b="1" dirty="0" smtClean="0">
                <a:solidFill>
                  <a:srgbClr val="0070C0"/>
                </a:solidFill>
              </a:rPr>
              <a:t>Available at: http://developer.android.com/reference/android/os/Bundle.html</a:t>
            </a:r>
            <a:endParaRPr lang="de-DE" sz="2800" b="1" dirty="0" smtClean="0">
              <a:solidFill>
                <a:srgbClr val="0070C0"/>
              </a:solidFill>
            </a:endParaRPr>
          </a:p>
        </p:txBody>
      </p:sp>
      <p:graphicFrame>
        <p:nvGraphicFramePr>
          <p:cNvPr id="1027" name="Object 3"/>
          <p:cNvGraphicFramePr>
            <a:graphicFrameLocks noChangeAspect="1"/>
          </p:cNvGraphicFramePr>
          <p:nvPr/>
        </p:nvGraphicFramePr>
        <p:xfrm>
          <a:off x="384175" y="1533525"/>
          <a:ext cx="8375650" cy="5118100"/>
        </p:xfrm>
        <a:graphic>
          <a:graphicData uri="http://schemas.openxmlformats.org/presentationml/2006/ole">
            <mc:AlternateContent xmlns:mc="http://schemas.openxmlformats.org/markup-compatibility/2006">
              <mc:Choice xmlns:v="urn:schemas-microsoft-com:vml" Requires="v">
                <p:oleObj spid="_x0000_s1030" name="Document" r:id="rId4" imgW="6097016" imgH="3736029" progId="Word.Document.12">
                  <p:embed/>
                </p:oleObj>
              </mc:Choice>
              <mc:Fallback>
                <p:oleObj name="Document" r:id="rId4" imgW="6097016" imgH="3736029" progId="Word.Document.12">
                  <p:embed/>
                  <p:pic>
                    <p:nvPicPr>
                      <p:cNvPr id="10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75" y="1533525"/>
                        <a:ext cx="8375650" cy="511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00140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64</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533400"/>
          </a:xfrm>
          <a:prstGeom prst="rect">
            <a:avLst/>
          </a:prstGeom>
        </p:spPr>
        <p:txBody>
          <a:bodyPr>
            <a:noAutofit/>
          </a:bodyPr>
          <a:lstStyle/>
          <a:p>
            <a:pPr lvl="0" defTabSz="228600"/>
            <a:r>
              <a:rPr lang="de-DE" sz="2800" b="1" dirty="0" smtClean="0">
                <a:solidFill>
                  <a:srgbClr val="0070C0"/>
                </a:solidFill>
              </a:rPr>
              <a:t>Tutorial. Activity Excahange  </a:t>
            </a:r>
          </a:p>
          <a:p>
            <a:pPr lvl="0" defTabSz="228600"/>
            <a:r>
              <a:rPr lang="de-DE" sz="2200" dirty="0" smtClean="0">
                <a:solidFill>
                  <a:srgbClr val="0070C0"/>
                </a:solidFill>
              </a:rPr>
              <a:t>Activity1 collects two values from its UI and calls Activity2 to compute the sum of them. The result is sent back from Activity 2 to Activity1.</a:t>
            </a:r>
          </a:p>
        </p:txBody>
      </p:sp>
      <p:pic>
        <p:nvPicPr>
          <p:cNvPr id="9" name="Picture 8" descr="device.png"/>
          <p:cNvPicPr>
            <a:picLocks noChangeAspect="1"/>
          </p:cNvPicPr>
          <p:nvPr/>
        </p:nvPicPr>
        <p:blipFill>
          <a:blip r:embed="rId3" cstate="print"/>
          <a:stretch>
            <a:fillRect/>
          </a:stretch>
        </p:blipFill>
        <p:spPr>
          <a:xfrm>
            <a:off x="444500" y="2514600"/>
            <a:ext cx="2451100" cy="3676650"/>
          </a:xfrm>
          <a:prstGeom prst="rect">
            <a:avLst/>
          </a:prstGeom>
        </p:spPr>
      </p:pic>
      <p:pic>
        <p:nvPicPr>
          <p:cNvPr id="11" name="Picture 10" descr="device1.png"/>
          <p:cNvPicPr>
            <a:picLocks noChangeAspect="1"/>
          </p:cNvPicPr>
          <p:nvPr/>
        </p:nvPicPr>
        <p:blipFill>
          <a:blip r:embed="rId4" cstate="print"/>
          <a:stretch>
            <a:fillRect/>
          </a:stretch>
        </p:blipFill>
        <p:spPr>
          <a:xfrm>
            <a:off x="3467099" y="2514600"/>
            <a:ext cx="2418849" cy="3628274"/>
          </a:xfrm>
          <a:prstGeom prst="rect">
            <a:avLst/>
          </a:prstGeom>
        </p:spPr>
      </p:pic>
      <p:pic>
        <p:nvPicPr>
          <p:cNvPr id="12" name="Picture 11" descr="device2.png"/>
          <p:cNvPicPr>
            <a:picLocks noChangeAspect="1"/>
          </p:cNvPicPr>
          <p:nvPr/>
        </p:nvPicPr>
        <p:blipFill>
          <a:blip r:embed="rId5" cstate="print"/>
          <a:stretch>
            <a:fillRect/>
          </a:stretch>
        </p:blipFill>
        <p:spPr>
          <a:xfrm>
            <a:off x="6464300" y="2514600"/>
            <a:ext cx="2451100" cy="3676650"/>
          </a:xfrm>
          <a:prstGeom prst="rect">
            <a:avLst/>
          </a:prstGeom>
        </p:spPr>
      </p:pic>
      <p:cxnSp>
        <p:nvCxnSpPr>
          <p:cNvPr id="14" name="Straight Arrow Connector 13"/>
          <p:cNvCxnSpPr/>
          <p:nvPr/>
        </p:nvCxnSpPr>
        <p:spPr>
          <a:xfrm flipV="1">
            <a:off x="1295400" y="3352800"/>
            <a:ext cx="2133600" cy="609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4495800" y="4114800"/>
            <a:ext cx="18288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0" name="Oval 19"/>
          <p:cNvSpPr/>
          <p:nvPr/>
        </p:nvSpPr>
        <p:spPr>
          <a:xfrm>
            <a:off x="228600" y="4191000"/>
            <a:ext cx="1219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24600" y="4191000"/>
            <a:ext cx="1219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9074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65</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914400"/>
            <a:ext cx="8534400" cy="533400"/>
          </a:xfrm>
          <a:prstGeom prst="rect">
            <a:avLst/>
          </a:prstGeom>
        </p:spPr>
        <p:txBody>
          <a:bodyPr>
            <a:noAutofit/>
          </a:bodyPr>
          <a:lstStyle/>
          <a:p>
            <a:pPr lvl="0" defTabSz="228600"/>
            <a:r>
              <a:rPr lang="de-DE" sz="2400" b="1" dirty="0" smtClean="0">
                <a:solidFill>
                  <a:srgbClr val="0070C0"/>
                </a:solidFill>
              </a:rPr>
              <a:t>Tutorial. Activity Excahange  </a:t>
            </a:r>
          </a:p>
          <a:p>
            <a:pPr lvl="0" defTabSz="228600"/>
            <a:r>
              <a:rPr lang="de-DE" b="1" dirty="0" smtClean="0"/>
              <a:t>Step1.</a:t>
            </a:r>
            <a:r>
              <a:rPr lang="de-DE" dirty="0" smtClean="0"/>
              <a:t> Create GUI for Activity1(main1.xml)</a:t>
            </a:r>
          </a:p>
        </p:txBody>
      </p:sp>
      <p:sp>
        <p:nvSpPr>
          <p:cNvPr id="7" name="TextBox 6"/>
          <p:cNvSpPr txBox="1"/>
          <p:nvPr/>
        </p:nvSpPr>
        <p:spPr>
          <a:xfrm>
            <a:off x="4572000" y="1066800"/>
            <a:ext cx="4572000" cy="5632311"/>
          </a:xfrm>
          <a:prstGeom prst="rect">
            <a:avLst/>
          </a:prstGeom>
          <a:solidFill>
            <a:schemeClr val="bg1">
              <a:lumMod val="95000"/>
            </a:schemeClr>
          </a:solidFill>
        </p:spPr>
        <p:txBody>
          <a:bodyPr wrap="square" rtlCol="0">
            <a:spAutoFit/>
          </a:bodyPr>
          <a:lstStyle/>
          <a:p>
            <a:r>
              <a:rPr lang="en-US" sz="1000" dirty="0" smtClean="0"/>
              <a:t>&lt;?xml version=</a:t>
            </a:r>
            <a:r>
              <a:rPr lang="en-US" sz="1000" i="1" dirty="0" smtClean="0"/>
              <a:t>"1.0" encoding="utf-8"?&gt;</a:t>
            </a:r>
          </a:p>
          <a:p>
            <a:r>
              <a:rPr lang="en-US" sz="1000" dirty="0" smtClean="0"/>
              <a:t>&lt;</a:t>
            </a:r>
            <a:r>
              <a:rPr lang="en-US" sz="1000" dirty="0" err="1" smtClean="0"/>
              <a:t>LinearLayout</a:t>
            </a:r>
            <a:r>
              <a:rPr lang="en-US" sz="1000" dirty="0" smtClean="0"/>
              <a:t> </a:t>
            </a:r>
            <a:r>
              <a:rPr lang="en-US" sz="1000" dirty="0" err="1" smtClean="0"/>
              <a:t>xmlns:android</a:t>
            </a:r>
            <a:r>
              <a:rPr lang="en-US" sz="1000" dirty="0" smtClean="0"/>
              <a:t>=</a:t>
            </a:r>
            <a:r>
              <a:rPr lang="en-US" sz="1000" i="1" dirty="0" smtClean="0"/>
              <a:t>"http://schemas.android.com/apk/res/android"</a:t>
            </a:r>
          </a:p>
          <a:p>
            <a:r>
              <a:rPr lang="en-US" sz="1000" dirty="0" err="1" smtClean="0"/>
              <a:t>android:orientation</a:t>
            </a:r>
            <a:r>
              <a:rPr lang="en-US" sz="1000" dirty="0" smtClean="0"/>
              <a:t>=</a:t>
            </a:r>
            <a:r>
              <a:rPr lang="en-US" sz="1000" i="1" dirty="0" smtClean="0"/>
              <a:t>"vertical"   </a:t>
            </a:r>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fill_parent</a:t>
            </a:r>
            <a:r>
              <a:rPr lang="en-US" sz="1000" i="1" dirty="0" smtClean="0"/>
              <a:t>"  &gt;</a:t>
            </a:r>
          </a:p>
          <a:p>
            <a:r>
              <a:rPr lang="en-US" sz="1000" dirty="0" smtClean="0"/>
              <a:t>&lt;</a:t>
            </a:r>
            <a:r>
              <a:rPr lang="en-US" sz="1000" dirty="0" err="1" smtClean="0"/>
              <a:t>TextView</a:t>
            </a:r>
            <a:r>
              <a:rPr lang="en-US" sz="1000" dirty="0" smtClean="0"/>
              <a:t> </a:t>
            </a:r>
          </a:p>
          <a:p>
            <a:pPr lvl="1"/>
            <a:r>
              <a:rPr lang="en-US" sz="1000" dirty="0" err="1" smtClean="0"/>
              <a:t>android:text</a:t>
            </a:r>
            <a:r>
              <a:rPr lang="en-US" sz="1000" dirty="0" smtClean="0"/>
              <a:t>=</a:t>
            </a:r>
            <a:r>
              <a:rPr lang="en-US" sz="1000" i="1" dirty="0" smtClean="0"/>
              <a:t>"Activity1"</a:t>
            </a:r>
          </a:p>
          <a:p>
            <a:pPr lvl="1"/>
            <a:r>
              <a:rPr lang="en-US" sz="1000" dirty="0" err="1" smtClean="0"/>
              <a:t>android:textSize</a:t>
            </a:r>
            <a:r>
              <a:rPr lang="en-US" sz="1000" dirty="0" smtClean="0"/>
              <a:t>=</a:t>
            </a:r>
            <a:r>
              <a:rPr lang="en-US" sz="1000" i="1" dirty="0" smtClean="0"/>
              <a:t>"22sp"</a:t>
            </a:r>
          </a:p>
          <a:p>
            <a:pPr lvl="1"/>
            <a:r>
              <a:rPr lang="en-US" sz="1000" dirty="0" err="1" smtClean="0"/>
              <a:t>android:background</a:t>
            </a:r>
            <a:r>
              <a:rPr lang="en-US" sz="1000" dirty="0" smtClean="0"/>
              <a:t>=</a:t>
            </a:r>
            <a:r>
              <a:rPr lang="en-US" sz="1000" i="1" dirty="0" smtClean="0"/>
              <a:t>"#ff0000ff" </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endParaRPr lang="en-US" sz="1000" dirty="0" smtClean="0"/>
          </a:p>
          <a:p>
            <a:r>
              <a:rPr lang="en-US" sz="1000" dirty="0" smtClean="0"/>
              <a:t>&lt;</a:t>
            </a:r>
            <a:r>
              <a:rPr lang="en-US" sz="1000" dirty="0" err="1" smtClean="0"/>
              <a:t>EditText</a:t>
            </a:r>
            <a:r>
              <a:rPr lang="en-US" sz="1000" dirty="0" smtClean="0"/>
              <a:t> </a:t>
            </a:r>
          </a:p>
          <a:p>
            <a:pPr lvl="1"/>
            <a:r>
              <a:rPr lang="en-US" sz="1000" dirty="0" err="1" smtClean="0"/>
              <a:t>android:hint</a:t>
            </a:r>
            <a:r>
              <a:rPr lang="en-US" sz="1000" dirty="0" smtClean="0"/>
              <a:t>=</a:t>
            </a:r>
            <a:r>
              <a:rPr lang="en-US" sz="1000" i="1" dirty="0" smtClean="0"/>
              <a:t>"Enter first value (a signed double)"</a:t>
            </a:r>
          </a:p>
          <a:p>
            <a:pPr lvl="1"/>
            <a:r>
              <a:rPr lang="en-US" sz="1000" dirty="0" err="1" smtClean="0"/>
              <a:t>android:id</a:t>
            </a:r>
            <a:r>
              <a:rPr lang="en-US" sz="1000" dirty="0" smtClean="0"/>
              <a:t>=</a:t>
            </a:r>
            <a:r>
              <a:rPr lang="en-US" sz="1000" i="1" dirty="0" smtClean="0"/>
              <a:t>"@+id/EditText01"</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 </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a:t>
            </a:r>
          </a:p>
          <a:p>
            <a:pPr lvl="1"/>
            <a:r>
              <a:rPr lang="en-US" sz="1000" dirty="0" err="1" smtClean="0"/>
              <a:t>android:inputType</a:t>
            </a:r>
            <a:r>
              <a:rPr lang="en-US" sz="1000" dirty="0" smtClean="0"/>
              <a:t>=</a:t>
            </a:r>
            <a:r>
              <a:rPr lang="en-US" sz="1000" i="1" dirty="0" smtClean="0"/>
              <a:t>"</a:t>
            </a:r>
            <a:r>
              <a:rPr lang="en-US" sz="1000" i="1" dirty="0" err="1" smtClean="0"/>
              <a:t>numberDecimal|numberSigned|number</a:t>
            </a:r>
            <a:r>
              <a:rPr lang="en-US" sz="1000" i="1" dirty="0" smtClean="0"/>
              <a:t>" /&gt;</a:t>
            </a:r>
          </a:p>
          <a:p>
            <a:r>
              <a:rPr lang="en-US" sz="1000" dirty="0" smtClean="0"/>
              <a:t>&lt;</a:t>
            </a:r>
            <a:r>
              <a:rPr lang="en-US" sz="1000" dirty="0" err="1" smtClean="0"/>
              <a:t>EditText</a:t>
            </a:r>
            <a:r>
              <a:rPr lang="en-US" sz="1000" dirty="0" smtClean="0"/>
              <a:t> </a:t>
            </a:r>
          </a:p>
          <a:p>
            <a:pPr lvl="1"/>
            <a:r>
              <a:rPr lang="en-US" sz="1000" dirty="0" err="1" smtClean="0"/>
              <a:t>android:hint</a:t>
            </a:r>
            <a:r>
              <a:rPr lang="en-US" sz="1000" dirty="0" smtClean="0"/>
              <a:t>=</a:t>
            </a:r>
            <a:r>
              <a:rPr lang="en-US" sz="1000" i="1" dirty="0" smtClean="0"/>
              <a:t>"Second value (a positive integer)" </a:t>
            </a:r>
          </a:p>
          <a:p>
            <a:pPr lvl="1"/>
            <a:r>
              <a:rPr lang="en-US" sz="1000" dirty="0" err="1" smtClean="0"/>
              <a:t>android:id</a:t>
            </a:r>
            <a:r>
              <a:rPr lang="en-US" sz="1000" dirty="0" smtClean="0"/>
              <a:t>=</a:t>
            </a:r>
            <a:r>
              <a:rPr lang="en-US" sz="1000" i="1" dirty="0" smtClean="0"/>
              <a:t>"@+id/EditText02"</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 </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a:t>
            </a:r>
          </a:p>
          <a:p>
            <a:pPr lvl="1"/>
            <a:r>
              <a:rPr lang="en-US" sz="1000" dirty="0" err="1" smtClean="0"/>
              <a:t>android:inputType</a:t>
            </a:r>
            <a:r>
              <a:rPr lang="en-US" sz="1000" dirty="0" smtClean="0"/>
              <a:t>=</a:t>
            </a:r>
            <a:r>
              <a:rPr lang="en-US" sz="1000" i="1" dirty="0" smtClean="0"/>
              <a:t>"number" /&gt;</a:t>
            </a:r>
          </a:p>
          <a:p>
            <a:r>
              <a:rPr lang="en-US" sz="1000" dirty="0" smtClean="0"/>
              <a:t>&lt;Button </a:t>
            </a:r>
          </a:p>
          <a:p>
            <a:pPr lvl="1"/>
            <a:r>
              <a:rPr lang="en-US" sz="1000" dirty="0" err="1" smtClean="0"/>
              <a:t>android:text</a:t>
            </a:r>
            <a:r>
              <a:rPr lang="en-US" sz="1000" dirty="0" smtClean="0"/>
              <a:t>=</a:t>
            </a:r>
            <a:r>
              <a:rPr lang="en-US" sz="1000" i="1" dirty="0" smtClean="0"/>
              <a:t>"Add Values" </a:t>
            </a:r>
          </a:p>
          <a:p>
            <a:pPr lvl="1"/>
            <a:r>
              <a:rPr lang="en-US" sz="1000" dirty="0" err="1" smtClean="0"/>
              <a:t>android:id</a:t>
            </a:r>
            <a:r>
              <a:rPr lang="en-US" sz="1000" dirty="0" smtClean="0"/>
              <a:t>=</a:t>
            </a:r>
            <a:r>
              <a:rPr lang="en-US" sz="1000" i="1" dirty="0" smtClean="0"/>
              <a:t>"@+id/</a:t>
            </a:r>
            <a:r>
              <a:rPr lang="en-US" sz="1000" i="1" dirty="0" err="1" smtClean="0"/>
              <a:t>btnAdd</a:t>
            </a:r>
            <a:r>
              <a:rPr lang="en-US" sz="1000" i="1" dirty="0" smtClean="0"/>
              <a:t>"</a:t>
            </a:r>
          </a:p>
          <a:p>
            <a:pPr lvl="1"/>
            <a:r>
              <a:rPr lang="en-US" sz="1000" dirty="0" err="1" smtClean="0"/>
              <a:t>android:layout_width</a:t>
            </a:r>
            <a:r>
              <a:rPr lang="en-US" sz="1000" dirty="0" smtClean="0"/>
              <a:t>=</a:t>
            </a:r>
            <a:r>
              <a:rPr lang="en-US" sz="1000" i="1" dirty="0" smtClean="0"/>
              <a:t>"</a:t>
            </a:r>
            <a:r>
              <a:rPr lang="en-US" sz="1000" i="1" dirty="0" err="1" smtClean="0"/>
              <a:t>wrap_content</a:t>
            </a:r>
            <a:r>
              <a:rPr lang="en-US" sz="1000" i="1" dirty="0" smtClean="0"/>
              <a:t>" </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p>
          <a:p>
            <a:r>
              <a:rPr lang="en-US" sz="1000" dirty="0" smtClean="0"/>
              <a:t>&lt;</a:t>
            </a:r>
            <a:r>
              <a:rPr lang="en-US" sz="1000" dirty="0" err="1" smtClean="0"/>
              <a:t>TextView</a:t>
            </a:r>
            <a:r>
              <a:rPr lang="en-US" sz="1000" dirty="0" smtClean="0"/>
              <a:t> </a:t>
            </a:r>
          </a:p>
          <a:p>
            <a:pPr lvl="1"/>
            <a:r>
              <a:rPr lang="en-US" sz="1000" dirty="0" err="1" smtClean="0"/>
              <a:t>android:background</a:t>
            </a:r>
            <a:r>
              <a:rPr lang="en-US" sz="1000" dirty="0" smtClean="0"/>
              <a:t>=</a:t>
            </a:r>
            <a:r>
              <a:rPr lang="en-US" sz="1000" i="1" dirty="0" smtClean="0"/>
              <a:t>"#ff0000ff" </a:t>
            </a:r>
          </a:p>
          <a:p>
            <a:pPr lvl="1"/>
            <a:r>
              <a:rPr lang="en-US" sz="1000" dirty="0" err="1" smtClean="0"/>
              <a:t>android:text</a:t>
            </a:r>
            <a:r>
              <a:rPr lang="en-US" sz="1000" dirty="0" smtClean="0"/>
              <a:t>=</a:t>
            </a:r>
            <a:r>
              <a:rPr lang="en-US" sz="1000" i="1" dirty="0" smtClean="0"/>
              <a:t>"Sum is..."</a:t>
            </a:r>
          </a:p>
          <a:p>
            <a:pPr lvl="1"/>
            <a:r>
              <a:rPr lang="en-US" sz="1000" dirty="0" err="1" smtClean="0"/>
              <a:t>android:textSize</a:t>
            </a:r>
            <a:r>
              <a:rPr lang="en-US" sz="1000" dirty="0" smtClean="0"/>
              <a:t>=</a:t>
            </a:r>
            <a:r>
              <a:rPr lang="en-US" sz="1000" i="1" dirty="0" smtClean="0"/>
              <a:t>"28sp"</a:t>
            </a:r>
          </a:p>
          <a:p>
            <a:pPr lvl="1"/>
            <a:r>
              <a:rPr lang="en-US" sz="1000" dirty="0" err="1" smtClean="0"/>
              <a:t>android:id</a:t>
            </a:r>
            <a:r>
              <a:rPr lang="en-US" sz="1000" dirty="0" smtClean="0"/>
              <a:t>=</a:t>
            </a:r>
            <a:r>
              <a:rPr lang="en-US" sz="1000" i="1" dirty="0" smtClean="0"/>
              <a:t>"@+id/TextView01" </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p>
          <a:p>
            <a:r>
              <a:rPr lang="en-US" sz="1000" dirty="0" smtClean="0"/>
              <a:t>&lt;/</a:t>
            </a:r>
            <a:r>
              <a:rPr lang="en-US" sz="1000" dirty="0" err="1" smtClean="0"/>
              <a:t>LinearLayout</a:t>
            </a:r>
            <a:r>
              <a:rPr lang="en-US" sz="1000" dirty="0" smtClean="0"/>
              <a:t>&gt;</a:t>
            </a:r>
            <a:endParaRPr lang="en-US" sz="1000" dirty="0"/>
          </a:p>
        </p:txBody>
      </p:sp>
      <p:pic>
        <p:nvPicPr>
          <p:cNvPr id="9" name="Picture 8" descr="device.png"/>
          <p:cNvPicPr>
            <a:picLocks noChangeAspect="1"/>
          </p:cNvPicPr>
          <p:nvPr/>
        </p:nvPicPr>
        <p:blipFill>
          <a:blip r:embed="rId3" cstate="print"/>
          <a:stretch>
            <a:fillRect/>
          </a:stretch>
        </p:blipFill>
        <p:spPr>
          <a:xfrm>
            <a:off x="304800" y="1676400"/>
            <a:ext cx="2438400" cy="3657600"/>
          </a:xfrm>
          <a:prstGeom prst="rect">
            <a:avLst/>
          </a:prstGeom>
          <a:ln>
            <a:noFill/>
          </a:ln>
          <a:effectLst>
            <a:outerShdw blurRad="292100" dist="139700" dir="2700000" algn="tl" rotWithShape="0">
              <a:srgbClr val="333333">
                <a:alpha val="65000"/>
              </a:srgbClr>
            </a:outerShdw>
          </a:effectLst>
        </p:spPr>
      </p:pic>
      <p:sp>
        <p:nvSpPr>
          <p:cNvPr id="11" name="Left Arrow 10"/>
          <p:cNvSpPr/>
          <p:nvPr/>
        </p:nvSpPr>
        <p:spPr>
          <a:xfrm>
            <a:off x="8534400" y="3352800"/>
            <a:ext cx="381000" cy="228600"/>
          </a:xfrm>
          <a:prstGeom prst="left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6934200" y="4343400"/>
            <a:ext cx="381000" cy="228600"/>
          </a:xfrm>
          <a:prstGeom prst="left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81000" y="5715000"/>
            <a:ext cx="3581400" cy="954107"/>
          </a:xfrm>
          <a:prstGeom prst="rect">
            <a:avLst/>
          </a:prstGeom>
          <a:noFill/>
        </p:spPr>
        <p:txBody>
          <a:bodyPr wrap="square" rtlCol="0">
            <a:spAutoFit/>
          </a:bodyPr>
          <a:lstStyle/>
          <a:p>
            <a:r>
              <a:rPr lang="en-US" sz="1400" b="1" dirty="0" smtClean="0"/>
              <a:t>Note</a:t>
            </a:r>
            <a:r>
              <a:rPr lang="en-US" sz="1400" dirty="0" smtClean="0"/>
              <a:t>. The element </a:t>
            </a:r>
            <a:r>
              <a:rPr lang="en-US" sz="1400" b="1" dirty="0" err="1" smtClean="0"/>
              <a:t>android:inputStyle</a:t>
            </a:r>
            <a:r>
              <a:rPr lang="en-US" sz="1400" dirty="0" smtClean="0"/>
              <a:t> indicates the first value could be numeric, with optional decimals and sign.</a:t>
            </a:r>
          </a:p>
          <a:p>
            <a:endParaRPr lang="en-US" sz="1400" dirty="0"/>
          </a:p>
        </p:txBody>
      </p:sp>
      <p:cxnSp>
        <p:nvCxnSpPr>
          <p:cNvPr id="15" name="Straight Arrow Connector 14"/>
          <p:cNvCxnSpPr/>
          <p:nvPr/>
        </p:nvCxnSpPr>
        <p:spPr>
          <a:xfrm rot="5400000" flipH="1" flipV="1">
            <a:off x="2552700" y="3771900"/>
            <a:ext cx="21336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0102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66</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914400"/>
            <a:ext cx="8534400" cy="533400"/>
          </a:xfrm>
          <a:prstGeom prst="rect">
            <a:avLst/>
          </a:prstGeom>
        </p:spPr>
        <p:txBody>
          <a:bodyPr>
            <a:noAutofit/>
          </a:bodyPr>
          <a:lstStyle/>
          <a:p>
            <a:pPr lvl="0" defTabSz="228600"/>
            <a:r>
              <a:rPr lang="de-DE" sz="2400" b="1" dirty="0" smtClean="0">
                <a:solidFill>
                  <a:srgbClr val="0070C0"/>
                </a:solidFill>
              </a:rPr>
              <a:t>Tutorial. Activity Excahange  </a:t>
            </a:r>
          </a:p>
          <a:p>
            <a:pPr lvl="0" defTabSz="228600"/>
            <a:r>
              <a:rPr lang="de-DE" b="1" dirty="0" smtClean="0"/>
              <a:t>Step2.</a:t>
            </a:r>
            <a:r>
              <a:rPr lang="de-DE" dirty="0" smtClean="0"/>
              <a:t> Create GUI for Activity2(main2.xml)</a:t>
            </a:r>
          </a:p>
        </p:txBody>
      </p:sp>
      <p:sp>
        <p:nvSpPr>
          <p:cNvPr id="7" name="TextBox 6"/>
          <p:cNvSpPr txBox="1"/>
          <p:nvPr/>
        </p:nvSpPr>
        <p:spPr>
          <a:xfrm>
            <a:off x="4572000" y="1066800"/>
            <a:ext cx="4572000" cy="4247317"/>
          </a:xfrm>
          <a:prstGeom prst="rect">
            <a:avLst/>
          </a:prstGeom>
          <a:solidFill>
            <a:schemeClr val="bg1">
              <a:lumMod val="95000"/>
            </a:schemeClr>
          </a:solidFill>
        </p:spPr>
        <p:txBody>
          <a:bodyPr wrap="square" rtlCol="0">
            <a:spAutoFit/>
          </a:bodyPr>
          <a:lstStyle/>
          <a:p>
            <a:r>
              <a:rPr lang="en-US" sz="1000" dirty="0" smtClean="0"/>
              <a:t>&lt;?xml version=</a:t>
            </a:r>
            <a:r>
              <a:rPr lang="en-US" sz="1000" i="1" dirty="0" smtClean="0"/>
              <a:t>"1.0" encoding="utf-8"?&gt;</a:t>
            </a:r>
          </a:p>
          <a:p>
            <a:r>
              <a:rPr lang="en-US" sz="1000" dirty="0" smtClean="0"/>
              <a:t>&lt;</a:t>
            </a:r>
            <a:r>
              <a:rPr lang="en-US" sz="1000" dirty="0" err="1" smtClean="0"/>
              <a:t>LinearLayout</a:t>
            </a:r>
            <a:r>
              <a:rPr lang="en-US" sz="1000" dirty="0" smtClean="0"/>
              <a:t> </a:t>
            </a:r>
            <a:r>
              <a:rPr lang="en-US" sz="1000" dirty="0" err="1" smtClean="0"/>
              <a:t>xmlns:android</a:t>
            </a:r>
            <a:r>
              <a:rPr lang="en-US" sz="1000" dirty="0" smtClean="0"/>
              <a:t>=</a:t>
            </a:r>
            <a:r>
              <a:rPr lang="en-US" sz="1000" i="1" dirty="0" smtClean="0"/>
              <a:t>"http://schemas.android.com/apk/res/android"</a:t>
            </a:r>
          </a:p>
          <a:p>
            <a:pPr lvl="1"/>
            <a:r>
              <a:rPr lang="en-US" sz="1000" dirty="0" err="1" smtClean="0"/>
              <a:t>android:orientation</a:t>
            </a:r>
            <a:r>
              <a:rPr lang="en-US" sz="1000" dirty="0" smtClean="0"/>
              <a:t>=</a:t>
            </a:r>
            <a:r>
              <a:rPr lang="en-US" sz="1000" i="1" dirty="0" smtClean="0"/>
              <a:t>"vertical" </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pPr lvl="1"/>
            <a:r>
              <a:rPr lang="en-US" sz="1000" dirty="0" err="1" smtClean="0"/>
              <a:t>android:layout_height</a:t>
            </a:r>
            <a:r>
              <a:rPr lang="en-US" sz="1000" dirty="0" smtClean="0"/>
              <a:t>=</a:t>
            </a:r>
            <a:r>
              <a:rPr lang="en-US" sz="1000" i="1" dirty="0" smtClean="0"/>
              <a:t>"</a:t>
            </a:r>
            <a:r>
              <a:rPr lang="en-US" sz="1000" i="1" dirty="0" err="1" smtClean="0"/>
              <a:t>fill_parent</a:t>
            </a:r>
            <a:r>
              <a:rPr lang="en-US" sz="1000" i="1" dirty="0" smtClean="0"/>
              <a:t>"  </a:t>
            </a:r>
          </a:p>
          <a:p>
            <a:pPr lvl="1"/>
            <a:r>
              <a:rPr lang="en-US" sz="1000" dirty="0" err="1" smtClean="0"/>
              <a:t>android:background</a:t>
            </a:r>
            <a:r>
              <a:rPr lang="en-US" sz="1000" dirty="0" smtClean="0"/>
              <a:t>=</a:t>
            </a:r>
            <a:r>
              <a:rPr lang="en-US" sz="1000" i="1" dirty="0" smtClean="0"/>
              <a:t>"#ff888888"&gt;</a:t>
            </a:r>
          </a:p>
          <a:p>
            <a:pPr lvl="1"/>
            <a:endParaRPr lang="en-US" sz="1000" i="1" dirty="0" smtClean="0"/>
          </a:p>
          <a:p>
            <a:r>
              <a:rPr lang="en-US" sz="1000" dirty="0" smtClean="0"/>
              <a:t>&lt;</a:t>
            </a:r>
            <a:r>
              <a:rPr lang="en-US" sz="1000" dirty="0" err="1" smtClean="0"/>
              <a:t>TextView</a:t>
            </a:r>
            <a:r>
              <a:rPr lang="en-US" sz="1000" dirty="0" smtClean="0"/>
              <a:t> </a:t>
            </a:r>
          </a:p>
          <a:p>
            <a:pPr lvl="1"/>
            <a:r>
              <a:rPr lang="en-US" sz="1000" dirty="0" err="1" smtClean="0"/>
              <a:t>android:text</a:t>
            </a:r>
            <a:r>
              <a:rPr lang="en-US" sz="1000" dirty="0" smtClean="0"/>
              <a:t>=</a:t>
            </a:r>
            <a:r>
              <a:rPr lang="en-US" sz="1000" i="1" dirty="0" smtClean="0"/>
              <a:t>"Activity2"</a:t>
            </a:r>
          </a:p>
          <a:p>
            <a:pPr lvl="1"/>
            <a:r>
              <a:rPr lang="en-US" sz="1000" dirty="0" err="1" smtClean="0"/>
              <a:t>android:textSize</a:t>
            </a:r>
            <a:r>
              <a:rPr lang="en-US" sz="1000" dirty="0" smtClean="0"/>
              <a:t>=</a:t>
            </a:r>
            <a:r>
              <a:rPr lang="en-US" sz="1000" i="1" dirty="0" smtClean="0"/>
              <a:t>"22sp"</a:t>
            </a:r>
          </a:p>
          <a:p>
            <a:pPr lvl="1"/>
            <a:r>
              <a:rPr lang="en-US" sz="1000" dirty="0" err="1" smtClean="0"/>
              <a:t>android:background</a:t>
            </a:r>
            <a:r>
              <a:rPr lang="en-US" sz="1000" dirty="0" smtClean="0"/>
              <a:t>=</a:t>
            </a:r>
            <a:r>
              <a:rPr lang="en-US" sz="1000" i="1" dirty="0" smtClean="0"/>
              <a:t>"#ff0000ff" </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p>
          <a:p>
            <a:pPr lvl="1"/>
            <a:endParaRPr lang="en-US" sz="1000" i="1" dirty="0" smtClean="0"/>
          </a:p>
          <a:p>
            <a:r>
              <a:rPr lang="en-US" sz="1000" dirty="0" smtClean="0"/>
              <a:t>&lt;</a:t>
            </a:r>
            <a:r>
              <a:rPr lang="en-US" sz="1000" dirty="0" err="1" smtClean="0"/>
              <a:t>EditText</a:t>
            </a:r>
            <a:r>
              <a:rPr lang="en-US" sz="1000" dirty="0" smtClean="0"/>
              <a:t> </a:t>
            </a:r>
          </a:p>
          <a:p>
            <a:pPr lvl="1"/>
            <a:r>
              <a:rPr lang="en-US" sz="1000" dirty="0" err="1" smtClean="0"/>
              <a:t>android:text</a:t>
            </a:r>
            <a:r>
              <a:rPr lang="en-US" sz="1000" dirty="0" smtClean="0"/>
              <a:t>=</a:t>
            </a:r>
            <a:r>
              <a:rPr lang="en-US" sz="1000" i="1" dirty="0" smtClean="0"/>
              <a:t>"Data </a:t>
            </a:r>
            <a:r>
              <a:rPr lang="en-US" sz="1000" i="1" dirty="0" err="1" smtClean="0"/>
              <a:t>reveived</a:t>
            </a:r>
            <a:r>
              <a:rPr lang="en-US" sz="1000" i="1" dirty="0" smtClean="0"/>
              <a:t>..." </a:t>
            </a:r>
          </a:p>
          <a:p>
            <a:pPr lvl="1"/>
            <a:r>
              <a:rPr lang="en-US" sz="1000" dirty="0" err="1" smtClean="0"/>
              <a:t>android:id</a:t>
            </a:r>
            <a:r>
              <a:rPr lang="en-US" sz="1000" dirty="0" smtClean="0"/>
              <a:t>=</a:t>
            </a:r>
            <a:r>
              <a:rPr lang="en-US" sz="1000" i="1" dirty="0" smtClean="0"/>
              <a:t>"@+id/</a:t>
            </a:r>
            <a:r>
              <a:rPr lang="en-US" sz="1000" i="1" dirty="0" err="1" smtClean="0"/>
              <a:t>etDataReceived</a:t>
            </a:r>
            <a:r>
              <a:rPr lang="en-US" sz="1000" i="1" dirty="0" smtClean="0"/>
              <a:t>"</a:t>
            </a:r>
          </a:p>
          <a:p>
            <a:pPr lvl="1"/>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 </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p>
          <a:p>
            <a:pPr lvl="1"/>
            <a:endParaRPr lang="en-US" sz="1000" i="1" dirty="0" smtClean="0"/>
          </a:p>
          <a:p>
            <a:r>
              <a:rPr lang="en-US" sz="1000" dirty="0" smtClean="0"/>
              <a:t>&lt;Button </a:t>
            </a:r>
          </a:p>
          <a:p>
            <a:pPr lvl="1"/>
            <a:r>
              <a:rPr lang="en-US" sz="1000" dirty="0" err="1" smtClean="0"/>
              <a:t>android:text</a:t>
            </a:r>
            <a:r>
              <a:rPr lang="en-US" sz="1000" dirty="0" smtClean="0"/>
              <a:t>=</a:t>
            </a:r>
            <a:r>
              <a:rPr lang="en-US" sz="1000" i="1" dirty="0" smtClean="0"/>
              <a:t>"Done - Callback" </a:t>
            </a:r>
          </a:p>
          <a:p>
            <a:pPr lvl="1"/>
            <a:r>
              <a:rPr lang="en-US" sz="1000" dirty="0" err="1" smtClean="0"/>
              <a:t>android:id</a:t>
            </a:r>
            <a:r>
              <a:rPr lang="en-US" sz="1000" dirty="0" smtClean="0"/>
              <a:t>=</a:t>
            </a:r>
            <a:r>
              <a:rPr lang="en-US" sz="1000" i="1" dirty="0" smtClean="0"/>
              <a:t>"@+id/</a:t>
            </a:r>
            <a:r>
              <a:rPr lang="en-US" sz="1000" i="1" dirty="0" err="1" smtClean="0"/>
              <a:t>btnDone</a:t>
            </a:r>
            <a:r>
              <a:rPr lang="en-US" sz="1000" i="1" dirty="0" smtClean="0"/>
              <a:t>"</a:t>
            </a:r>
          </a:p>
          <a:p>
            <a:pPr lvl="1"/>
            <a:r>
              <a:rPr lang="en-US" sz="1000" dirty="0" err="1" smtClean="0"/>
              <a:t>android:layout_width</a:t>
            </a:r>
            <a:r>
              <a:rPr lang="en-US" sz="1000" dirty="0" smtClean="0"/>
              <a:t>=</a:t>
            </a:r>
            <a:r>
              <a:rPr lang="en-US" sz="1000" i="1" dirty="0" smtClean="0"/>
              <a:t>"</a:t>
            </a:r>
            <a:r>
              <a:rPr lang="en-US" sz="1000" i="1" dirty="0" err="1" smtClean="0"/>
              <a:t>wrap_content</a:t>
            </a:r>
            <a:r>
              <a:rPr lang="en-US" sz="1000" i="1" dirty="0" smtClean="0"/>
              <a:t>" </a:t>
            </a:r>
          </a:p>
          <a:p>
            <a:pPr lvl="1"/>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 /&gt;</a:t>
            </a:r>
          </a:p>
          <a:p>
            <a:pPr lvl="1"/>
            <a:endParaRPr lang="en-US" sz="1000" dirty="0" smtClean="0"/>
          </a:p>
          <a:p>
            <a:r>
              <a:rPr lang="en-US" sz="1000" dirty="0" smtClean="0"/>
              <a:t>&lt;/</a:t>
            </a:r>
            <a:r>
              <a:rPr lang="en-US" sz="1000" dirty="0" err="1" smtClean="0"/>
              <a:t>LinearLayout</a:t>
            </a:r>
            <a:r>
              <a:rPr lang="en-US" sz="1000" dirty="0" smtClean="0"/>
              <a:t>&gt;</a:t>
            </a:r>
            <a:endParaRPr lang="en-US" sz="1000" dirty="0"/>
          </a:p>
        </p:txBody>
      </p:sp>
      <p:pic>
        <p:nvPicPr>
          <p:cNvPr id="14" name="Picture 13" descr="device1.png"/>
          <p:cNvPicPr>
            <a:picLocks noChangeAspect="1"/>
          </p:cNvPicPr>
          <p:nvPr/>
        </p:nvPicPr>
        <p:blipFill>
          <a:blip r:embed="rId3" cstate="print"/>
          <a:stretch>
            <a:fillRect/>
          </a:stretch>
        </p:blipFill>
        <p:spPr>
          <a:xfrm>
            <a:off x="304800" y="1828800"/>
            <a:ext cx="2418849" cy="3628274"/>
          </a:xfrm>
          <a:prstGeom prst="rect">
            <a:avLst/>
          </a:prstGeom>
        </p:spPr>
      </p:pic>
    </p:spTree>
    <p:extLst>
      <p:ext uri="{BB962C8B-B14F-4D97-AF65-F5344CB8AC3E}">
        <p14:creationId xmlns:p14="http://schemas.microsoft.com/office/powerpoint/2010/main" val="16820235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67</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762000"/>
            <a:ext cx="8534400" cy="914400"/>
          </a:xfrm>
          <a:prstGeom prst="rect">
            <a:avLst/>
          </a:prstGeom>
        </p:spPr>
        <p:txBody>
          <a:bodyPr>
            <a:noAutofit/>
          </a:bodyPr>
          <a:lstStyle/>
          <a:p>
            <a:pPr lvl="0" defTabSz="228600"/>
            <a:r>
              <a:rPr lang="de-DE" sz="2400" b="1" dirty="0" smtClean="0">
                <a:solidFill>
                  <a:srgbClr val="0070C0"/>
                </a:solidFill>
              </a:rPr>
              <a:t>Tutorial. Activity Excahange  </a:t>
            </a:r>
          </a:p>
          <a:p>
            <a:pPr lvl="0" defTabSz="228600"/>
            <a:r>
              <a:rPr lang="de-DE" b="1" dirty="0" smtClean="0"/>
              <a:t>Step3.</a:t>
            </a:r>
            <a:r>
              <a:rPr lang="de-DE" dirty="0" smtClean="0"/>
              <a:t> Activity1. After clicking the button data, from UI is put in a bundle and sent to Activity2. A listener remains alert waiting for results to come from the called activity.</a:t>
            </a:r>
          </a:p>
        </p:txBody>
      </p:sp>
      <p:sp>
        <p:nvSpPr>
          <p:cNvPr id="7" name="TextBox 6"/>
          <p:cNvSpPr txBox="1"/>
          <p:nvPr/>
        </p:nvSpPr>
        <p:spPr>
          <a:xfrm>
            <a:off x="304800" y="1752600"/>
            <a:ext cx="8458200" cy="4893647"/>
          </a:xfrm>
          <a:prstGeom prst="rect">
            <a:avLst/>
          </a:prstGeom>
          <a:solidFill>
            <a:schemeClr val="bg1">
              <a:lumMod val="95000"/>
            </a:schemeClr>
          </a:solidFill>
        </p:spPr>
        <p:txBody>
          <a:bodyPr wrap="square" numCol="2" rtlCol="0">
            <a:spAutoFit/>
          </a:bodyPr>
          <a:lstStyle/>
          <a:p>
            <a:r>
              <a:rPr lang="en-US" sz="800" b="1" dirty="0" smtClean="0">
                <a:solidFill>
                  <a:srgbClr val="7F0055"/>
                </a:solidFill>
                <a:latin typeface="Courier New"/>
              </a:rPr>
              <a:t>package</a:t>
            </a:r>
            <a:r>
              <a:rPr lang="en-US" sz="800" b="1" dirty="0" smtClean="0">
                <a:solidFill>
                  <a:srgbClr val="000000"/>
                </a:solidFill>
                <a:latin typeface="Courier New"/>
              </a:rPr>
              <a:t> cis493.matos.intents6;</a:t>
            </a:r>
          </a:p>
          <a:p>
            <a:r>
              <a:rPr lang="en-US" sz="800" dirty="0" smtClean="0">
                <a:solidFill>
                  <a:srgbClr val="3F7F5F"/>
                </a:solidFill>
                <a:latin typeface="Courier New"/>
              </a:rPr>
              <a:t>// Activity1</a:t>
            </a:r>
          </a:p>
          <a:p>
            <a:r>
              <a:rPr lang="en-US" sz="800" dirty="0" smtClean="0">
                <a:solidFill>
                  <a:srgbClr val="3F7F5F"/>
                </a:solidFill>
                <a:latin typeface="Courier New"/>
              </a:rPr>
              <a:t>// get input data from user, call Activity2, show result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android.app.Activity</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android.content.Intent</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android.os.Bundle</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android.view.View</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android.view.View.OnClickListener</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android.widget.Button</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android.widget.EditText</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android.widget.TextView</a:t>
            </a:r>
            <a:r>
              <a:rPr lang="en-US" sz="800" b="1" dirty="0" smtClean="0">
                <a:solidFill>
                  <a:srgbClr val="000000"/>
                </a:solidFill>
                <a:latin typeface="Courier New"/>
              </a:rPr>
              <a:t>;</a:t>
            </a:r>
          </a:p>
          <a:p>
            <a:endParaRPr lang="en-US" sz="800" dirty="0" smtClean="0">
              <a:latin typeface="Courier New"/>
            </a:endParaRPr>
          </a:p>
          <a:p>
            <a:r>
              <a:rPr lang="en-US" sz="800" b="1" dirty="0" smtClean="0">
                <a:solidFill>
                  <a:srgbClr val="7F0055"/>
                </a:solidFill>
                <a:latin typeface="Courier New"/>
              </a:rPr>
              <a:t>public</a:t>
            </a:r>
            <a:r>
              <a:rPr lang="en-US" sz="800" b="1" dirty="0" smtClean="0">
                <a:solidFill>
                  <a:srgbClr val="000000"/>
                </a:solidFill>
                <a:latin typeface="Courier New"/>
              </a:rPr>
              <a:t> </a:t>
            </a:r>
            <a:r>
              <a:rPr lang="en-US" sz="800" b="1" dirty="0" smtClean="0">
                <a:solidFill>
                  <a:srgbClr val="7F0055"/>
                </a:solidFill>
                <a:latin typeface="Courier New"/>
              </a:rPr>
              <a:t>class</a:t>
            </a:r>
            <a:r>
              <a:rPr lang="en-US" sz="800" b="1" dirty="0" smtClean="0">
                <a:solidFill>
                  <a:srgbClr val="000000"/>
                </a:solidFill>
                <a:latin typeface="Courier New"/>
              </a:rPr>
              <a:t> Activity1 </a:t>
            </a:r>
            <a:r>
              <a:rPr lang="en-US" sz="800" b="1" dirty="0" smtClean="0">
                <a:solidFill>
                  <a:srgbClr val="7F0055"/>
                </a:solidFill>
                <a:latin typeface="Courier New"/>
              </a:rPr>
              <a:t>extends</a:t>
            </a:r>
            <a:r>
              <a:rPr lang="en-US" sz="800" b="1" dirty="0" smtClean="0">
                <a:solidFill>
                  <a:srgbClr val="000000"/>
                </a:solidFill>
                <a:latin typeface="Courier New"/>
              </a:rPr>
              <a:t> Activity {</a:t>
            </a:r>
          </a:p>
          <a:p>
            <a:r>
              <a:rPr lang="en-US" sz="800" dirty="0" smtClean="0">
                <a:solidFill>
                  <a:srgbClr val="000000"/>
                </a:solidFill>
                <a:latin typeface="Courier New"/>
              </a:rPr>
              <a:t>    </a:t>
            </a:r>
            <a:r>
              <a:rPr lang="en-US" sz="800" dirty="0" err="1" smtClean="0">
                <a:solidFill>
                  <a:srgbClr val="000000"/>
                </a:solidFill>
                <a:latin typeface="Courier New"/>
              </a:rPr>
              <a:t>EditText</a:t>
            </a:r>
            <a:r>
              <a:rPr lang="en-US" sz="800" dirty="0" smtClean="0">
                <a:solidFill>
                  <a:srgbClr val="000000"/>
                </a:solidFill>
                <a:latin typeface="Courier New"/>
              </a:rPr>
              <a:t> </a:t>
            </a:r>
            <a:r>
              <a:rPr lang="en-US" sz="800" dirty="0" smtClean="0">
                <a:solidFill>
                  <a:srgbClr val="0000C0"/>
                </a:solidFill>
                <a:latin typeface="Courier New"/>
              </a:rPr>
              <a:t>txtVal1</a:t>
            </a:r>
            <a:r>
              <a:rPr lang="en-US" sz="800" dirty="0" smtClean="0">
                <a:solidFill>
                  <a:srgbClr val="000000"/>
                </a:solidFill>
                <a:latin typeface="Courier New"/>
              </a:rPr>
              <a:t>;</a:t>
            </a:r>
          </a:p>
          <a:p>
            <a:r>
              <a:rPr lang="en-US" sz="800" dirty="0" smtClean="0">
                <a:solidFill>
                  <a:srgbClr val="000000"/>
                </a:solidFill>
                <a:latin typeface="Courier New"/>
              </a:rPr>
              <a:t>    </a:t>
            </a:r>
            <a:r>
              <a:rPr lang="en-US" sz="800" dirty="0" err="1" smtClean="0">
                <a:solidFill>
                  <a:srgbClr val="000000"/>
                </a:solidFill>
                <a:latin typeface="Courier New"/>
              </a:rPr>
              <a:t>EditText</a:t>
            </a:r>
            <a:r>
              <a:rPr lang="en-US" sz="800" dirty="0" smtClean="0">
                <a:solidFill>
                  <a:srgbClr val="000000"/>
                </a:solidFill>
                <a:latin typeface="Courier New"/>
              </a:rPr>
              <a:t> </a:t>
            </a:r>
            <a:r>
              <a:rPr lang="en-US" sz="800" dirty="0" smtClean="0">
                <a:solidFill>
                  <a:srgbClr val="0000C0"/>
                </a:solidFill>
                <a:latin typeface="Courier New"/>
              </a:rPr>
              <a:t>txtVal2</a:t>
            </a:r>
            <a:r>
              <a:rPr lang="en-US" sz="800" dirty="0" smtClean="0">
                <a:solidFill>
                  <a:srgbClr val="000000"/>
                </a:solidFill>
                <a:latin typeface="Courier New"/>
              </a:rPr>
              <a:t>;</a:t>
            </a:r>
          </a:p>
          <a:p>
            <a:r>
              <a:rPr lang="en-US" sz="800" dirty="0" smtClean="0">
                <a:solidFill>
                  <a:srgbClr val="000000"/>
                </a:solidFill>
                <a:latin typeface="Courier New"/>
              </a:rPr>
              <a:t>    </a:t>
            </a:r>
            <a:r>
              <a:rPr lang="en-US" sz="800" dirty="0" err="1" smtClean="0">
                <a:solidFill>
                  <a:srgbClr val="000000"/>
                </a:solidFill>
                <a:latin typeface="Courier New"/>
              </a:rPr>
              <a:t>TextView</a:t>
            </a:r>
            <a:r>
              <a:rPr lang="en-US" sz="800" dirty="0" smtClean="0">
                <a:solidFill>
                  <a:srgbClr val="000000"/>
                </a:solidFill>
                <a:latin typeface="Courier New"/>
              </a:rPr>
              <a:t> </a:t>
            </a:r>
            <a:r>
              <a:rPr lang="en-US" sz="800" dirty="0" err="1" smtClean="0">
                <a:solidFill>
                  <a:srgbClr val="0000C0"/>
                </a:solidFill>
                <a:latin typeface="Courier New"/>
              </a:rPr>
              <a:t>lblResult</a:t>
            </a:r>
            <a:r>
              <a:rPr lang="en-US" sz="800" dirty="0" smtClean="0">
                <a:solidFill>
                  <a:srgbClr val="000000"/>
                </a:solidFill>
                <a:latin typeface="Courier New"/>
              </a:rPr>
              <a:t>;</a:t>
            </a:r>
          </a:p>
          <a:p>
            <a:r>
              <a:rPr lang="en-US" sz="800" dirty="0" smtClean="0">
                <a:solidFill>
                  <a:srgbClr val="000000"/>
                </a:solidFill>
                <a:latin typeface="Courier New"/>
              </a:rPr>
              <a:t>    Button   </a:t>
            </a:r>
            <a:r>
              <a:rPr lang="en-US" sz="800" dirty="0" err="1" smtClean="0">
                <a:solidFill>
                  <a:srgbClr val="0000C0"/>
                </a:solidFill>
                <a:latin typeface="Courier New"/>
              </a:rPr>
              <a:t>btnAdd</a:t>
            </a:r>
            <a:r>
              <a:rPr lang="en-US" sz="800" dirty="0" smtClean="0">
                <a:solidFill>
                  <a:srgbClr val="000000"/>
                </a:solidFill>
                <a:latin typeface="Courier New"/>
              </a:rPr>
              <a:t>;    </a:t>
            </a:r>
          </a:p>
          <a:p>
            <a:r>
              <a:rPr lang="en-US" sz="800" dirty="0" smtClean="0">
                <a:solidFill>
                  <a:srgbClr val="000000"/>
                </a:solidFill>
                <a:latin typeface="Courier New"/>
              </a:rPr>
              <a:t>    </a:t>
            </a:r>
          </a:p>
          <a:p>
            <a:r>
              <a:rPr lang="en-US" sz="800" dirty="0" smtClean="0">
                <a:solidFill>
                  <a:srgbClr val="000000"/>
                </a:solidFill>
                <a:latin typeface="Courier New"/>
              </a:rPr>
              <a:t>    </a:t>
            </a:r>
            <a:r>
              <a:rPr lang="en-US" sz="800" dirty="0" smtClean="0">
                <a:solidFill>
                  <a:srgbClr val="646464"/>
                </a:solidFill>
                <a:latin typeface="Courier New"/>
              </a:rPr>
              <a:t>@Override</a:t>
            </a:r>
          </a:p>
          <a:p>
            <a:r>
              <a:rPr lang="en-US" sz="800" dirty="0" smtClean="0">
                <a:solidFill>
                  <a:srgbClr val="000000"/>
                </a:solidFill>
                <a:latin typeface="Courier New"/>
              </a:rPr>
              <a:t>    </a:t>
            </a:r>
            <a:r>
              <a:rPr lang="en-US" sz="800" b="1" dirty="0" smtClean="0">
                <a:solidFill>
                  <a:srgbClr val="7F0055"/>
                </a:solidFill>
                <a:latin typeface="Courier New"/>
              </a:rPr>
              <a:t>public</a:t>
            </a:r>
            <a:r>
              <a:rPr lang="en-US" sz="800" b="1" dirty="0" smtClean="0">
                <a:solidFill>
                  <a:srgbClr val="000000"/>
                </a:solidFill>
                <a:latin typeface="Courier New"/>
              </a:rPr>
              <a:t> </a:t>
            </a:r>
            <a:r>
              <a:rPr lang="en-US" sz="800" b="1" dirty="0" smtClean="0">
                <a:solidFill>
                  <a:srgbClr val="7F0055"/>
                </a:solidFill>
                <a:latin typeface="Courier New"/>
              </a:rPr>
              <a:t>void</a:t>
            </a:r>
            <a:r>
              <a:rPr lang="en-US" sz="800" b="1" dirty="0" smtClean="0">
                <a:solidFill>
                  <a:srgbClr val="000000"/>
                </a:solidFill>
                <a:latin typeface="Courier New"/>
              </a:rPr>
              <a:t> </a:t>
            </a:r>
            <a:r>
              <a:rPr lang="en-US" sz="800" b="1" dirty="0" err="1" smtClean="0">
                <a:solidFill>
                  <a:srgbClr val="000000"/>
                </a:solidFill>
                <a:latin typeface="Courier New"/>
              </a:rPr>
              <a:t>onCreate</a:t>
            </a:r>
            <a:r>
              <a:rPr lang="en-US" sz="800" b="1" dirty="0" smtClean="0">
                <a:solidFill>
                  <a:srgbClr val="000000"/>
                </a:solidFill>
                <a:latin typeface="Courier New"/>
              </a:rPr>
              <a:t>(Bundle </a:t>
            </a:r>
            <a:r>
              <a:rPr lang="en-US" sz="800" b="1" dirty="0" err="1" smtClean="0">
                <a:solidFill>
                  <a:srgbClr val="000000"/>
                </a:solidFill>
                <a:latin typeface="Courier New"/>
              </a:rPr>
              <a:t>savedInstanceState</a:t>
            </a:r>
            <a:r>
              <a:rPr lang="en-US" sz="800" b="1" dirty="0" smtClean="0">
                <a:solidFill>
                  <a:srgbClr val="000000"/>
                </a:solidFill>
                <a:latin typeface="Courier New"/>
              </a:rPr>
              <a:t>) {</a:t>
            </a:r>
          </a:p>
          <a:p>
            <a:r>
              <a:rPr lang="en-US" sz="800" dirty="0" smtClean="0">
                <a:solidFill>
                  <a:srgbClr val="000000"/>
                </a:solidFill>
                <a:latin typeface="Courier New"/>
              </a:rPr>
              <a:t>        </a:t>
            </a:r>
            <a:r>
              <a:rPr lang="en-US" sz="800" b="1" dirty="0" err="1" smtClean="0">
                <a:solidFill>
                  <a:srgbClr val="7F0055"/>
                </a:solidFill>
                <a:latin typeface="Courier New"/>
              </a:rPr>
              <a:t>super</a:t>
            </a:r>
            <a:r>
              <a:rPr lang="en-US" sz="800" b="1" dirty="0" err="1" smtClean="0">
                <a:solidFill>
                  <a:srgbClr val="000000"/>
                </a:solidFill>
                <a:latin typeface="Courier New"/>
              </a:rPr>
              <a:t>.onCreate</a:t>
            </a:r>
            <a:r>
              <a:rPr lang="en-US" sz="800" b="1" dirty="0" smtClean="0">
                <a:solidFill>
                  <a:srgbClr val="000000"/>
                </a:solidFill>
                <a:latin typeface="Courier New"/>
              </a:rPr>
              <a:t>(</a:t>
            </a:r>
            <a:r>
              <a:rPr lang="en-US" sz="800" b="1" dirty="0" err="1" smtClean="0">
                <a:solidFill>
                  <a:srgbClr val="000000"/>
                </a:solidFill>
                <a:latin typeface="Courier New"/>
              </a:rPr>
              <a:t>savedInstanceState</a:t>
            </a:r>
            <a:r>
              <a:rPr lang="en-US" sz="800" b="1" dirty="0" smtClean="0">
                <a:solidFill>
                  <a:srgbClr val="000000"/>
                </a:solidFill>
                <a:latin typeface="Courier New"/>
              </a:rPr>
              <a:t>);</a:t>
            </a:r>
          </a:p>
          <a:p>
            <a:r>
              <a:rPr lang="en-US" sz="800" dirty="0" smtClean="0">
                <a:solidFill>
                  <a:srgbClr val="000000"/>
                </a:solidFill>
                <a:latin typeface="Courier New"/>
              </a:rPr>
              <a:t>        </a:t>
            </a:r>
            <a:r>
              <a:rPr lang="en-US" sz="800" dirty="0" err="1" smtClean="0">
                <a:solidFill>
                  <a:srgbClr val="000000"/>
                </a:solidFill>
                <a:latin typeface="Courier New"/>
              </a:rPr>
              <a:t>setContentView</a:t>
            </a:r>
            <a:r>
              <a:rPr lang="en-US" sz="800" dirty="0" smtClean="0">
                <a:solidFill>
                  <a:srgbClr val="000000"/>
                </a:solidFill>
                <a:latin typeface="Courier New"/>
              </a:rPr>
              <a:t>(R.layout.</a:t>
            </a:r>
            <a:r>
              <a:rPr lang="en-US" sz="800" i="1" dirty="0" smtClean="0">
                <a:solidFill>
                  <a:srgbClr val="0000C0"/>
                </a:solidFill>
                <a:latin typeface="Courier New"/>
              </a:rPr>
              <a:t>main1</a:t>
            </a:r>
            <a:r>
              <a:rPr lang="en-US" sz="800" i="1" dirty="0" smtClean="0">
                <a:solidFill>
                  <a:srgbClr val="000000"/>
                </a:solidFill>
                <a:latin typeface="Courier New"/>
              </a:rPr>
              <a:t>);</a:t>
            </a:r>
          </a:p>
          <a:p>
            <a:r>
              <a:rPr lang="en-US" sz="800" dirty="0" smtClean="0">
                <a:solidFill>
                  <a:srgbClr val="000000"/>
                </a:solidFill>
                <a:latin typeface="Courier New"/>
              </a:rPr>
              <a:t>        </a:t>
            </a:r>
            <a:r>
              <a:rPr lang="en-US" sz="800" dirty="0" smtClean="0">
                <a:solidFill>
                  <a:srgbClr val="0000C0"/>
                </a:solidFill>
                <a:latin typeface="Courier New"/>
              </a:rPr>
              <a:t>txtVal1</a:t>
            </a:r>
            <a:r>
              <a:rPr lang="en-US" sz="800" dirty="0" smtClean="0">
                <a:solidFill>
                  <a:srgbClr val="000000"/>
                </a:solidFill>
                <a:latin typeface="Courier New"/>
              </a:rPr>
              <a:t> = (</a:t>
            </a:r>
            <a:r>
              <a:rPr lang="en-US" sz="800" dirty="0" err="1" smtClean="0">
                <a:solidFill>
                  <a:srgbClr val="000000"/>
                </a:solidFill>
                <a:latin typeface="Courier New"/>
              </a:rPr>
              <a:t>EditText</a:t>
            </a:r>
            <a:r>
              <a:rPr lang="en-US" sz="800" dirty="0" smtClean="0">
                <a:solidFill>
                  <a:srgbClr val="000000"/>
                </a:solidFill>
                <a:latin typeface="Courier New"/>
              </a:rPr>
              <a:t>)</a:t>
            </a:r>
            <a:r>
              <a:rPr lang="en-US" sz="800" dirty="0" err="1" smtClean="0">
                <a:solidFill>
                  <a:srgbClr val="000000"/>
                </a:solidFill>
                <a:latin typeface="Courier New"/>
              </a:rPr>
              <a:t>findViewById</a:t>
            </a:r>
            <a:r>
              <a:rPr lang="en-US" sz="800" dirty="0" smtClean="0">
                <a:solidFill>
                  <a:srgbClr val="000000"/>
                </a:solidFill>
                <a:latin typeface="Courier New"/>
              </a:rPr>
              <a:t>(R.id.</a:t>
            </a:r>
            <a:r>
              <a:rPr lang="en-US" sz="800" i="1" dirty="0" smtClean="0">
                <a:solidFill>
                  <a:srgbClr val="0000C0"/>
                </a:solidFill>
                <a:latin typeface="Courier New"/>
              </a:rPr>
              <a:t>EditText01</a:t>
            </a:r>
            <a:r>
              <a:rPr lang="en-US" sz="800" i="1" dirty="0" smtClean="0">
                <a:solidFill>
                  <a:srgbClr val="000000"/>
                </a:solidFill>
                <a:latin typeface="Courier New"/>
              </a:rPr>
              <a:t>);</a:t>
            </a:r>
          </a:p>
          <a:p>
            <a:r>
              <a:rPr lang="en-US" sz="800" dirty="0" smtClean="0">
                <a:solidFill>
                  <a:srgbClr val="000000"/>
                </a:solidFill>
                <a:latin typeface="Courier New"/>
              </a:rPr>
              <a:t>        </a:t>
            </a:r>
            <a:r>
              <a:rPr lang="en-US" sz="800" dirty="0" smtClean="0">
                <a:solidFill>
                  <a:srgbClr val="0000C0"/>
                </a:solidFill>
                <a:latin typeface="Courier New"/>
              </a:rPr>
              <a:t>txtVal2</a:t>
            </a:r>
            <a:r>
              <a:rPr lang="en-US" sz="800" dirty="0" smtClean="0">
                <a:solidFill>
                  <a:srgbClr val="000000"/>
                </a:solidFill>
                <a:latin typeface="Courier New"/>
              </a:rPr>
              <a:t> = (</a:t>
            </a:r>
            <a:r>
              <a:rPr lang="en-US" sz="800" dirty="0" err="1" smtClean="0">
                <a:solidFill>
                  <a:srgbClr val="000000"/>
                </a:solidFill>
                <a:latin typeface="Courier New"/>
              </a:rPr>
              <a:t>EditText</a:t>
            </a:r>
            <a:r>
              <a:rPr lang="en-US" sz="800" dirty="0" smtClean="0">
                <a:solidFill>
                  <a:srgbClr val="000000"/>
                </a:solidFill>
                <a:latin typeface="Courier New"/>
              </a:rPr>
              <a:t>)</a:t>
            </a:r>
            <a:r>
              <a:rPr lang="en-US" sz="800" dirty="0" err="1" smtClean="0">
                <a:solidFill>
                  <a:srgbClr val="000000"/>
                </a:solidFill>
                <a:latin typeface="Courier New"/>
              </a:rPr>
              <a:t>findViewById</a:t>
            </a:r>
            <a:r>
              <a:rPr lang="en-US" sz="800" dirty="0" smtClean="0">
                <a:solidFill>
                  <a:srgbClr val="000000"/>
                </a:solidFill>
                <a:latin typeface="Courier New"/>
              </a:rPr>
              <a:t>(R.id.</a:t>
            </a:r>
            <a:r>
              <a:rPr lang="en-US" sz="800" i="1" dirty="0" smtClean="0">
                <a:solidFill>
                  <a:srgbClr val="0000C0"/>
                </a:solidFill>
                <a:latin typeface="Courier New"/>
              </a:rPr>
              <a:t>EditText02</a:t>
            </a:r>
            <a:r>
              <a:rPr lang="en-US" sz="800" i="1" dirty="0" smtClean="0">
                <a:solidFill>
                  <a:srgbClr val="000000"/>
                </a:solidFill>
                <a:latin typeface="Courier New"/>
              </a:rPr>
              <a:t>);</a:t>
            </a:r>
          </a:p>
          <a:p>
            <a:r>
              <a:rPr lang="en-US" sz="800" dirty="0" smtClean="0">
                <a:solidFill>
                  <a:srgbClr val="000000"/>
                </a:solidFill>
                <a:latin typeface="Courier New"/>
              </a:rPr>
              <a:t>        </a:t>
            </a:r>
            <a:r>
              <a:rPr lang="en-US" sz="800" dirty="0" err="1" smtClean="0">
                <a:solidFill>
                  <a:srgbClr val="0000C0"/>
                </a:solidFill>
                <a:latin typeface="Courier New"/>
              </a:rPr>
              <a:t>lblResult</a:t>
            </a:r>
            <a:r>
              <a:rPr lang="en-US" sz="800" dirty="0" smtClean="0">
                <a:solidFill>
                  <a:srgbClr val="000000"/>
                </a:solidFill>
                <a:latin typeface="Courier New"/>
              </a:rPr>
              <a:t> = (</a:t>
            </a:r>
            <a:r>
              <a:rPr lang="en-US" sz="800" dirty="0" err="1" smtClean="0">
                <a:solidFill>
                  <a:srgbClr val="000000"/>
                </a:solidFill>
                <a:latin typeface="Courier New"/>
              </a:rPr>
              <a:t>TextView</a:t>
            </a:r>
            <a:r>
              <a:rPr lang="en-US" sz="800" dirty="0" smtClean="0">
                <a:solidFill>
                  <a:srgbClr val="000000"/>
                </a:solidFill>
                <a:latin typeface="Courier New"/>
              </a:rPr>
              <a:t>) </a:t>
            </a:r>
            <a:r>
              <a:rPr lang="en-US" sz="800" dirty="0" err="1" smtClean="0">
                <a:solidFill>
                  <a:srgbClr val="000000"/>
                </a:solidFill>
                <a:latin typeface="Courier New"/>
              </a:rPr>
              <a:t>findViewById</a:t>
            </a:r>
            <a:r>
              <a:rPr lang="en-US" sz="800" dirty="0" smtClean="0">
                <a:solidFill>
                  <a:srgbClr val="000000"/>
                </a:solidFill>
                <a:latin typeface="Courier New"/>
              </a:rPr>
              <a:t>(R.id.</a:t>
            </a:r>
            <a:r>
              <a:rPr lang="en-US" sz="800" i="1" dirty="0" smtClean="0">
                <a:solidFill>
                  <a:srgbClr val="0000C0"/>
                </a:solidFill>
                <a:latin typeface="Courier New"/>
              </a:rPr>
              <a:t>TextView01</a:t>
            </a:r>
            <a:r>
              <a:rPr lang="en-US" sz="800" i="1" dirty="0" smtClean="0">
                <a:solidFill>
                  <a:srgbClr val="000000"/>
                </a:solidFill>
                <a:latin typeface="Courier New"/>
              </a:rPr>
              <a:t>);</a:t>
            </a:r>
          </a:p>
          <a:p>
            <a:r>
              <a:rPr lang="en-US" sz="800" dirty="0" smtClean="0">
                <a:solidFill>
                  <a:srgbClr val="000000"/>
                </a:solidFill>
                <a:latin typeface="Courier New"/>
              </a:rPr>
              <a:t>        </a:t>
            </a:r>
          </a:p>
          <a:p>
            <a:r>
              <a:rPr lang="en-US" sz="800" dirty="0" smtClean="0">
                <a:solidFill>
                  <a:srgbClr val="000000"/>
                </a:solidFill>
                <a:latin typeface="Courier New"/>
              </a:rPr>
              <a:t>        </a:t>
            </a:r>
            <a:r>
              <a:rPr lang="en-US" sz="800" dirty="0" err="1" smtClean="0">
                <a:solidFill>
                  <a:srgbClr val="0000C0"/>
                </a:solidFill>
                <a:latin typeface="Courier New"/>
              </a:rPr>
              <a:t>btnAdd</a:t>
            </a:r>
            <a:r>
              <a:rPr lang="en-US" sz="800" dirty="0" smtClean="0">
                <a:solidFill>
                  <a:srgbClr val="000000"/>
                </a:solidFill>
                <a:latin typeface="Courier New"/>
              </a:rPr>
              <a:t> = (Button) </a:t>
            </a:r>
            <a:r>
              <a:rPr lang="en-US" sz="800" dirty="0" err="1" smtClean="0">
                <a:solidFill>
                  <a:srgbClr val="000000"/>
                </a:solidFill>
                <a:latin typeface="Courier New"/>
              </a:rPr>
              <a:t>findViewById</a:t>
            </a:r>
            <a:r>
              <a:rPr lang="en-US" sz="800" dirty="0" smtClean="0">
                <a:solidFill>
                  <a:srgbClr val="000000"/>
                </a:solidFill>
                <a:latin typeface="Courier New"/>
              </a:rPr>
              <a:t>(</a:t>
            </a:r>
            <a:r>
              <a:rPr lang="en-US" sz="800" dirty="0" err="1" smtClean="0">
                <a:solidFill>
                  <a:srgbClr val="000000"/>
                </a:solidFill>
                <a:latin typeface="Courier New"/>
              </a:rPr>
              <a:t>R.id.</a:t>
            </a:r>
            <a:r>
              <a:rPr lang="en-US" sz="800" i="1" dirty="0" err="1" smtClean="0">
                <a:solidFill>
                  <a:srgbClr val="0000C0"/>
                </a:solidFill>
                <a:latin typeface="Courier New"/>
              </a:rPr>
              <a:t>btnAdd</a:t>
            </a:r>
            <a:r>
              <a:rPr lang="en-US" sz="800" i="1" dirty="0" smtClean="0">
                <a:solidFill>
                  <a:srgbClr val="000000"/>
                </a:solidFill>
                <a:latin typeface="Courier New"/>
              </a:rPr>
              <a:t>);</a:t>
            </a:r>
          </a:p>
          <a:p>
            <a:r>
              <a:rPr lang="en-US" sz="800" dirty="0" smtClean="0">
                <a:solidFill>
                  <a:srgbClr val="000000"/>
                </a:solidFill>
                <a:latin typeface="Courier New"/>
              </a:rPr>
              <a:t>        </a:t>
            </a:r>
            <a:r>
              <a:rPr lang="en-US" sz="800" dirty="0" err="1" smtClean="0">
                <a:solidFill>
                  <a:srgbClr val="0000C0"/>
                </a:solidFill>
                <a:latin typeface="Courier New"/>
              </a:rPr>
              <a:t>btnAdd</a:t>
            </a:r>
            <a:r>
              <a:rPr lang="en-US" sz="800" dirty="0" err="1" smtClean="0">
                <a:solidFill>
                  <a:srgbClr val="000000"/>
                </a:solidFill>
                <a:latin typeface="Courier New"/>
              </a:rPr>
              <a:t>.setOnClickListener</a:t>
            </a:r>
            <a:r>
              <a:rPr lang="en-US" sz="800" dirty="0" smtClean="0">
                <a:solidFill>
                  <a:srgbClr val="000000"/>
                </a:solidFill>
                <a:latin typeface="Courier New"/>
              </a:rPr>
              <a:t>(</a:t>
            </a:r>
            <a:r>
              <a:rPr lang="en-US" sz="800" b="1" dirty="0" smtClean="0">
                <a:solidFill>
                  <a:srgbClr val="7F0055"/>
                </a:solidFill>
                <a:latin typeface="Courier New"/>
              </a:rPr>
              <a:t>new</a:t>
            </a:r>
            <a:r>
              <a:rPr lang="en-US" sz="800" b="1" dirty="0" smtClean="0">
                <a:solidFill>
                  <a:srgbClr val="000000"/>
                </a:solidFill>
                <a:latin typeface="Courier New"/>
              </a:rPr>
              <a:t> </a:t>
            </a:r>
            <a:r>
              <a:rPr lang="en-US" sz="800" b="1" dirty="0" err="1" smtClean="0">
                <a:solidFill>
                  <a:srgbClr val="000000"/>
                </a:solidFill>
                <a:latin typeface="Courier New"/>
              </a:rPr>
              <a:t>OnClickListener</a:t>
            </a:r>
            <a:r>
              <a:rPr lang="en-US" sz="800" b="1" dirty="0" smtClean="0">
                <a:solidFill>
                  <a:srgbClr val="000000"/>
                </a:solidFill>
                <a:latin typeface="Courier New"/>
              </a:rPr>
              <a:t>() {</a:t>
            </a:r>
          </a:p>
          <a:p>
            <a:endParaRPr lang="en-US" sz="800" dirty="0" smtClean="0">
              <a:latin typeface="Courier New"/>
            </a:endParaRPr>
          </a:p>
          <a:p>
            <a:r>
              <a:rPr lang="en-US" sz="800" dirty="0" smtClean="0">
                <a:solidFill>
                  <a:srgbClr val="646464"/>
                </a:solidFill>
                <a:latin typeface="Courier New"/>
              </a:rPr>
              <a:t>@Override</a:t>
            </a:r>
          </a:p>
          <a:p>
            <a:r>
              <a:rPr lang="en-US" sz="800" b="1" dirty="0" smtClean="0">
                <a:solidFill>
                  <a:srgbClr val="7F0055"/>
                </a:solidFill>
                <a:latin typeface="Courier New"/>
              </a:rPr>
              <a:t>public</a:t>
            </a:r>
            <a:r>
              <a:rPr lang="en-US" sz="800" b="1" dirty="0" smtClean="0">
                <a:solidFill>
                  <a:srgbClr val="000000"/>
                </a:solidFill>
                <a:latin typeface="Courier New"/>
              </a:rPr>
              <a:t> </a:t>
            </a:r>
            <a:r>
              <a:rPr lang="en-US" sz="800" b="1" dirty="0" smtClean="0">
                <a:solidFill>
                  <a:srgbClr val="7F0055"/>
                </a:solidFill>
                <a:latin typeface="Courier New"/>
              </a:rPr>
              <a:t>void</a:t>
            </a:r>
            <a:r>
              <a:rPr lang="en-US" sz="800" b="1" dirty="0" smtClean="0">
                <a:solidFill>
                  <a:srgbClr val="000000"/>
                </a:solidFill>
                <a:latin typeface="Courier New"/>
              </a:rPr>
              <a:t> </a:t>
            </a:r>
            <a:r>
              <a:rPr lang="en-US" sz="800" b="1" dirty="0" err="1" smtClean="0">
                <a:solidFill>
                  <a:srgbClr val="000000"/>
                </a:solidFill>
                <a:latin typeface="Courier New"/>
              </a:rPr>
              <a:t>onClick</a:t>
            </a:r>
            <a:r>
              <a:rPr lang="en-US" sz="800" b="1" dirty="0" smtClean="0">
                <a:solidFill>
                  <a:srgbClr val="000000"/>
                </a:solidFill>
                <a:latin typeface="Courier New"/>
              </a:rPr>
              <a:t>(View v) {</a:t>
            </a:r>
          </a:p>
          <a:p>
            <a:r>
              <a:rPr lang="en-US" sz="800" dirty="0" smtClean="0">
                <a:solidFill>
                  <a:srgbClr val="3F7F5F"/>
                </a:solidFill>
                <a:latin typeface="Courier New"/>
              </a:rPr>
              <a:t> // get values from the UI</a:t>
            </a:r>
          </a:p>
          <a:p>
            <a:r>
              <a:rPr lang="en-US" sz="800" dirty="0" smtClean="0">
                <a:solidFill>
                  <a:srgbClr val="000000"/>
                </a:solidFill>
                <a:latin typeface="Courier New"/>
              </a:rPr>
              <a:t> Double v1 = </a:t>
            </a:r>
            <a:r>
              <a:rPr lang="en-US" sz="800" dirty="0" err="1" smtClean="0">
                <a:solidFill>
                  <a:srgbClr val="000000"/>
                </a:solidFill>
                <a:latin typeface="Courier New"/>
              </a:rPr>
              <a:t>Double.</a:t>
            </a:r>
            <a:r>
              <a:rPr lang="en-US" sz="800" i="1" dirty="0" err="1" smtClean="0">
                <a:solidFill>
                  <a:srgbClr val="000000"/>
                </a:solidFill>
                <a:latin typeface="Courier New"/>
              </a:rPr>
              <a:t>parseDouble</a:t>
            </a:r>
            <a:r>
              <a:rPr lang="en-US" sz="800" i="1" dirty="0" smtClean="0">
                <a:solidFill>
                  <a:srgbClr val="000000"/>
                </a:solidFill>
                <a:latin typeface="Courier New"/>
              </a:rPr>
              <a:t>(</a:t>
            </a:r>
            <a:r>
              <a:rPr lang="en-US" sz="800" i="1" dirty="0" smtClean="0">
                <a:solidFill>
                  <a:srgbClr val="0000C0"/>
                </a:solidFill>
                <a:latin typeface="Courier New"/>
              </a:rPr>
              <a:t>txtVal1</a:t>
            </a:r>
            <a:r>
              <a:rPr lang="en-US" sz="800" i="1" dirty="0" smtClean="0">
                <a:solidFill>
                  <a:srgbClr val="000000"/>
                </a:solidFill>
                <a:latin typeface="Courier New"/>
              </a:rPr>
              <a:t>.getText().</a:t>
            </a:r>
            <a:r>
              <a:rPr lang="en-US" sz="800" i="1" dirty="0" err="1" smtClean="0">
                <a:solidFill>
                  <a:srgbClr val="000000"/>
                </a:solidFill>
                <a:latin typeface="Courier New"/>
              </a:rPr>
              <a:t>toString</a:t>
            </a:r>
            <a:r>
              <a:rPr lang="en-US" sz="800" i="1" dirty="0" smtClean="0">
                <a:solidFill>
                  <a:srgbClr val="000000"/>
                </a:solidFill>
                <a:latin typeface="Courier New"/>
              </a:rPr>
              <a:t>());</a:t>
            </a:r>
          </a:p>
          <a:p>
            <a:r>
              <a:rPr lang="en-US" sz="800" dirty="0" smtClean="0">
                <a:solidFill>
                  <a:srgbClr val="000000"/>
                </a:solidFill>
                <a:latin typeface="Courier New"/>
              </a:rPr>
              <a:t> Double v2 = </a:t>
            </a:r>
            <a:r>
              <a:rPr lang="en-US" sz="800" dirty="0" err="1" smtClean="0">
                <a:solidFill>
                  <a:srgbClr val="000000"/>
                </a:solidFill>
                <a:latin typeface="Courier New"/>
              </a:rPr>
              <a:t>Double.</a:t>
            </a:r>
            <a:r>
              <a:rPr lang="en-US" sz="800" i="1" dirty="0" err="1" smtClean="0">
                <a:solidFill>
                  <a:srgbClr val="000000"/>
                </a:solidFill>
                <a:latin typeface="Courier New"/>
              </a:rPr>
              <a:t>parseDouble</a:t>
            </a:r>
            <a:r>
              <a:rPr lang="en-US" sz="800" i="1" dirty="0" smtClean="0">
                <a:solidFill>
                  <a:srgbClr val="000000"/>
                </a:solidFill>
                <a:latin typeface="Courier New"/>
              </a:rPr>
              <a:t>(</a:t>
            </a:r>
            <a:r>
              <a:rPr lang="en-US" sz="800" i="1" dirty="0" smtClean="0">
                <a:solidFill>
                  <a:srgbClr val="0000C0"/>
                </a:solidFill>
                <a:latin typeface="Courier New"/>
              </a:rPr>
              <a:t>txtVal2</a:t>
            </a:r>
            <a:r>
              <a:rPr lang="en-US" sz="800" i="1" dirty="0" smtClean="0">
                <a:solidFill>
                  <a:srgbClr val="000000"/>
                </a:solidFill>
                <a:latin typeface="Courier New"/>
              </a:rPr>
              <a:t>.getText().</a:t>
            </a:r>
            <a:r>
              <a:rPr lang="en-US" sz="800" i="1" dirty="0" err="1" smtClean="0">
                <a:solidFill>
                  <a:srgbClr val="000000"/>
                </a:solidFill>
                <a:latin typeface="Courier New"/>
              </a:rPr>
              <a:t>toString</a:t>
            </a:r>
            <a:r>
              <a:rPr lang="en-US" sz="800" i="1"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create intent to call Activity2</a:t>
            </a:r>
          </a:p>
          <a:p>
            <a:r>
              <a:rPr lang="en-US" sz="800" dirty="0" smtClean="0">
                <a:solidFill>
                  <a:srgbClr val="000000"/>
                </a:solidFill>
                <a:latin typeface="Courier New"/>
              </a:rPr>
              <a:t> Intent myIntentA1A2 = </a:t>
            </a:r>
            <a:r>
              <a:rPr lang="en-US" sz="800" b="1" dirty="0" smtClean="0">
                <a:solidFill>
                  <a:srgbClr val="7F0055"/>
                </a:solidFill>
                <a:latin typeface="Courier New"/>
              </a:rPr>
              <a:t>new</a:t>
            </a:r>
            <a:r>
              <a:rPr lang="en-US" sz="800" b="1" dirty="0" smtClean="0">
                <a:solidFill>
                  <a:srgbClr val="000000"/>
                </a:solidFill>
                <a:latin typeface="Courier New"/>
              </a:rPr>
              <a:t> Intent (</a:t>
            </a:r>
            <a:r>
              <a:rPr lang="en-US" sz="800" dirty="0" smtClean="0">
                <a:solidFill>
                  <a:srgbClr val="000000"/>
                </a:solidFill>
                <a:latin typeface="Courier New"/>
              </a:rPr>
              <a:t>Activity1</a:t>
            </a:r>
            <a:r>
              <a:rPr lang="en-US" sz="800" b="1" dirty="0" smtClean="0">
                <a:solidFill>
                  <a:srgbClr val="000000"/>
                </a:solidFill>
                <a:latin typeface="Courier New"/>
              </a:rPr>
              <a:t>.</a:t>
            </a:r>
            <a:r>
              <a:rPr lang="en-US" sz="800" b="1" dirty="0" smtClean="0">
                <a:solidFill>
                  <a:srgbClr val="7F0055"/>
                </a:solidFill>
                <a:latin typeface="Courier New"/>
              </a:rPr>
              <a:t>this</a:t>
            </a:r>
            <a:r>
              <a:rPr lang="en-US" sz="800" b="1" dirty="0" smtClean="0">
                <a:solidFill>
                  <a:srgbClr val="000000"/>
                </a:solidFill>
                <a:latin typeface="Courier New"/>
              </a:rPr>
              <a:t>,</a:t>
            </a:r>
          </a:p>
          <a:p>
            <a:r>
              <a:rPr lang="en-US" sz="800" dirty="0" smtClean="0">
                <a:solidFill>
                  <a:srgbClr val="000000"/>
                </a:solidFill>
                <a:latin typeface="Courier New"/>
              </a:rPr>
              <a:t>                                   Activity2.</a:t>
            </a:r>
            <a:r>
              <a:rPr lang="en-US" sz="800" b="1" dirty="0" smtClean="0">
                <a:solidFill>
                  <a:srgbClr val="7F0055"/>
                </a:solidFill>
                <a:latin typeface="Courier New"/>
              </a:rPr>
              <a:t>class</a:t>
            </a:r>
            <a:r>
              <a:rPr lang="en-US" sz="800" b="1" dirty="0" smtClean="0">
                <a:solidFill>
                  <a:srgbClr val="000000"/>
                </a:solidFill>
                <a:latin typeface="Courier New"/>
              </a:rPr>
              <a:t>);</a:t>
            </a:r>
          </a:p>
          <a:p>
            <a:endParaRPr lang="en-US" sz="800" dirty="0" smtClean="0">
              <a:solidFill>
                <a:srgbClr val="3F7F5F"/>
              </a:solidFill>
              <a:latin typeface="Courier New"/>
            </a:endParaRPr>
          </a:p>
          <a:p>
            <a:r>
              <a:rPr lang="en-US" sz="800" dirty="0" smtClean="0">
                <a:solidFill>
                  <a:srgbClr val="3F7F5F"/>
                </a:solidFill>
                <a:latin typeface="Courier New"/>
              </a:rPr>
              <a:t> // create a container to ship data</a:t>
            </a:r>
          </a:p>
          <a:p>
            <a:r>
              <a:rPr lang="en-US" sz="800" dirty="0" smtClean="0">
                <a:solidFill>
                  <a:srgbClr val="000000"/>
                </a:solidFill>
                <a:latin typeface="Courier New"/>
              </a:rPr>
              <a:t> Bundle </a:t>
            </a:r>
            <a:r>
              <a:rPr lang="en-US" sz="800" dirty="0" err="1" smtClean="0">
                <a:solidFill>
                  <a:srgbClr val="000000"/>
                </a:solidFill>
                <a:latin typeface="Courier New"/>
              </a:rPr>
              <a:t>myData</a:t>
            </a:r>
            <a:r>
              <a:rPr lang="en-US" sz="800" dirty="0" smtClean="0">
                <a:solidFill>
                  <a:srgbClr val="000000"/>
                </a:solidFill>
                <a:latin typeface="Courier New"/>
              </a:rPr>
              <a:t> = </a:t>
            </a:r>
            <a:r>
              <a:rPr lang="en-US" sz="800" b="1" dirty="0" smtClean="0">
                <a:solidFill>
                  <a:srgbClr val="7F0055"/>
                </a:solidFill>
                <a:latin typeface="Courier New"/>
              </a:rPr>
              <a:t>new</a:t>
            </a:r>
            <a:r>
              <a:rPr lang="en-US" sz="800" b="1" dirty="0" smtClean="0">
                <a:solidFill>
                  <a:srgbClr val="000000"/>
                </a:solidFill>
                <a:latin typeface="Courier New"/>
              </a:rPr>
              <a:t> Bundle();</a:t>
            </a:r>
          </a:p>
          <a:p>
            <a:endParaRPr lang="en-US" sz="800" dirty="0" smtClean="0">
              <a:latin typeface="Courier New"/>
            </a:endParaRPr>
          </a:p>
          <a:p>
            <a:r>
              <a:rPr lang="en-US" sz="800" dirty="0" smtClean="0">
                <a:solidFill>
                  <a:srgbClr val="3F7F5F"/>
                </a:solidFill>
                <a:latin typeface="Courier New"/>
              </a:rPr>
              <a:t> // add &lt;</a:t>
            </a:r>
            <a:r>
              <a:rPr lang="en-US" sz="800" dirty="0" err="1" smtClean="0">
                <a:solidFill>
                  <a:srgbClr val="3F7F5F"/>
                </a:solidFill>
                <a:latin typeface="Courier New"/>
              </a:rPr>
              <a:t>key,value</a:t>
            </a:r>
            <a:r>
              <a:rPr lang="en-US" sz="800" dirty="0" smtClean="0">
                <a:solidFill>
                  <a:srgbClr val="3F7F5F"/>
                </a:solidFill>
                <a:latin typeface="Courier New"/>
              </a:rPr>
              <a:t>&gt; data items to the container</a:t>
            </a:r>
          </a:p>
          <a:p>
            <a:r>
              <a:rPr lang="en-US" sz="800" dirty="0" smtClean="0">
                <a:solidFill>
                  <a:srgbClr val="000000"/>
                </a:solidFill>
                <a:latin typeface="Courier New"/>
              </a:rPr>
              <a:t> </a:t>
            </a:r>
            <a:r>
              <a:rPr lang="en-US" sz="800" dirty="0" err="1" smtClean="0">
                <a:solidFill>
                  <a:srgbClr val="000000"/>
                </a:solidFill>
                <a:latin typeface="Courier New"/>
              </a:rPr>
              <a:t>myData.putDouble</a:t>
            </a:r>
            <a:r>
              <a:rPr lang="en-US" sz="800" dirty="0" smtClean="0">
                <a:solidFill>
                  <a:srgbClr val="000000"/>
                </a:solidFill>
                <a:latin typeface="Courier New"/>
              </a:rPr>
              <a:t>(</a:t>
            </a:r>
            <a:r>
              <a:rPr lang="en-US" sz="800" dirty="0" smtClean="0">
                <a:solidFill>
                  <a:srgbClr val="2A00FF"/>
                </a:solidFill>
                <a:latin typeface="Courier New"/>
              </a:rPr>
              <a:t>"val1"</a:t>
            </a:r>
            <a:r>
              <a:rPr lang="en-US" sz="800" dirty="0" smtClean="0">
                <a:solidFill>
                  <a:srgbClr val="000000"/>
                </a:solidFill>
                <a:latin typeface="Courier New"/>
              </a:rPr>
              <a:t>, v1);</a:t>
            </a:r>
          </a:p>
          <a:p>
            <a:r>
              <a:rPr lang="en-US" sz="800" dirty="0" smtClean="0">
                <a:solidFill>
                  <a:srgbClr val="000000"/>
                </a:solidFill>
                <a:latin typeface="Courier New"/>
              </a:rPr>
              <a:t> </a:t>
            </a:r>
            <a:r>
              <a:rPr lang="en-US" sz="800" dirty="0" err="1" smtClean="0">
                <a:solidFill>
                  <a:srgbClr val="000000"/>
                </a:solidFill>
                <a:latin typeface="Courier New"/>
              </a:rPr>
              <a:t>myData.putDouble</a:t>
            </a:r>
            <a:r>
              <a:rPr lang="en-US" sz="800" dirty="0" smtClean="0">
                <a:solidFill>
                  <a:srgbClr val="000000"/>
                </a:solidFill>
                <a:latin typeface="Courier New"/>
              </a:rPr>
              <a:t>(</a:t>
            </a:r>
            <a:r>
              <a:rPr lang="en-US" sz="800" dirty="0" smtClean="0">
                <a:solidFill>
                  <a:srgbClr val="2A00FF"/>
                </a:solidFill>
                <a:latin typeface="Courier New"/>
              </a:rPr>
              <a:t>"val2"</a:t>
            </a:r>
            <a:r>
              <a:rPr lang="en-US" sz="800" dirty="0" smtClean="0">
                <a:solidFill>
                  <a:srgbClr val="000000"/>
                </a:solidFill>
                <a:latin typeface="Courier New"/>
              </a:rPr>
              <a:t>, v2);</a:t>
            </a:r>
          </a:p>
          <a:p>
            <a:endParaRPr lang="en-US" sz="800" dirty="0" smtClean="0">
              <a:latin typeface="Courier New"/>
            </a:endParaRPr>
          </a:p>
          <a:p>
            <a:r>
              <a:rPr lang="en-US" sz="800" dirty="0" smtClean="0">
                <a:solidFill>
                  <a:srgbClr val="3F7F5F"/>
                </a:solidFill>
                <a:latin typeface="Courier New"/>
              </a:rPr>
              <a:t> // attach the container to the intent</a:t>
            </a:r>
          </a:p>
          <a:p>
            <a:r>
              <a:rPr lang="en-US" sz="800" dirty="0" smtClean="0">
                <a:solidFill>
                  <a:srgbClr val="000000"/>
                </a:solidFill>
                <a:latin typeface="Courier New"/>
              </a:rPr>
              <a:t> myIntentA1A2.putExtras(</a:t>
            </a:r>
            <a:r>
              <a:rPr lang="en-US" sz="800" dirty="0" err="1" smtClean="0">
                <a:solidFill>
                  <a:srgbClr val="000000"/>
                </a:solidFill>
                <a:latin typeface="Courier New"/>
              </a:rPr>
              <a:t>myData</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call Activity2, tell your local listener to wait response</a:t>
            </a:r>
          </a:p>
          <a:p>
            <a:r>
              <a:rPr lang="en-US" sz="800" dirty="0" smtClean="0">
                <a:solidFill>
                  <a:srgbClr val="000000"/>
                </a:solidFill>
                <a:latin typeface="Courier New"/>
              </a:rPr>
              <a:t> </a:t>
            </a:r>
            <a:r>
              <a:rPr lang="en-US" sz="800" dirty="0" err="1" smtClean="0">
                <a:solidFill>
                  <a:srgbClr val="000000"/>
                </a:solidFill>
                <a:latin typeface="Courier New"/>
              </a:rPr>
              <a:t>startActivityForResult</a:t>
            </a:r>
            <a:r>
              <a:rPr lang="en-US" sz="800" dirty="0" smtClean="0">
                <a:solidFill>
                  <a:srgbClr val="000000"/>
                </a:solidFill>
                <a:latin typeface="Courier New"/>
              </a:rPr>
              <a:t>(myIntentA1A2, 101);</a:t>
            </a:r>
          </a:p>
          <a:p>
            <a:endParaRPr lang="en-US" sz="800" dirty="0" smtClean="0">
              <a:latin typeface="Courier New"/>
            </a:endParaRPr>
          </a:p>
          <a:p>
            <a:r>
              <a:rPr lang="en-US" sz="800" dirty="0" smtClean="0">
                <a:solidFill>
                  <a:srgbClr val="000000"/>
                </a:solidFill>
                <a:latin typeface="Courier New"/>
              </a:rPr>
              <a:t> }//</a:t>
            </a:r>
            <a:r>
              <a:rPr lang="en-US" sz="800" dirty="0" err="1" smtClean="0">
                <a:solidFill>
                  <a:srgbClr val="000000"/>
                </a:solidFill>
                <a:latin typeface="Courier New"/>
              </a:rPr>
              <a:t>onClick</a:t>
            </a:r>
            <a:endParaRPr lang="en-US" sz="800" dirty="0" smtClean="0">
              <a:latin typeface="Courier New"/>
            </a:endParaRPr>
          </a:p>
          <a:p>
            <a:r>
              <a:rPr lang="en-US" sz="800" dirty="0" smtClean="0">
                <a:solidFill>
                  <a:srgbClr val="000000"/>
                </a:solidFill>
                <a:latin typeface="Courier New"/>
              </a:rPr>
              <a:t> });</a:t>
            </a:r>
          </a:p>
          <a:p>
            <a:r>
              <a:rPr lang="en-US" sz="800" dirty="0" smtClean="0">
                <a:solidFill>
                  <a:srgbClr val="000000"/>
                </a:solidFill>
                <a:latin typeface="Courier New"/>
              </a:rPr>
              <a:t>}</a:t>
            </a:r>
            <a:r>
              <a:rPr lang="en-US" sz="800" dirty="0" smtClean="0">
                <a:solidFill>
                  <a:srgbClr val="3F7F5F"/>
                </a:solidFill>
                <a:latin typeface="Courier New"/>
              </a:rPr>
              <a:t>//</a:t>
            </a:r>
            <a:r>
              <a:rPr lang="en-US" sz="800" dirty="0" err="1" smtClean="0">
                <a:solidFill>
                  <a:srgbClr val="3F7F5F"/>
                </a:solidFill>
                <a:latin typeface="Courier New"/>
              </a:rPr>
              <a:t>onCreate</a:t>
            </a:r>
            <a:endParaRPr lang="en-US" sz="800" dirty="0" smtClean="0">
              <a:solidFill>
                <a:srgbClr val="3F7F5F"/>
              </a:solidFill>
              <a:latin typeface="Courier New"/>
            </a:endParaRPr>
          </a:p>
          <a:p>
            <a:endParaRPr lang="en-US" sz="800" dirty="0" smtClean="0">
              <a:latin typeface="Courier New"/>
            </a:endParaRPr>
          </a:p>
          <a:p>
            <a:r>
              <a:rPr lang="en-US" sz="800" dirty="0" smtClean="0">
                <a:solidFill>
                  <a:srgbClr val="3F7F5F"/>
                </a:solidFill>
                <a:latin typeface="Courier New"/>
              </a:rPr>
              <a:t>///////////////////////////////////////////////////////////////////// local listener receiving callbacks from other activities</a:t>
            </a:r>
          </a:p>
          <a:p>
            <a:r>
              <a:rPr lang="en-US" sz="800" dirty="0" smtClean="0">
                <a:solidFill>
                  <a:srgbClr val="646464"/>
                </a:solidFill>
                <a:latin typeface="Courier New"/>
              </a:rPr>
              <a:t>@Override</a:t>
            </a:r>
          </a:p>
          <a:p>
            <a:r>
              <a:rPr lang="en-US" sz="800" b="1" dirty="0" smtClean="0">
                <a:solidFill>
                  <a:srgbClr val="7F0055"/>
                </a:solidFill>
                <a:latin typeface="Courier New"/>
              </a:rPr>
              <a:t>protected</a:t>
            </a:r>
            <a:r>
              <a:rPr lang="en-US" sz="800" b="1" dirty="0" smtClean="0">
                <a:solidFill>
                  <a:srgbClr val="000000"/>
                </a:solidFill>
                <a:latin typeface="Courier New"/>
              </a:rPr>
              <a:t> </a:t>
            </a:r>
            <a:r>
              <a:rPr lang="en-US" sz="800" b="1" dirty="0" smtClean="0">
                <a:solidFill>
                  <a:srgbClr val="7F0055"/>
                </a:solidFill>
                <a:latin typeface="Courier New"/>
              </a:rPr>
              <a:t>void</a:t>
            </a:r>
            <a:r>
              <a:rPr lang="en-US" sz="800" b="1" dirty="0" smtClean="0">
                <a:solidFill>
                  <a:srgbClr val="000000"/>
                </a:solidFill>
                <a:latin typeface="Courier New"/>
              </a:rPr>
              <a:t> </a:t>
            </a:r>
            <a:r>
              <a:rPr lang="en-US" sz="800" dirty="0" err="1" smtClean="0">
                <a:solidFill>
                  <a:srgbClr val="000000"/>
                </a:solidFill>
                <a:latin typeface="Courier New"/>
              </a:rPr>
              <a:t>onActivityResult</a:t>
            </a:r>
            <a:r>
              <a:rPr lang="en-US" sz="800" b="1" dirty="0" smtClean="0">
                <a:solidFill>
                  <a:srgbClr val="000000"/>
                </a:solidFill>
                <a:latin typeface="Courier New"/>
              </a:rPr>
              <a:t>(</a:t>
            </a:r>
            <a:r>
              <a:rPr lang="en-US" sz="800" b="1" dirty="0" err="1" smtClean="0">
                <a:solidFill>
                  <a:srgbClr val="7F0055"/>
                </a:solidFill>
                <a:latin typeface="Courier New"/>
              </a:rPr>
              <a:t>int</a:t>
            </a:r>
            <a:r>
              <a:rPr lang="en-US" sz="800" b="1" dirty="0" smtClean="0">
                <a:solidFill>
                  <a:srgbClr val="000000"/>
                </a:solidFill>
                <a:latin typeface="Courier New"/>
              </a:rPr>
              <a:t> </a:t>
            </a:r>
            <a:r>
              <a:rPr lang="en-US" sz="800" dirty="0" err="1" smtClean="0">
                <a:solidFill>
                  <a:srgbClr val="000000"/>
                </a:solidFill>
                <a:latin typeface="Courier New"/>
              </a:rPr>
              <a:t>requestCode</a:t>
            </a:r>
            <a:r>
              <a:rPr lang="en-US" sz="800" b="1" dirty="0" smtClean="0">
                <a:solidFill>
                  <a:srgbClr val="000000"/>
                </a:solidFill>
                <a:latin typeface="Courier New"/>
              </a:rPr>
              <a:t>, </a:t>
            </a:r>
          </a:p>
          <a:p>
            <a:r>
              <a:rPr lang="en-US" sz="800" b="1" dirty="0" smtClean="0">
                <a:solidFill>
                  <a:srgbClr val="000000"/>
                </a:solidFill>
                <a:latin typeface="Courier New"/>
              </a:rPr>
              <a:t>                                </a:t>
            </a:r>
            <a:r>
              <a:rPr lang="en-US" sz="800" b="1" dirty="0" err="1" smtClean="0">
                <a:solidFill>
                  <a:srgbClr val="7F0055"/>
                </a:solidFill>
                <a:latin typeface="Courier New"/>
              </a:rPr>
              <a:t>int</a:t>
            </a:r>
            <a:r>
              <a:rPr lang="en-US" sz="800" b="1" dirty="0" smtClean="0">
                <a:solidFill>
                  <a:srgbClr val="000000"/>
                </a:solidFill>
                <a:latin typeface="Courier New"/>
              </a:rPr>
              <a:t> </a:t>
            </a:r>
            <a:r>
              <a:rPr lang="en-US" sz="800" dirty="0" err="1" smtClean="0">
                <a:solidFill>
                  <a:srgbClr val="000000"/>
                </a:solidFill>
                <a:latin typeface="Courier New"/>
              </a:rPr>
              <a:t>resultCode</a:t>
            </a:r>
            <a:r>
              <a:rPr lang="en-US" sz="800" b="1" dirty="0" smtClean="0">
                <a:solidFill>
                  <a:srgbClr val="000000"/>
                </a:solidFill>
                <a:latin typeface="Courier New"/>
              </a:rPr>
              <a:t>, Intent </a:t>
            </a:r>
            <a:r>
              <a:rPr lang="en-US" sz="800" dirty="0" smtClean="0">
                <a:solidFill>
                  <a:srgbClr val="000000"/>
                </a:solidFill>
                <a:latin typeface="Courier New"/>
              </a:rPr>
              <a:t>data</a:t>
            </a:r>
            <a:r>
              <a:rPr lang="en-US" sz="800" b="1" dirty="0" smtClean="0">
                <a:solidFill>
                  <a:srgbClr val="000000"/>
                </a:solidFill>
                <a:latin typeface="Courier New"/>
              </a:rPr>
              <a:t>) {</a:t>
            </a:r>
          </a:p>
          <a:p>
            <a:r>
              <a:rPr lang="en-US" sz="800" b="1" dirty="0" err="1" smtClean="0">
                <a:solidFill>
                  <a:srgbClr val="7F0055"/>
                </a:solidFill>
                <a:latin typeface="Courier New"/>
              </a:rPr>
              <a:t>super</a:t>
            </a:r>
            <a:r>
              <a:rPr lang="en-US" sz="800" b="1" dirty="0" err="1" smtClean="0">
                <a:solidFill>
                  <a:srgbClr val="000000"/>
                </a:solidFill>
                <a:latin typeface="Courier New"/>
              </a:rPr>
              <a:t>.onActivityResult</a:t>
            </a:r>
            <a:r>
              <a:rPr lang="en-US" sz="800" b="1" dirty="0" smtClean="0">
                <a:solidFill>
                  <a:srgbClr val="000000"/>
                </a:solidFill>
                <a:latin typeface="Courier New"/>
              </a:rPr>
              <a:t>(</a:t>
            </a:r>
            <a:r>
              <a:rPr lang="en-US" sz="800" b="1" dirty="0" err="1" smtClean="0">
                <a:solidFill>
                  <a:srgbClr val="000000"/>
                </a:solidFill>
                <a:latin typeface="Courier New"/>
              </a:rPr>
              <a:t>requestCode</a:t>
            </a:r>
            <a:r>
              <a:rPr lang="en-US" sz="800" b="1" dirty="0" smtClean="0">
                <a:solidFill>
                  <a:srgbClr val="000000"/>
                </a:solidFill>
                <a:latin typeface="Courier New"/>
              </a:rPr>
              <a:t>, </a:t>
            </a:r>
            <a:r>
              <a:rPr lang="en-US" sz="800" b="1" dirty="0" err="1" smtClean="0">
                <a:solidFill>
                  <a:srgbClr val="000000"/>
                </a:solidFill>
                <a:latin typeface="Courier New"/>
              </a:rPr>
              <a:t>resultCode</a:t>
            </a:r>
            <a:r>
              <a:rPr lang="en-US" sz="800" b="1" dirty="0" smtClean="0">
                <a:solidFill>
                  <a:srgbClr val="000000"/>
                </a:solidFill>
                <a:latin typeface="Courier New"/>
              </a:rPr>
              <a:t>, data);</a:t>
            </a:r>
          </a:p>
          <a:p>
            <a:endParaRPr lang="en-US" sz="800" dirty="0" smtClean="0">
              <a:latin typeface="Courier New"/>
            </a:endParaRPr>
          </a:p>
          <a:p>
            <a:r>
              <a:rPr lang="en-US" sz="800" b="1" dirty="0" smtClean="0">
                <a:solidFill>
                  <a:srgbClr val="7F0055"/>
                </a:solidFill>
                <a:latin typeface="Courier New"/>
              </a:rPr>
              <a:t>try</a:t>
            </a:r>
            <a:r>
              <a:rPr lang="en-US" sz="800" b="1" dirty="0" smtClean="0">
                <a:solidFill>
                  <a:srgbClr val="000000"/>
                </a:solidFill>
                <a:latin typeface="Courier New"/>
              </a:rPr>
              <a:t>{</a:t>
            </a:r>
          </a:p>
          <a:p>
            <a:r>
              <a:rPr lang="en-US" sz="800" b="1" dirty="0" smtClean="0">
                <a:solidFill>
                  <a:srgbClr val="7F0055"/>
                </a:solidFill>
                <a:latin typeface="Courier New"/>
              </a:rPr>
              <a:t>   if</a:t>
            </a:r>
            <a:r>
              <a:rPr lang="en-US" sz="800" b="1" dirty="0" smtClean="0">
                <a:solidFill>
                  <a:srgbClr val="000000"/>
                </a:solidFill>
                <a:latin typeface="Courier New"/>
              </a:rPr>
              <a:t> ((</a:t>
            </a:r>
            <a:r>
              <a:rPr lang="en-US" sz="800" b="1" dirty="0" err="1" smtClean="0">
                <a:solidFill>
                  <a:srgbClr val="000000"/>
                </a:solidFill>
                <a:latin typeface="Courier New"/>
              </a:rPr>
              <a:t>requestCode</a:t>
            </a:r>
            <a:r>
              <a:rPr lang="en-US" sz="800" b="1" dirty="0" smtClean="0">
                <a:solidFill>
                  <a:srgbClr val="000000"/>
                </a:solidFill>
                <a:latin typeface="Courier New"/>
              </a:rPr>
              <a:t> == 101 ) &amp;&amp; (</a:t>
            </a:r>
            <a:r>
              <a:rPr lang="en-US" sz="800" b="1" dirty="0" err="1" smtClean="0">
                <a:solidFill>
                  <a:srgbClr val="000000"/>
                </a:solidFill>
                <a:latin typeface="Courier New"/>
              </a:rPr>
              <a:t>resultCode</a:t>
            </a:r>
            <a:r>
              <a:rPr lang="en-US" sz="800" b="1" dirty="0" smtClean="0">
                <a:solidFill>
                  <a:srgbClr val="000000"/>
                </a:solidFill>
                <a:latin typeface="Courier New"/>
              </a:rPr>
              <a:t> == </a:t>
            </a:r>
            <a:r>
              <a:rPr lang="en-US" sz="800" b="1" dirty="0" err="1" smtClean="0">
                <a:solidFill>
                  <a:srgbClr val="000000"/>
                </a:solidFill>
                <a:latin typeface="Courier New"/>
              </a:rPr>
              <a:t>Activity.</a:t>
            </a:r>
            <a:r>
              <a:rPr lang="en-US" sz="800" b="1" i="1" dirty="0" err="1" smtClean="0">
                <a:solidFill>
                  <a:srgbClr val="0000C0"/>
                </a:solidFill>
                <a:latin typeface="Courier New"/>
              </a:rPr>
              <a:t>RESULT_OK</a:t>
            </a:r>
            <a:r>
              <a:rPr lang="en-US" sz="800" b="1" i="1" dirty="0" smtClean="0">
                <a:solidFill>
                  <a:srgbClr val="000000"/>
                </a:solidFill>
                <a:latin typeface="Courier New"/>
              </a:rPr>
              <a:t>))</a:t>
            </a:r>
            <a:r>
              <a:rPr lang="en-US" sz="800" b="1" dirty="0" smtClean="0">
                <a:solidFill>
                  <a:srgbClr val="000000"/>
                </a:solidFill>
                <a:latin typeface="Courier New"/>
              </a:rPr>
              <a:t>{</a:t>
            </a:r>
          </a:p>
          <a:p>
            <a:r>
              <a:rPr lang="en-US" sz="800" dirty="0" smtClean="0">
                <a:solidFill>
                  <a:srgbClr val="000000"/>
                </a:solidFill>
                <a:latin typeface="Courier New"/>
              </a:rPr>
              <a:t>   Bundle </a:t>
            </a:r>
            <a:r>
              <a:rPr lang="en-US" sz="800" dirty="0" err="1" smtClean="0">
                <a:solidFill>
                  <a:srgbClr val="000000"/>
                </a:solidFill>
                <a:latin typeface="Courier New"/>
              </a:rPr>
              <a:t>myResults</a:t>
            </a:r>
            <a:r>
              <a:rPr lang="en-US" sz="800" dirty="0" smtClean="0">
                <a:solidFill>
                  <a:srgbClr val="000000"/>
                </a:solidFill>
                <a:latin typeface="Courier New"/>
              </a:rPr>
              <a:t> = </a:t>
            </a:r>
            <a:r>
              <a:rPr lang="en-US" sz="800" dirty="0" err="1" smtClean="0">
                <a:solidFill>
                  <a:srgbClr val="000000"/>
                </a:solidFill>
                <a:latin typeface="Courier New"/>
              </a:rPr>
              <a:t>data.getExtras</a:t>
            </a:r>
            <a:r>
              <a:rPr lang="en-US" sz="800" dirty="0" smtClean="0">
                <a:solidFill>
                  <a:srgbClr val="000000"/>
                </a:solidFill>
                <a:latin typeface="Courier New"/>
              </a:rPr>
              <a:t>();</a:t>
            </a:r>
          </a:p>
          <a:p>
            <a:r>
              <a:rPr lang="en-US" sz="800" dirty="0" smtClean="0">
                <a:solidFill>
                  <a:srgbClr val="000000"/>
                </a:solidFill>
                <a:latin typeface="Courier New"/>
              </a:rPr>
              <a:t>   Double </a:t>
            </a:r>
            <a:r>
              <a:rPr lang="en-US" sz="800" dirty="0" err="1" smtClean="0">
                <a:solidFill>
                  <a:srgbClr val="000000"/>
                </a:solidFill>
                <a:latin typeface="Courier New"/>
              </a:rPr>
              <a:t>vresult</a:t>
            </a:r>
            <a:r>
              <a:rPr lang="en-US" sz="800" dirty="0" smtClean="0">
                <a:solidFill>
                  <a:srgbClr val="000000"/>
                </a:solidFill>
                <a:latin typeface="Courier New"/>
              </a:rPr>
              <a:t> = </a:t>
            </a:r>
            <a:r>
              <a:rPr lang="en-US" sz="800" dirty="0" err="1" smtClean="0">
                <a:solidFill>
                  <a:srgbClr val="000000"/>
                </a:solidFill>
                <a:latin typeface="Courier New"/>
              </a:rPr>
              <a:t>myResults.getDouble</a:t>
            </a:r>
            <a:r>
              <a:rPr lang="en-US" sz="800" dirty="0" smtClean="0">
                <a:solidFill>
                  <a:srgbClr val="000000"/>
                </a:solidFill>
                <a:latin typeface="Courier New"/>
              </a:rPr>
              <a:t>(</a:t>
            </a:r>
            <a:r>
              <a:rPr lang="en-US" sz="800" dirty="0" smtClean="0">
                <a:solidFill>
                  <a:srgbClr val="2A00FF"/>
                </a:solidFill>
                <a:latin typeface="Courier New"/>
              </a:rPr>
              <a:t>"</a:t>
            </a:r>
            <a:r>
              <a:rPr lang="en-US" sz="800" dirty="0" err="1" smtClean="0">
                <a:solidFill>
                  <a:srgbClr val="2A00FF"/>
                </a:solidFill>
                <a:latin typeface="Courier New"/>
              </a:rPr>
              <a:t>vresult</a:t>
            </a:r>
            <a:r>
              <a:rPr lang="en-US" sz="800" dirty="0" smtClean="0">
                <a:solidFill>
                  <a:srgbClr val="2A00FF"/>
                </a:solidFill>
                <a:latin typeface="Courier New"/>
              </a:rPr>
              <a:t>"</a:t>
            </a:r>
            <a:r>
              <a:rPr lang="en-US" sz="800" dirty="0" smtClean="0">
                <a:solidFill>
                  <a:srgbClr val="000000"/>
                </a:solidFill>
                <a:latin typeface="Courier New"/>
              </a:rPr>
              <a:t>);</a:t>
            </a:r>
          </a:p>
          <a:p>
            <a:r>
              <a:rPr lang="en-US" sz="800" dirty="0" smtClean="0">
                <a:solidFill>
                  <a:srgbClr val="0000C0"/>
                </a:solidFill>
                <a:latin typeface="Courier New"/>
              </a:rPr>
              <a:t>   </a:t>
            </a:r>
            <a:r>
              <a:rPr lang="en-US" sz="800" dirty="0" err="1" smtClean="0">
                <a:solidFill>
                  <a:srgbClr val="0000C0"/>
                </a:solidFill>
                <a:latin typeface="Courier New"/>
              </a:rPr>
              <a:t>lblResult</a:t>
            </a:r>
            <a:r>
              <a:rPr lang="en-US" sz="800" dirty="0" err="1" smtClean="0">
                <a:solidFill>
                  <a:srgbClr val="000000"/>
                </a:solidFill>
                <a:latin typeface="Courier New"/>
              </a:rPr>
              <a:t>.setText</a:t>
            </a:r>
            <a:r>
              <a:rPr lang="en-US" sz="800" dirty="0" smtClean="0">
                <a:solidFill>
                  <a:srgbClr val="000000"/>
                </a:solidFill>
                <a:latin typeface="Courier New"/>
              </a:rPr>
              <a:t>(</a:t>
            </a:r>
            <a:r>
              <a:rPr lang="en-US" sz="800" dirty="0" smtClean="0">
                <a:solidFill>
                  <a:srgbClr val="2A00FF"/>
                </a:solidFill>
                <a:latin typeface="Courier New"/>
              </a:rPr>
              <a:t>"Sum is "</a:t>
            </a:r>
            <a:r>
              <a:rPr lang="en-US" sz="800" dirty="0" smtClean="0">
                <a:solidFill>
                  <a:srgbClr val="000000"/>
                </a:solidFill>
                <a:latin typeface="Courier New"/>
              </a:rPr>
              <a:t> + </a:t>
            </a:r>
            <a:r>
              <a:rPr lang="en-US" sz="800" dirty="0" err="1" smtClean="0">
                <a:solidFill>
                  <a:srgbClr val="000000"/>
                </a:solidFill>
                <a:latin typeface="Courier New"/>
              </a:rPr>
              <a:t>vresult</a:t>
            </a:r>
            <a:r>
              <a:rPr lang="en-US" sz="800" dirty="0" smtClean="0">
                <a:solidFill>
                  <a:srgbClr val="000000"/>
                </a:solidFill>
                <a:latin typeface="Courier New"/>
              </a:rPr>
              <a:t>);</a:t>
            </a:r>
          </a:p>
          <a:p>
            <a:r>
              <a:rPr lang="en-US" sz="800" dirty="0" smtClean="0">
                <a:solidFill>
                  <a:srgbClr val="000000"/>
                </a:solidFill>
                <a:latin typeface="Courier New"/>
              </a:rPr>
              <a:t>   }</a:t>
            </a:r>
          </a:p>
          <a:p>
            <a:r>
              <a:rPr lang="en-US" sz="800" dirty="0" smtClean="0">
                <a:solidFill>
                  <a:srgbClr val="000000"/>
                </a:solidFill>
                <a:latin typeface="Courier New"/>
              </a:rPr>
              <a:t>}</a:t>
            </a:r>
          </a:p>
          <a:p>
            <a:r>
              <a:rPr lang="en-US" sz="800" b="1" dirty="0" smtClean="0">
                <a:solidFill>
                  <a:srgbClr val="7F0055"/>
                </a:solidFill>
                <a:latin typeface="Courier New"/>
              </a:rPr>
              <a:t>catch</a:t>
            </a:r>
            <a:r>
              <a:rPr lang="en-US" sz="800" b="1" dirty="0" smtClean="0">
                <a:solidFill>
                  <a:srgbClr val="000000"/>
                </a:solidFill>
                <a:latin typeface="Courier New"/>
              </a:rPr>
              <a:t> (Exception e) {</a:t>
            </a:r>
          </a:p>
          <a:p>
            <a:r>
              <a:rPr lang="en-US" sz="800" dirty="0" smtClean="0">
                <a:solidFill>
                  <a:srgbClr val="0000C0"/>
                </a:solidFill>
                <a:latin typeface="Courier New"/>
              </a:rPr>
              <a:t>   </a:t>
            </a:r>
            <a:r>
              <a:rPr lang="en-US" sz="800" dirty="0" err="1" smtClean="0">
                <a:solidFill>
                  <a:srgbClr val="0000C0"/>
                </a:solidFill>
                <a:latin typeface="Courier New"/>
              </a:rPr>
              <a:t>lblResult</a:t>
            </a:r>
            <a:r>
              <a:rPr lang="en-US" sz="800" dirty="0" err="1" smtClean="0">
                <a:solidFill>
                  <a:srgbClr val="000000"/>
                </a:solidFill>
                <a:latin typeface="Courier New"/>
              </a:rPr>
              <a:t>.setText</a:t>
            </a:r>
            <a:r>
              <a:rPr lang="en-US" sz="800" dirty="0" smtClean="0">
                <a:solidFill>
                  <a:srgbClr val="000000"/>
                </a:solidFill>
                <a:latin typeface="Courier New"/>
              </a:rPr>
              <a:t>(</a:t>
            </a:r>
            <a:r>
              <a:rPr lang="en-US" sz="800" dirty="0" smtClean="0">
                <a:solidFill>
                  <a:srgbClr val="2A00FF"/>
                </a:solidFill>
                <a:latin typeface="Courier New"/>
              </a:rPr>
              <a:t>"Oops! - " </a:t>
            </a:r>
            <a:r>
              <a:rPr lang="en-US" sz="800" dirty="0" smtClean="0">
                <a:solidFill>
                  <a:srgbClr val="000000"/>
                </a:solidFill>
                <a:latin typeface="Courier New"/>
              </a:rPr>
              <a:t>+ </a:t>
            </a:r>
            <a:r>
              <a:rPr lang="en-US" sz="800" dirty="0" err="1" smtClean="0">
                <a:solidFill>
                  <a:srgbClr val="000000"/>
                </a:solidFill>
                <a:latin typeface="Courier New"/>
              </a:rPr>
              <a:t>requestCode</a:t>
            </a:r>
            <a:r>
              <a:rPr lang="en-US" sz="800" dirty="0" smtClean="0">
                <a:solidFill>
                  <a:srgbClr val="000000"/>
                </a:solidFill>
                <a:latin typeface="Courier New"/>
              </a:rPr>
              <a:t> + </a:t>
            </a:r>
            <a:r>
              <a:rPr lang="en-US" sz="800" dirty="0" smtClean="0">
                <a:solidFill>
                  <a:srgbClr val="2A00FF"/>
                </a:solidFill>
                <a:latin typeface="Courier New"/>
              </a:rPr>
              <a:t>" "</a:t>
            </a:r>
            <a:r>
              <a:rPr lang="en-US" sz="800" dirty="0" smtClean="0">
                <a:solidFill>
                  <a:srgbClr val="000000"/>
                </a:solidFill>
                <a:latin typeface="Courier New"/>
              </a:rPr>
              <a:t> + </a:t>
            </a:r>
            <a:r>
              <a:rPr lang="en-US" sz="800" dirty="0" err="1" smtClean="0">
                <a:solidFill>
                  <a:srgbClr val="000000"/>
                </a:solidFill>
                <a:latin typeface="Courier New"/>
              </a:rPr>
              <a:t>resultCode</a:t>
            </a:r>
            <a:r>
              <a:rPr lang="en-US" sz="800" dirty="0" smtClean="0">
                <a:solidFill>
                  <a:srgbClr val="000000"/>
                </a:solidFill>
                <a:latin typeface="Courier New"/>
              </a:rPr>
              <a:t>);</a:t>
            </a:r>
          </a:p>
          <a:p>
            <a:r>
              <a:rPr lang="en-US" sz="800" dirty="0" smtClean="0">
                <a:solidFill>
                  <a:srgbClr val="000000"/>
                </a:solidFill>
                <a:latin typeface="Courier New"/>
              </a:rPr>
              <a:t>}</a:t>
            </a:r>
          </a:p>
          <a:p>
            <a:r>
              <a:rPr lang="en-US" sz="800" dirty="0" smtClean="0">
                <a:solidFill>
                  <a:srgbClr val="000000"/>
                </a:solidFill>
                <a:latin typeface="Courier New"/>
              </a:rPr>
              <a:t>}</a:t>
            </a:r>
            <a:r>
              <a:rPr lang="en-US" sz="800" dirty="0" smtClean="0">
                <a:solidFill>
                  <a:srgbClr val="3F7F5F"/>
                </a:solidFill>
                <a:latin typeface="Courier New"/>
              </a:rPr>
              <a:t>//</a:t>
            </a:r>
            <a:r>
              <a:rPr lang="en-US" sz="800" dirty="0" err="1" smtClean="0">
                <a:solidFill>
                  <a:srgbClr val="3F7F5F"/>
                </a:solidFill>
                <a:latin typeface="Courier New"/>
              </a:rPr>
              <a:t>onActivityResult</a:t>
            </a:r>
            <a:endParaRPr lang="en-US" sz="800" dirty="0" smtClean="0">
              <a:solidFill>
                <a:srgbClr val="3F7F5F"/>
              </a:solidFill>
              <a:latin typeface="Courier New"/>
            </a:endParaRPr>
          </a:p>
          <a:p>
            <a:r>
              <a:rPr lang="en-US" sz="800" dirty="0" smtClean="0">
                <a:solidFill>
                  <a:srgbClr val="000000"/>
                </a:solidFill>
                <a:latin typeface="Courier New"/>
              </a:rPr>
              <a:t>    </a:t>
            </a:r>
          </a:p>
          <a:p>
            <a:r>
              <a:rPr lang="en-US" sz="800" dirty="0" smtClean="0">
                <a:solidFill>
                  <a:srgbClr val="000000"/>
                </a:solidFill>
                <a:latin typeface="Courier New"/>
              </a:rPr>
              <a:t>}</a:t>
            </a:r>
            <a:r>
              <a:rPr lang="en-US" sz="800" dirty="0" smtClean="0">
                <a:solidFill>
                  <a:srgbClr val="3F7F5F"/>
                </a:solidFill>
                <a:latin typeface="Courier New"/>
              </a:rPr>
              <a:t>//Activity1</a:t>
            </a:r>
            <a:endParaRPr lang="en-US" sz="800" dirty="0"/>
          </a:p>
        </p:txBody>
      </p:sp>
    </p:spTree>
    <p:extLst>
      <p:ext uri="{BB962C8B-B14F-4D97-AF65-F5344CB8AC3E}">
        <p14:creationId xmlns:p14="http://schemas.microsoft.com/office/powerpoint/2010/main" val="34692013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68</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762000"/>
            <a:ext cx="8534400" cy="914400"/>
          </a:xfrm>
          <a:prstGeom prst="rect">
            <a:avLst/>
          </a:prstGeom>
        </p:spPr>
        <p:txBody>
          <a:bodyPr>
            <a:noAutofit/>
          </a:bodyPr>
          <a:lstStyle/>
          <a:p>
            <a:pPr lvl="0" defTabSz="228600"/>
            <a:r>
              <a:rPr lang="de-DE" sz="2400" b="1" dirty="0" smtClean="0">
                <a:solidFill>
                  <a:srgbClr val="0070C0"/>
                </a:solidFill>
              </a:rPr>
              <a:t>Tutorial. Activity Excahange  </a:t>
            </a:r>
          </a:p>
          <a:p>
            <a:pPr lvl="0" defTabSz="228600"/>
            <a:r>
              <a:rPr lang="de-DE" b="1" dirty="0" smtClean="0"/>
              <a:t>Step4.</a:t>
            </a:r>
            <a:r>
              <a:rPr lang="de-DE" dirty="0" smtClean="0"/>
              <a:t> Activity2. Called from Activity1. Extracts input data from the bundle attached to the intent. Performs local computation. Adds result to bundle. Returns OK signal.</a:t>
            </a:r>
          </a:p>
        </p:txBody>
      </p:sp>
      <p:sp>
        <p:nvSpPr>
          <p:cNvPr id="7" name="TextBox 6"/>
          <p:cNvSpPr txBox="1"/>
          <p:nvPr/>
        </p:nvSpPr>
        <p:spPr>
          <a:xfrm>
            <a:off x="304800" y="1752600"/>
            <a:ext cx="8458200" cy="4893647"/>
          </a:xfrm>
          <a:prstGeom prst="rect">
            <a:avLst/>
          </a:prstGeom>
          <a:solidFill>
            <a:schemeClr val="bg1">
              <a:lumMod val="95000"/>
            </a:schemeClr>
          </a:solidFill>
        </p:spPr>
        <p:txBody>
          <a:bodyPr wrap="square" numCol="2" rtlCol="0">
            <a:spAutoFit/>
          </a:bodyPr>
          <a:lstStyle/>
          <a:p>
            <a:r>
              <a:rPr lang="en-US" sz="800" b="1" dirty="0" smtClean="0">
                <a:solidFill>
                  <a:srgbClr val="7F0055"/>
                </a:solidFill>
                <a:latin typeface="Courier New"/>
              </a:rPr>
              <a:t>package</a:t>
            </a:r>
            <a:r>
              <a:rPr lang="en-US" sz="800" b="1" dirty="0" smtClean="0">
                <a:solidFill>
                  <a:srgbClr val="000000"/>
                </a:solidFill>
                <a:latin typeface="Courier New"/>
              </a:rPr>
              <a:t> cis493.matos.intents6;</a:t>
            </a:r>
          </a:p>
          <a:p>
            <a:endParaRPr lang="en-US" sz="800" dirty="0" smtClean="0">
              <a:latin typeface="Courier New"/>
            </a:endParaRP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android.app.Activity</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android.content.Intent</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android.os.Bundle</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android.view.View</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android.view.View.OnClickListener</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android.widget.Button</a:t>
            </a:r>
            <a:r>
              <a:rPr lang="en-US" sz="800" b="1" dirty="0" smtClean="0">
                <a:solidFill>
                  <a:srgbClr val="000000"/>
                </a:solidFill>
                <a:latin typeface="Courier New"/>
              </a:rPr>
              <a:t>;</a:t>
            </a:r>
          </a:p>
          <a:p>
            <a:r>
              <a:rPr lang="en-US" sz="800" b="1" dirty="0" smtClean="0">
                <a:solidFill>
                  <a:srgbClr val="7F0055"/>
                </a:solidFill>
                <a:latin typeface="Courier New"/>
              </a:rPr>
              <a:t>import</a:t>
            </a:r>
            <a:r>
              <a:rPr lang="en-US" sz="800" b="1" dirty="0" smtClean="0">
                <a:solidFill>
                  <a:srgbClr val="000000"/>
                </a:solidFill>
                <a:latin typeface="Courier New"/>
              </a:rPr>
              <a:t> </a:t>
            </a:r>
            <a:r>
              <a:rPr lang="en-US" sz="800" b="1" dirty="0" err="1" smtClean="0">
                <a:solidFill>
                  <a:srgbClr val="000000"/>
                </a:solidFill>
                <a:latin typeface="Courier New"/>
              </a:rPr>
              <a:t>android.widget.EditText</a:t>
            </a:r>
            <a:r>
              <a:rPr lang="en-US" sz="800" b="1" dirty="0" smtClean="0">
                <a:solidFill>
                  <a:srgbClr val="000000"/>
                </a:solidFill>
                <a:latin typeface="Courier New"/>
              </a:rPr>
              <a:t>;</a:t>
            </a:r>
          </a:p>
          <a:p>
            <a:endParaRPr lang="en-US" sz="800" dirty="0" smtClean="0">
              <a:latin typeface="Courier New"/>
            </a:endParaRPr>
          </a:p>
          <a:p>
            <a:r>
              <a:rPr lang="en-US" sz="800" b="1" dirty="0" smtClean="0">
                <a:solidFill>
                  <a:srgbClr val="7F0055"/>
                </a:solidFill>
                <a:latin typeface="Courier New"/>
              </a:rPr>
              <a:t>public</a:t>
            </a:r>
            <a:r>
              <a:rPr lang="en-US" sz="800" b="1" dirty="0" smtClean="0">
                <a:solidFill>
                  <a:srgbClr val="000000"/>
                </a:solidFill>
                <a:latin typeface="Courier New"/>
              </a:rPr>
              <a:t> </a:t>
            </a:r>
            <a:r>
              <a:rPr lang="en-US" sz="800" b="1" dirty="0" smtClean="0">
                <a:solidFill>
                  <a:srgbClr val="7F0055"/>
                </a:solidFill>
                <a:latin typeface="Courier New"/>
              </a:rPr>
              <a:t>class</a:t>
            </a:r>
            <a:r>
              <a:rPr lang="en-US" sz="800" b="1" dirty="0" smtClean="0">
                <a:solidFill>
                  <a:srgbClr val="000000"/>
                </a:solidFill>
                <a:latin typeface="Courier New"/>
              </a:rPr>
              <a:t> Activity2 </a:t>
            </a:r>
            <a:r>
              <a:rPr lang="en-US" sz="800" b="1" dirty="0" smtClean="0">
                <a:solidFill>
                  <a:srgbClr val="7F0055"/>
                </a:solidFill>
                <a:latin typeface="Courier New"/>
              </a:rPr>
              <a:t>extends</a:t>
            </a:r>
            <a:r>
              <a:rPr lang="en-US" sz="800" b="1" dirty="0" smtClean="0">
                <a:solidFill>
                  <a:srgbClr val="000000"/>
                </a:solidFill>
                <a:latin typeface="Courier New"/>
              </a:rPr>
              <a:t> Activity </a:t>
            </a:r>
          </a:p>
          <a:p>
            <a:r>
              <a:rPr lang="en-US" sz="800" b="1" dirty="0" smtClean="0">
                <a:solidFill>
                  <a:srgbClr val="000000"/>
                </a:solidFill>
                <a:latin typeface="Courier New"/>
              </a:rPr>
              <a:t>                       </a:t>
            </a:r>
            <a:r>
              <a:rPr lang="en-US" sz="800" b="1" dirty="0" smtClean="0">
                <a:solidFill>
                  <a:srgbClr val="7F0055"/>
                </a:solidFill>
                <a:latin typeface="Courier New"/>
              </a:rPr>
              <a:t>implements</a:t>
            </a:r>
            <a:r>
              <a:rPr lang="en-US" sz="800" b="1" dirty="0" smtClean="0">
                <a:solidFill>
                  <a:srgbClr val="000000"/>
                </a:solidFill>
                <a:latin typeface="Courier New"/>
              </a:rPr>
              <a:t> </a:t>
            </a:r>
            <a:r>
              <a:rPr lang="en-US" sz="800" b="1" dirty="0" err="1" smtClean="0">
                <a:solidFill>
                  <a:srgbClr val="000000"/>
                </a:solidFill>
                <a:latin typeface="Courier New"/>
              </a:rPr>
              <a:t>OnClickListener</a:t>
            </a:r>
            <a:r>
              <a:rPr lang="en-US" sz="800" b="1" dirty="0" smtClean="0">
                <a:solidFill>
                  <a:srgbClr val="000000"/>
                </a:solidFill>
                <a:latin typeface="Courier New"/>
              </a:rPr>
              <a:t>{</a:t>
            </a:r>
          </a:p>
          <a:p>
            <a:r>
              <a:rPr lang="en-US" sz="800" dirty="0" err="1" smtClean="0">
                <a:solidFill>
                  <a:srgbClr val="000000"/>
                </a:solidFill>
                <a:latin typeface="Courier New"/>
              </a:rPr>
              <a:t>EditText</a:t>
            </a:r>
            <a:r>
              <a:rPr lang="en-US" sz="800" dirty="0" smtClean="0">
                <a:solidFill>
                  <a:srgbClr val="000000"/>
                </a:solidFill>
                <a:latin typeface="Courier New"/>
              </a:rPr>
              <a:t> </a:t>
            </a:r>
            <a:r>
              <a:rPr lang="en-US" sz="800" dirty="0" err="1" smtClean="0">
                <a:solidFill>
                  <a:srgbClr val="0000C0"/>
                </a:solidFill>
                <a:latin typeface="Courier New"/>
              </a:rPr>
              <a:t>dataReceived</a:t>
            </a:r>
            <a:r>
              <a:rPr lang="en-US" sz="800" dirty="0" smtClean="0">
                <a:solidFill>
                  <a:srgbClr val="000000"/>
                </a:solidFill>
                <a:latin typeface="Courier New"/>
              </a:rPr>
              <a:t>;</a:t>
            </a:r>
          </a:p>
          <a:p>
            <a:r>
              <a:rPr lang="en-US" sz="800" dirty="0" smtClean="0">
                <a:solidFill>
                  <a:srgbClr val="000000"/>
                </a:solidFill>
                <a:latin typeface="Courier New"/>
              </a:rPr>
              <a:t>Button  </a:t>
            </a:r>
            <a:r>
              <a:rPr lang="en-US" sz="800" dirty="0" err="1" smtClean="0">
                <a:solidFill>
                  <a:srgbClr val="0000C0"/>
                </a:solidFill>
                <a:latin typeface="Courier New"/>
              </a:rPr>
              <a:t>btnDone</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646464"/>
                </a:solidFill>
                <a:latin typeface="Courier New"/>
              </a:rPr>
              <a:t>@Override</a:t>
            </a:r>
          </a:p>
          <a:p>
            <a:pPr defTabSz="274320"/>
            <a:r>
              <a:rPr lang="en-US" sz="800" b="1" dirty="0" smtClean="0">
                <a:solidFill>
                  <a:srgbClr val="7F0055"/>
                </a:solidFill>
                <a:latin typeface="Courier New"/>
              </a:rPr>
              <a:t>protected</a:t>
            </a:r>
            <a:r>
              <a:rPr lang="en-US" sz="800" b="1" dirty="0" smtClean="0">
                <a:solidFill>
                  <a:srgbClr val="000000"/>
                </a:solidFill>
                <a:latin typeface="Courier New"/>
              </a:rPr>
              <a:t> </a:t>
            </a:r>
            <a:r>
              <a:rPr lang="en-US" sz="800" b="1" dirty="0" smtClean="0">
                <a:solidFill>
                  <a:srgbClr val="7F0055"/>
                </a:solidFill>
                <a:latin typeface="Courier New"/>
              </a:rPr>
              <a:t>void</a:t>
            </a:r>
            <a:r>
              <a:rPr lang="en-US" sz="800" b="1" dirty="0" smtClean="0">
                <a:solidFill>
                  <a:srgbClr val="000000"/>
                </a:solidFill>
                <a:latin typeface="Courier New"/>
              </a:rPr>
              <a:t> </a:t>
            </a:r>
            <a:r>
              <a:rPr lang="en-US" sz="800" b="1" dirty="0" err="1" smtClean="0">
                <a:solidFill>
                  <a:srgbClr val="000000"/>
                </a:solidFill>
                <a:latin typeface="Courier New"/>
              </a:rPr>
              <a:t>on</a:t>
            </a:r>
            <a:r>
              <a:rPr lang="en-US" sz="800" b="1" dirty="0" err="1" smtClean="0">
                <a:solidFill>
                  <a:srgbClr val="7F0055"/>
                </a:solidFill>
                <a:latin typeface="Courier New"/>
              </a:rPr>
              <a:t>super</a:t>
            </a:r>
            <a:r>
              <a:rPr lang="en-US" sz="800" b="1" dirty="0" err="1" smtClean="0">
                <a:solidFill>
                  <a:srgbClr val="000000"/>
                </a:solidFill>
                <a:latin typeface="Courier New"/>
              </a:rPr>
              <a:t>.onCreate</a:t>
            </a:r>
            <a:r>
              <a:rPr lang="en-US" sz="800" b="1" dirty="0" smtClean="0">
                <a:solidFill>
                  <a:srgbClr val="000000"/>
                </a:solidFill>
                <a:latin typeface="Courier New"/>
              </a:rPr>
              <a:t>(</a:t>
            </a:r>
            <a:r>
              <a:rPr lang="en-US" sz="800" b="1" dirty="0" err="1" smtClean="0">
                <a:solidFill>
                  <a:srgbClr val="000000"/>
                </a:solidFill>
                <a:latin typeface="Courier New"/>
              </a:rPr>
              <a:t>savedInstanceState</a:t>
            </a:r>
            <a:r>
              <a:rPr lang="en-US" sz="800" b="1" dirty="0" smtClean="0">
                <a:solidFill>
                  <a:srgbClr val="000000"/>
                </a:solidFill>
                <a:latin typeface="Courier New"/>
              </a:rPr>
              <a:t>);</a:t>
            </a:r>
          </a:p>
          <a:p>
            <a:pPr defTabSz="274320"/>
            <a:r>
              <a:rPr lang="en-US" sz="800" dirty="0" smtClean="0">
                <a:solidFill>
                  <a:srgbClr val="000000"/>
                </a:solidFill>
                <a:latin typeface="Courier New"/>
              </a:rPr>
              <a:t>  </a:t>
            </a:r>
            <a:r>
              <a:rPr lang="en-US" sz="800" dirty="0" err="1" smtClean="0">
                <a:solidFill>
                  <a:srgbClr val="000000"/>
                </a:solidFill>
                <a:latin typeface="Courier New"/>
              </a:rPr>
              <a:t>setContentView</a:t>
            </a:r>
            <a:r>
              <a:rPr lang="en-US" sz="800" dirty="0" smtClean="0">
                <a:solidFill>
                  <a:srgbClr val="000000"/>
                </a:solidFill>
                <a:latin typeface="Courier New"/>
              </a:rPr>
              <a:t>(R.layout.</a:t>
            </a:r>
            <a:r>
              <a:rPr lang="en-US" sz="800" i="1" dirty="0" smtClean="0">
                <a:solidFill>
                  <a:srgbClr val="0000C0"/>
                </a:solidFill>
                <a:latin typeface="Courier New"/>
              </a:rPr>
              <a:t>main2</a:t>
            </a:r>
            <a:r>
              <a:rPr lang="en-US" sz="800" i="1" dirty="0" smtClean="0">
                <a:solidFill>
                  <a:srgbClr val="000000"/>
                </a:solidFill>
                <a:latin typeface="Courier New"/>
              </a:rPr>
              <a:t>);</a:t>
            </a:r>
          </a:p>
          <a:p>
            <a:pPr defTabSz="274320"/>
            <a:r>
              <a:rPr lang="en-US" sz="800" dirty="0" smtClean="0">
                <a:solidFill>
                  <a:srgbClr val="0000C0"/>
                </a:solidFill>
                <a:latin typeface="Courier New"/>
              </a:rPr>
              <a:t>  </a:t>
            </a:r>
            <a:r>
              <a:rPr lang="en-US" sz="800" dirty="0" err="1" smtClean="0">
                <a:solidFill>
                  <a:srgbClr val="0000C0"/>
                </a:solidFill>
                <a:latin typeface="Courier New"/>
              </a:rPr>
              <a:t>dataReceived</a:t>
            </a:r>
            <a:r>
              <a:rPr lang="en-US" sz="800" dirty="0" smtClean="0">
                <a:solidFill>
                  <a:srgbClr val="000000"/>
                </a:solidFill>
                <a:latin typeface="Courier New"/>
              </a:rPr>
              <a:t> = (</a:t>
            </a:r>
            <a:r>
              <a:rPr lang="en-US" sz="800" dirty="0" err="1" smtClean="0">
                <a:solidFill>
                  <a:srgbClr val="000000"/>
                </a:solidFill>
                <a:latin typeface="Courier New"/>
              </a:rPr>
              <a:t>EditText</a:t>
            </a:r>
            <a:r>
              <a:rPr lang="en-US" sz="800" dirty="0" smtClean="0">
                <a:solidFill>
                  <a:srgbClr val="000000"/>
                </a:solidFill>
                <a:latin typeface="Courier New"/>
              </a:rPr>
              <a:t>) </a:t>
            </a:r>
            <a:r>
              <a:rPr lang="en-US" sz="800" dirty="0" err="1" smtClean="0">
                <a:solidFill>
                  <a:srgbClr val="000000"/>
                </a:solidFill>
                <a:latin typeface="Courier New"/>
              </a:rPr>
              <a:t>findViewById</a:t>
            </a:r>
            <a:r>
              <a:rPr lang="en-US" sz="800" dirty="0" smtClean="0">
                <a:solidFill>
                  <a:srgbClr val="000000"/>
                </a:solidFill>
                <a:latin typeface="Courier New"/>
              </a:rPr>
              <a:t>(</a:t>
            </a:r>
            <a:r>
              <a:rPr lang="en-US" sz="800" dirty="0" err="1" smtClean="0">
                <a:solidFill>
                  <a:srgbClr val="000000"/>
                </a:solidFill>
                <a:latin typeface="Courier New"/>
              </a:rPr>
              <a:t>R.id.</a:t>
            </a:r>
            <a:r>
              <a:rPr lang="en-US" sz="800" i="1" dirty="0" err="1" smtClean="0">
                <a:solidFill>
                  <a:srgbClr val="0000C0"/>
                </a:solidFill>
                <a:latin typeface="Courier New"/>
              </a:rPr>
              <a:t>etDataReceived</a:t>
            </a:r>
            <a:r>
              <a:rPr lang="en-US" sz="800" i="1" dirty="0" smtClean="0">
                <a:solidFill>
                  <a:srgbClr val="000000"/>
                </a:solidFill>
                <a:latin typeface="Courier New"/>
              </a:rPr>
              <a:t>);</a:t>
            </a:r>
          </a:p>
          <a:p>
            <a:pPr defTabSz="274320"/>
            <a:r>
              <a:rPr lang="en-US" sz="800" dirty="0" smtClean="0">
                <a:solidFill>
                  <a:srgbClr val="0000C0"/>
                </a:solidFill>
                <a:latin typeface="Courier New"/>
              </a:rPr>
              <a:t>  </a:t>
            </a:r>
            <a:r>
              <a:rPr lang="en-US" sz="800" dirty="0" err="1" smtClean="0">
                <a:solidFill>
                  <a:srgbClr val="0000C0"/>
                </a:solidFill>
                <a:latin typeface="Courier New"/>
              </a:rPr>
              <a:t>btnDone</a:t>
            </a:r>
            <a:r>
              <a:rPr lang="en-US" sz="800" dirty="0" smtClean="0">
                <a:solidFill>
                  <a:srgbClr val="000000"/>
                </a:solidFill>
                <a:latin typeface="Courier New"/>
              </a:rPr>
              <a:t> = (Button) </a:t>
            </a:r>
            <a:r>
              <a:rPr lang="en-US" sz="800" dirty="0" err="1" smtClean="0">
                <a:solidFill>
                  <a:srgbClr val="000000"/>
                </a:solidFill>
                <a:latin typeface="Courier New"/>
              </a:rPr>
              <a:t>findViewById</a:t>
            </a:r>
            <a:r>
              <a:rPr lang="en-US" sz="800" dirty="0" smtClean="0">
                <a:solidFill>
                  <a:srgbClr val="000000"/>
                </a:solidFill>
                <a:latin typeface="Courier New"/>
              </a:rPr>
              <a:t>(</a:t>
            </a:r>
            <a:r>
              <a:rPr lang="en-US" sz="800" dirty="0" err="1" smtClean="0">
                <a:solidFill>
                  <a:srgbClr val="000000"/>
                </a:solidFill>
                <a:latin typeface="Courier New"/>
              </a:rPr>
              <a:t>R.id.</a:t>
            </a:r>
            <a:r>
              <a:rPr lang="en-US" sz="800" i="1" dirty="0" err="1" smtClean="0">
                <a:solidFill>
                  <a:srgbClr val="0000C0"/>
                </a:solidFill>
                <a:latin typeface="Courier New"/>
              </a:rPr>
              <a:t>btnDone</a:t>
            </a:r>
            <a:r>
              <a:rPr lang="en-US" sz="800" i="1" dirty="0" smtClean="0">
                <a:solidFill>
                  <a:srgbClr val="000000"/>
                </a:solidFill>
                <a:latin typeface="Courier New"/>
              </a:rPr>
              <a:t>);</a:t>
            </a:r>
          </a:p>
          <a:p>
            <a:pPr defTabSz="274320"/>
            <a:r>
              <a:rPr lang="en-US" sz="800" dirty="0" smtClean="0">
                <a:solidFill>
                  <a:srgbClr val="0000C0"/>
                </a:solidFill>
                <a:latin typeface="Courier New"/>
              </a:rPr>
              <a:t>  </a:t>
            </a:r>
            <a:r>
              <a:rPr lang="en-US" sz="800" dirty="0" err="1" smtClean="0">
                <a:solidFill>
                  <a:srgbClr val="0000C0"/>
                </a:solidFill>
                <a:latin typeface="Courier New"/>
              </a:rPr>
              <a:t>btnDone</a:t>
            </a:r>
            <a:r>
              <a:rPr lang="en-US" sz="800" dirty="0" err="1" smtClean="0">
                <a:solidFill>
                  <a:srgbClr val="000000"/>
                </a:solidFill>
                <a:latin typeface="Courier New"/>
              </a:rPr>
              <a:t>.setOnClickListener</a:t>
            </a:r>
            <a:r>
              <a:rPr lang="en-US" sz="800" dirty="0" smtClean="0">
                <a:solidFill>
                  <a:srgbClr val="000000"/>
                </a:solidFill>
                <a:latin typeface="Courier New"/>
              </a:rPr>
              <a:t>(</a:t>
            </a:r>
            <a:r>
              <a:rPr lang="en-US" sz="800" b="1" dirty="0" smtClean="0">
                <a:solidFill>
                  <a:srgbClr val="7F0055"/>
                </a:solidFill>
                <a:latin typeface="Courier New"/>
              </a:rPr>
              <a:t>this</a:t>
            </a:r>
            <a:r>
              <a:rPr lang="en-US" sz="800" b="1" dirty="0" smtClean="0">
                <a:solidFill>
                  <a:srgbClr val="000000"/>
                </a:solidFill>
                <a:latin typeface="Courier New"/>
              </a:rPr>
              <a:t>);</a:t>
            </a:r>
          </a:p>
          <a:p>
            <a:r>
              <a:rPr lang="en-US" sz="800" b="1" dirty="0" smtClean="0">
                <a:solidFill>
                  <a:srgbClr val="000000"/>
                </a:solidFill>
                <a:latin typeface="Courier New"/>
              </a:rPr>
              <a:t>  Create(Bundle </a:t>
            </a:r>
            <a:r>
              <a:rPr lang="en-US" sz="800" b="1" dirty="0" err="1" smtClean="0">
                <a:solidFill>
                  <a:srgbClr val="000000"/>
                </a:solidFill>
                <a:latin typeface="Courier New"/>
              </a:rPr>
              <a:t>savedInstanceState</a:t>
            </a:r>
            <a:r>
              <a:rPr lang="en-US" sz="800" b="1" dirty="0" smtClean="0">
                <a:solidFill>
                  <a:srgbClr val="000000"/>
                </a:solidFill>
                <a:latin typeface="Courier New"/>
              </a:rPr>
              <a:t>) {</a:t>
            </a:r>
          </a:p>
          <a:p>
            <a:endParaRPr lang="en-US" sz="800" dirty="0" smtClean="0">
              <a:latin typeface="Courier New"/>
            </a:endParaRPr>
          </a:p>
          <a:p>
            <a:r>
              <a:rPr lang="en-US" sz="800" dirty="0" smtClean="0">
                <a:solidFill>
                  <a:srgbClr val="3F7F5F"/>
                </a:solidFill>
                <a:latin typeface="Courier New"/>
              </a:rPr>
              <a:t>  // pick call made to Activity2 via Intent</a:t>
            </a:r>
          </a:p>
          <a:p>
            <a:r>
              <a:rPr lang="en-US" sz="800" dirty="0" smtClean="0">
                <a:solidFill>
                  <a:srgbClr val="000000"/>
                </a:solidFill>
                <a:latin typeface="Courier New"/>
              </a:rPr>
              <a:t>  Intent </a:t>
            </a:r>
            <a:r>
              <a:rPr lang="en-US" sz="800" dirty="0" err="1" smtClean="0">
                <a:solidFill>
                  <a:srgbClr val="000000"/>
                </a:solidFill>
                <a:latin typeface="Courier New"/>
              </a:rPr>
              <a:t>myLocalIntent</a:t>
            </a:r>
            <a:r>
              <a:rPr lang="en-US" sz="800" dirty="0" smtClean="0">
                <a:solidFill>
                  <a:srgbClr val="000000"/>
                </a:solidFill>
                <a:latin typeface="Courier New"/>
              </a:rPr>
              <a:t> = </a:t>
            </a:r>
            <a:r>
              <a:rPr lang="en-US" sz="800" dirty="0" err="1" smtClean="0">
                <a:solidFill>
                  <a:srgbClr val="000000"/>
                </a:solidFill>
                <a:latin typeface="Courier New"/>
              </a:rPr>
              <a:t>getIntent</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look into the bundle sent to Activity2 for data items</a:t>
            </a:r>
          </a:p>
          <a:p>
            <a:r>
              <a:rPr lang="en-US" sz="800" dirty="0" smtClean="0">
                <a:solidFill>
                  <a:srgbClr val="000000"/>
                </a:solidFill>
                <a:latin typeface="Courier New"/>
              </a:rPr>
              <a:t>  Bundle </a:t>
            </a:r>
            <a:r>
              <a:rPr lang="en-US" sz="800" dirty="0" err="1" smtClean="0">
                <a:solidFill>
                  <a:srgbClr val="000000"/>
                </a:solidFill>
                <a:latin typeface="Courier New"/>
              </a:rPr>
              <a:t>myBundle</a:t>
            </a:r>
            <a:r>
              <a:rPr lang="en-US" sz="800" dirty="0" smtClean="0">
                <a:solidFill>
                  <a:srgbClr val="000000"/>
                </a:solidFill>
                <a:latin typeface="Courier New"/>
              </a:rPr>
              <a:t> =  </a:t>
            </a:r>
            <a:r>
              <a:rPr lang="en-US" sz="800" dirty="0" err="1" smtClean="0">
                <a:solidFill>
                  <a:srgbClr val="000000"/>
                </a:solidFill>
                <a:latin typeface="Courier New"/>
              </a:rPr>
              <a:t>myLocalIntent.getExtras</a:t>
            </a:r>
            <a:r>
              <a:rPr lang="en-US" sz="800" dirty="0" smtClean="0">
                <a:solidFill>
                  <a:srgbClr val="000000"/>
                </a:solidFill>
                <a:latin typeface="Courier New"/>
              </a:rPr>
              <a:t>();</a:t>
            </a:r>
          </a:p>
          <a:p>
            <a:r>
              <a:rPr lang="en-US" sz="800" dirty="0" smtClean="0">
                <a:solidFill>
                  <a:srgbClr val="000000"/>
                </a:solidFill>
                <a:latin typeface="Courier New"/>
              </a:rPr>
              <a:t>  Double v1 = </a:t>
            </a:r>
            <a:r>
              <a:rPr lang="en-US" sz="800" dirty="0" err="1" smtClean="0">
                <a:solidFill>
                  <a:srgbClr val="000000"/>
                </a:solidFill>
                <a:latin typeface="Courier New"/>
              </a:rPr>
              <a:t>myBundle.getDouble</a:t>
            </a:r>
            <a:r>
              <a:rPr lang="en-US" sz="800" dirty="0" smtClean="0">
                <a:solidFill>
                  <a:srgbClr val="000000"/>
                </a:solidFill>
                <a:latin typeface="Courier New"/>
              </a:rPr>
              <a:t>(</a:t>
            </a:r>
            <a:r>
              <a:rPr lang="en-US" sz="800" dirty="0" smtClean="0">
                <a:solidFill>
                  <a:srgbClr val="2A00FF"/>
                </a:solidFill>
                <a:latin typeface="Courier New"/>
              </a:rPr>
              <a:t>"val1"</a:t>
            </a:r>
            <a:r>
              <a:rPr lang="en-US" sz="800" dirty="0" smtClean="0">
                <a:solidFill>
                  <a:srgbClr val="000000"/>
                </a:solidFill>
                <a:latin typeface="Courier New"/>
              </a:rPr>
              <a:t>);</a:t>
            </a:r>
          </a:p>
          <a:p>
            <a:r>
              <a:rPr lang="en-US" sz="800" dirty="0" smtClean="0">
                <a:solidFill>
                  <a:srgbClr val="000000"/>
                </a:solidFill>
                <a:latin typeface="Courier New"/>
              </a:rPr>
              <a:t>  Double v2 = </a:t>
            </a:r>
            <a:r>
              <a:rPr lang="en-US" sz="800" dirty="0" err="1" smtClean="0">
                <a:solidFill>
                  <a:srgbClr val="000000"/>
                </a:solidFill>
                <a:latin typeface="Courier New"/>
              </a:rPr>
              <a:t>myBundle.getDouble</a:t>
            </a:r>
            <a:r>
              <a:rPr lang="en-US" sz="800" dirty="0" smtClean="0">
                <a:solidFill>
                  <a:srgbClr val="000000"/>
                </a:solidFill>
                <a:latin typeface="Courier New"/>
              </a:rPr>
              <a:t>(</a:t>
            </a:r>
            <a:r>
              <a:rPr lang="en-US" sz="800" dirty="0" smtClean="0">
                <a:solidFill>
                  <a:srgbClr val="2A00FF"/>
                </a:solidFill>
                <a:latin typeface="Courier New"/>
              </a:rPr>
              <a:t>"val2"</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operate on the input data</a:t>
            </a:r>
          </a:p>
          <a:p>
            <a:r>
              <a:rPr lang="en-US" sz="800" dirty="0" smtClean="0">
                <a:solidFill>
                  <a:srgbClr val="000000"/>
                </a:solidFill>
                <a:latin typeface="Courier New"/>
              </a:rPr>
              <a:t>  Double </a:t>
            </a:r>
            <a:r>
              <a:rPr lang="en-US" sz="800" dirty="0" err="1" smtClean="0">
                <a:solidFill>
                  <a:srgbClr val="000000"/>
                </a:solidFill>
                <a:latin typeface="Courier New"/>
              </a:rPr>
              <a:t>vResult</a:t>
            </a:r>
            <a:r>
              <a:rPr lang="en-US" sz="800" dirty="0" smtClean="0">
                <a:solidFill>
                  <a:srgbClr val="000000"/>
                </a:solidFill>
                <a:latin typeface="Courier New"/>
              </a:rPr>
              <a:t> =  v1 + v2;</a:t>
            </a:r>
          </a:p>
          <a:p>
            <a:endParaRPr lang="en-US" sz="800" dirty="0" smtClean="0">
              <a:latin typeface="Courier New"/>
            </a:endParaRPr>
          </a:p>
          <a:p>
            <a:r>
              <a:rPr lang="en-US" sz="800" dirty="0" smtClean="0">
                <a:solidFill>
                  <a:srgbClr val="3F7F5F"/>
                </a:solidFill>
                <a:latin typeface="Courier New"/>
              </a:rPr>
              <a:t>  // for illustration purposes. show data received &amp; result</a:t>
            </a:r>
          </a:p>
          <a:p>
            <a:r>
              <a:rPr lang="en-US" sz="800" dirty="0" smtClean="0">
                <a:solidFill>
                  <a:srgbClr val="0000C0"/>
                </a:solidFill>
                <a:latin typeface="Courier New"/>
              </a:rPr>
              <a:t>  </a:t>
            </a:r>
            <a:r>
              <a:rPr lang="en-US" sz="800" dirty="0" err="1" smtClean="0">
                <a:solidFill>
                  <a:srgbClr val="0000C0"/>
                </a:solidFill>
                <a:latin typeface="Courier New"/>
              </a:rPr>
              <a:t>dataReceived</a:t>
            </a:r>
            <a:r>
              <a:rPr lang="en-US" sz="800" dirty="0" err="1" smtClean="0">
                <a:solidFill>
                  <a:srgbClr val="000000"/>
                </a:solidFill>
                <a:latin typeface="Courier New"/>
              </a:rPr>
              <a:t>.setText</a:t>
            </a:r>
            <a:r>
              <a:rPr lang="en-US" sz="800" dirty="0" smtClean="0">
                <a:solidFill>
                  <a:srgbClr val="000000"/>
                </a:solidFill>
                <a:latin typeface="Courier New"/>
              </a:rPr>
              <a:t>(</a:t>
            </a:r>
            <a:r>
              <a:rPr lang="en-US" sz="800" dirty="0" smtClean="0">
                <a:solidFill>
                  <a:srgbClr val="2A00FF"/>
                </a:solidFill>
                <a:latin typeface="Courier New"/>
              </a:rPr>
              <a:t>"Data received is \n"</a:t>
            </a:r>
          </a:p>
          <a:p>
            <a:pPr lvl="2"/>
            <a:r>
              <a:rPr lang="en-US" sz="800" dirty="0" smtClean="0">
                <a:solidFill>
                  <a:srgbClr val="000000"/>
                </a:solidFill>
                <a:latin typeface="Courier New"/>
              </a:rPr>
              <a:t>+ </a:t>
            </a:r>
            <a:r>
              <a:rPr lang="en-US" sz="800" dirty="0" smtClean="0">
                <a:solidFill>
                  <a:srgbClr val="2A00FF"/>
                </a:solidFill>
                <a:latin typeface="Courier New"/>
              </a:rPr>
              <a:t>"val1= "</a:t>
            </a:r>
            <a:r>
              <a:rPr lang="en-US" sz="800" dirty="0" smtClean="0">
                <a:solidFill>
                  <a:srgbClr val="000000"/>
                </a:solidFill>
                <a:latin typeface="Courier New"/>
              </a:rPr>
              <a:t> + v1 + </a:t>
            </a:r>
            <a:r>
              <a:rPr lang="en-US" sz="800" dirty="0" smtClean="0">
                <a:solidFill>
                  <a:srgbClr val="2A00FF"/>
                </a:solidFill>
                <a:latin typeface="Courier New"/>
              </a:rPr>
              <a:t>"\nval2= "</a:t>
            </a:r>
            <a:r>
              <a:rPr lang="en-US" sz="800" dirty="0" smtClean="0">
                <a:solidFill>
                  <a:srgbClr val="000000"/>
                </a:solidFill>
                <a:latin typeface="Courier New"/>
              </a:rPr>
              <a:t> + v2 </a:t>
            </a:r>
          </a:p>
          <a:p>
            <a:pPr lvl="2"/>
            <a:r>
              <a:rPr lang="en-US" sz="800" dirty="0" smtClean="0">
                <a:solidFill>
                  <a:srgbClr val="000000"/>
                </a:solidFill>
                <a:latin typeface="Courier New"/>
              </a:rPr>
              <a:t>+ </a:t>
            </a:r>
            <a:r>
              <a:rPr lang="en-US" sz="800" dirty="0" smtClean="0">
                <a:solidFill>
                  <a:srgbClr val="2A00FF"/>
                </a:solidFill>
                <a:latin typeface="Courier New"/>
              </a:rPr>
              <a:t>"\n\</a:t>
            </a:r>
            <a:r>
              <a:rPr lang="en-US" sz="800" dirty="0" err="1" smtClean="0">
                <a:solidFill>
                  <a:srgbClr val="2A00FF"/>
                </a:solidFill>
                <a:latin typeface="Courier New"/>
              </a:rPr>
              <a:t>nresult</a:t>
            </a:r>
            <a:r>
              <a:rPr lang="en-US" sz="800" dirty="0" smtClean="0">
                <a:solidFill>
                  <a:srgbClr val="2A00FF"/>
                </a:solidFill>
                <a:latin typeface="Courier New"/>
              </a:rPr>
              <a:t>= "</a:t>
            </a:r>
            <a:r>
              <a:rPr lang="en-US" sz="800" dirty="0" smtClean="0">
                <a:solidFill>
                  <a:srgbClr val="000000"/>
                </a:solidFill>
                <a:latin typeface="Courier New"/>
              </a:rPr>
              <a:t> + </a:t>
            </a:r>
            <a:r>
              <a:rPr lang="en-US" sz="800" dirty="0" err="1" smtClean="0">
                <a:solidFill>
                  <a:srgbClr val="000000"/>
                </a:solidFill>
                <a:latin typeface="Courier New"/>
              </a:rPr>
              <a:t>vResult</a:t>
            </a:r>
            <a:r>
              <a:rPr lang="en-US" sz="800" dirty="0" smtClean="0">
                <a:solidFill>
                  <a:srgbClr val="000000"/>
                </a:solidFill>
                <a:latin typeface="Courier New"/>
              </a:rPr>
              <a:t>);</a:t>
            </a:r>
          </a:p>
          <a:p>
            <a:endParaRPr lang="en-US" sz="800" dirty="0" smtClean="0">
              <a:latin typeface="Courier New"/>
            </a:endParaRPr>
          </a:p>
          <a:p>
            <a:endParaRPr lang="en-US" sz="800" dirty="0" smtClean="0">
              <a:latin typeface="Courier New"/>
            </a:endParaRPr>
          </a:p>
          <a:p>
            <a:r>
              <a:rPr lang="en-US" sz="800" dirty="0" smtClean="0">
                <a:solidFill>
                  <a:srgbClr val="3F7F5F"/>
                </a:solidFill>
                <a:latin typeface="Courier New"/>
              </a:rPr>
              <a:t>  // add to the bundle the computed result  </a:t>
            </a:r>
          </a:p>
          <a:p>
            <a:r>
              <a:rPr lang="en-US" sz="800" dirty="0" smtClean="0">
                <a:solidFill>
                  <a:srgbClr val="000000"/>
                </a:solidFill>
                <a:latin typeface="Courier New"/>
              </a:rPr>
              <a:t>  </a:t>
            </a:r>
            <a:r>
              <a:rPr lang="en-US" sz="800" dirty="0" err="1" smtClean="0">
                <a:solidFill>
                  <a:srgbClr val="000000"/>
                </a:solidFill>
                <a:latin typeface="Courier New"/>
              </a:rPr>
              <a:t>myBundle.putDouble</a:t>
            </a:r>
            <a:r>
              <a:rPr lang="en-US" sz="800" dirty="0" smtClean="0">
                <a:solidFill>
                  <a:srgbClr val="000000"/>
                </a:solidFill>
                <a:latin typeface="Courier New"/>
              </a:rPr>
              <a:t>(</a:t>
            </a:r>
            <a:r>
              <a:rPr lang="en-US" sz="800" dirty="0" smtClean="0">
                <a:solidFill>
                  <a:srgbClr val="2A00FF"/>
                </a:solidFill>
                <a:latin typeface="Courier New"/>
              </a:rPr>
              <a:t>"</a:t>
            </a:r>
            <a:r>
              <a:rPr lang="en-US" sz="800" dirty="0" err="1" smtClean="0">
                <a:solidFill>
                  <a:srgbClr val="2A00FF"/>
                </a:solidFill>
                <a:latin typeface="Courier New"/>
              </a:rPr>
              <a:t>vresult</a:t>
            </a:r>
            <a:r>
              <a:rPr lang="en-US" sz="800" dirty="0" smtClean="0">
                <a:solidFill>
                  <a:srgbClr val="2A00FF"/>
                </a:solidFill>
                <a:latin typeface="Courier New"/>
              </a:rPr>
              <a:t>"</a:t>
            </a:r>
            <a:r>
              <a:rPr lang="en-US" sz="800" dirty="0" smtClean="0">
                <a:solidFill>
                  <a:srgbClr val="000000"/>
                </a:solidFill>
                <a:latin typeface="Courier New"/>
              </a:rPr>
              <a:t>, </a:t>
            </a:r>
            <a:r>
              <a:rPr lang="en-US" sz="800" dirty="0" err="1" smtClean="0">
                <a:solidFill>
                  <a:srgbClr val="000000"/>
                </a:solidFill>
                <a:latin typeface="Courier New"/>
              </a:rPr>
              <a:t>vResult</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attach updated bumble to invoking intent</a:t>
            </a:r>
          </a:p>
          <a:p>
            <a:r>
              <a:rPr lang="en-US" sz="800" dirty="0" smtClean="0">
                <a:solidFill>
                  <a:srgbClr val="000000"/>
                </a:solidFill>
                <a:latin typeface="Courier New"/>
              </a:rPr>
              <a:t>  </a:t>
            </a:r>
            <a:r>
              <a:rPr lang="en-US" sz="800" dirty="0" err="1" smtClean="0">
                <a:solidFill>
                  <a:srgbClr val="000000"/>
                </a:solidFill>
                <a:latin typeface="Courier New"/>
              </a:rPr>
              <a:t>myLocalIntent.putExtras</a:t>
            </a:r>
            <a:r>
              <a:rPr lang="en-US" sz="800" dirty="0" smtClean="0">
                <a:solidFill>
                  <a:srgbClr val="000000"/>
                </a:solidFill>
                <a:latin typeface="Courier New"/>
              </a:rPr>
              <a:t>(</a:t>
            </a:r>
            <a:r>
              <a:rPr lang="en-US" sz="800" dirty="0" err="1" smtClean="0">
                <a:solidFill>
                  <a:srgbClr val="000000"/>
                </a:solidFill>
                <a:latin typeface="Courier New"/>
              </a:rPr>
              <a:t>myBundle</a:t>
            </a:r>
            <a:r>
              <a:rPr lang="en-US" sz="800" dirty="0" smtClean="0">
                <a:solidFill>
                  <a:srgbClr val="000000"/>
                </a:solidFill>
                <a:latin typeface="Courier New"/>
              </a:rPr>
              <a:t>);</a:t>
            </a:r>
          </a:p>
          <a:p>
            <a:endParaRPr lang="en-US" sz="800" dirty="0" smtClean="0">
              <a:latin typeface="Courier New"/>
            </a:endParaRPr>
          </a:p>
          <a:p>
            <a:r>
              <a:rPr lang="en-US" sz="800" dirty="0" smtClean="0">
                <a:solidFill>
                  <a:srgbClr val="3F7F5F"/>
                </a:solidFill>
                <a:latin typeface="Courier New"/>
              </a:rPr>
              <a:t>  // return sending an OK signal to calling activity</a:t>
            </a:r>
          </a:p>
          <a:p>
            <a:r>
              <a:rPr lang="en-US" sz="800" dirty="0" smtClean="0">
                <a:solidFill>
                  <a:srgbClr val="000000"/>
                </a:solidFill>
                <a:latin typeface="Courier New"/>
              </a:rPr>
              <a:t>  </a:t>
            </a:r>
            <a:r>
              <a:rPr lang="en-US" sz="800" dirty="0" err="1" smtClean="0">
                <a:solidFill>
                  <a:srgbClr val="000000"/>
                </a:solidFill>
                <a:latin typeface="Courier New"/>
              </a:rPr>
              <a:t>setResult</a:t>
            </a:r>
            <a:r>
              <a:rPr lang="en-US" sz="800" dirty="0" smtClean="0">
                <a:solidFill>
                  <a:srgbClr val="000000"/>
                </a:solidFill>
                <a:latin typeface="Courier New"/>
              </a:rPr>
              <a:t>(</a:t>
            </a:r>
            <a:r>
              <a:rPr lang="en-US" sz="800" dirty="0" err="1" smtClean="0">
                <a:solidFill>
                  <a:srgbClr val="000000"/>
                </a:solidFill>
                <a:latin typeface="Courier New"/>
              </a:rPr>
              <a:t>Activity.</a:t>
            </a:r>
            <a:r>
              <a:rPr lang="en-US" sz="800" i="1" dirty="0" err="1" smtClean="0">
                <a:solidFill>
                  <a:srgbClr val="0000C0"/>
                </a:solidFill>
                <a:latin typeface="Courier New"/>
              </a:rPr>
              <a:t>RESULT_OK</a:t>
            </a:r>
            <a:r>
              <a:rPr lang="en-US" sz="800" i="1" dirty="0" smtClean="0">
                <a:solidFill>
                  <a:srgbClr val="000000"/>
                </a:solidFill>
                <a:latin typeface="Courier New"/>
              </a:rPr>
              <a:t>, </a:t>
            </a:r>
            <a:r>
              <a:rPr lang="en-US" sz="800" i="1" dirty="0" err="1" smtClean="0">
                <a:solidFill>
                  <a:srgbClr val="000000"/>
                </a:solidFill>
                <a:latin typeface="Courier New"/>
              </a:rPr>
              <a:t>myLocalIntent</a:t>
            </a:r>
            <a:r>
              <a:rPr lang="en-US" sz="800" i="1" dirty="0" smtClean="0">
                <a:solidFill>
                  <a:srgbClr val="000000"/>
                </a:solidFill>
                <a:latin typeface="Courier New"/>
              </a:rPr>
              <a:t>);</a:t>
            </a:r>
          </a:p>
          <a:p>
            <a:endParaRPr lang="en-US" sz="800" dirty="0" smtClean="0">
              <a:latin typeface="Courier New"/>
            </a:endParaRPr>
          </a:p>
          <a:p>
            <a:r>
              <a:rPr lang="en-US" sz="800" dirty="0" smtClean="0">
                <a:solidFill>
                  <a:srgbClr val="000000"/>
                </a:solidFill>
                <a:latin typeface="Courier New"/>
              </a:rPr>
              <a:t> }</a:t>
            </a:r>
            <a:r>
              <a:rPr lang="en-US" sz="800" dirty="0" smtClean="0">
                <a:solidFill>
                  <a:srgbClr val="3F7F5F"/>
                </a:solidFill>
                <a:latin typeface="Courier New"/>
              </a:rPr>
              <a:t>//</a:t>
            </a:r>
            <a:r>
              <a:rPr lang="en-US" sz="800" dirty="0" err="1" smtClean="0">
                <a:solidFill>
                  <a:srgbClr val="3F7F5F"/>
                </a:solidFill>
                <a:latin typeface="Courier New"/>
              </a:rPr>
              <a:t>onCreate</a:t>
            </a:r>
            <a:endParaRPr lang="en-US" sz="800" dirty="0" smtClean="0">
              <a:solidFill>
                <a:srgbClr val="3F7F5F"/>
              </a:solidFill>
              <a:latin typeface="Courier New"/>
            </a:endParaRPr>
          </a:p>
          <a:p>
            <a:endParaRPr lang="en-US" sz="800" dirty="0" smtClean="0">
              <a:latin typeface="Courier New"/>
            </a:endParaRPr>
          </a:p>
          <a:p>
            <a:r>
              <a:rPr lang="en-US" sz="800" dirty="0" smtClean="0">
                <a:solidFill>
                  <a:srgbClr val="646464"/>
                </a:solidFill>
                <a:latin typeface="Courier New"/>
              </a:rPr>
              <a:t> @Override</a:t>
            </a:r>
          </a:p>
          <a:p>
            <a:r>
              <a:rPr lang="en-US" sz="800" b="1" dirty="0" smtClean="0">
                <a:solidFill>
                  <a:srgbClr val="7F0055"/>
                </a:solidFill>
                <a:latin typeface="Courier New"/>
              </a:rPr>
              <a:t> public</a:t>
            </a:r>
            <a:r>
              <a:rPr lang="en-US" sz="800" b="1" dirty="0" smtClean="0">
                <a:solidFill>
                  <a:srgbClr val="000000"/>
                </a:solidFill>
                <a:latin typeface="Courier New"/>
              </a:rPr>
              <a:t> </a:t>
            </a:r>
            <a:r>
              <a:rPr lang="en-US" sz="800" b="1" dirty="0" smtClean="0">
                <a:solidFill>
                  <a:srgbClr val="7F0055"/>
                </a:solidFill>
                <a:latin typeface="Courier New"/>
              </a:rPr>
              <a:t>void</a:t>
            </a:r>
            <a:r>
              <a:rPr lang="en-US" sz="800" b="1" dirty="0" smtClean="0">
                <a:solidFill>
                  <a:srgbClr val="000000"/>
                </a:solidFill>
                <a:latin typeface="Courier New"/>
              </a:rPr>
              <a:t> </a:t>
            </a:r>
            <a:r>
              <a:rPr lang="en-US" sz="800" b="1" dirty="0" err="1" smtClean="0">
                <a:solidFill>
                  <a:srgbClr val="000000"/>
                </a:solidFill>
                <a:latin typeface="Courier New"/>
              </a:rPr>
              <a:t>onClick</a:t>
            </a:r>
            <a:r>
              <a:rPr lang="en-US" sz="800" b="1" dirty="0" smtClean="0">
                <a:solidFill>
                  <a:srgbClr val="000000"/>
                </a:solidFill>
                <a:latin typeface="Courier New"/>
              </a:rPr>
              <a:t>(View v) {</a:t>
            </a:r>
          </a:p>
          <a:p>
            <a:r>
              <a:rPr lang="en-US" sz="800" dirty="0" smtClean="0">
                <a:solidFill>
                  <a:srgbClr val="000000"/>
                </a:solidFill>
                <a:latin typeface="Courier New"/>
              </a:rPr>
              <a:t>    </a:t>
            </a:r>
            <a:r>
              <a:rPr lang="en-US" sz="800" dirty="0" smtClean="0">
                <a:solidFill>
                  <a:srgbClr val="3F7F5F"/>
                </a:solidFill>
                <a:latin typeface="Courier New"/>
              </a:rPr>
              <a:t>// close current screen - terminate Activity2</a:t>
            </a:r>
          </a:p>
          <a:p>
            <a:r>
              <a:rPr lang="en-US" sz="800" dirty="0" smtClean="0">
                <a:solidFill>
                  <a:srgbClr val="000000"/>
                </a:solidFill>
                <a:latin typeface="Courier New"/>
              </a:rPr>
              <a:t>    finish();</a:t>
            </a:r>
          </a:p>
          <a:p>
            <a:r>
              <a:rPr lang="en-US" sz="800" dirty="0" smtClean="0">
                <a:solidFill>
                  <a:srgbClr val="000000"/>
                </a:solidFill>
                <a:latin typeface="Courier New"/>
              </a:rPr>
              <a:t> }//</a:t>
            </a:r>
            <a:r>
              <a:rPr lang="en-US" sz="800" dirty="0" err="1" smtClean="0">
                <a:solidFill>
                  <a:srgbClr val="000000"/>
                </a:solidFill>
                <a:latin typeface="Courier New"/>
              </a:rPr>
              <a:t>onClick</a:t>
            </a:r>
            <a:endParaRPr lang="en-US" sz="800" dirty="0" smtClean="0">
              <a:solidFill>
                <a:srgbClr val="000000"/>
              </a:solidFill>
              <a:latin typeface="Courier New"/>
            </a:endParaRPr>
          </a:p>
          <a:p>
            <a:endParaRPr lang="en-US" sz="800" dirty="0" smtClean="0">
              <a:latin typeface="Courier New"/>
            </a:endParaRPr>
          </a:p>
          <a:p>
            <a:r>
              <a:rPr lang="en-US" sz="800" dirty="0" smtClean="0">
                <a:solidFill>
                  <a:srgbClr val="000000"/>
                </a:solidFill>
                <a:latin typeface="Courier New"/>
              </a:rPr>
              <a:t>}//Activity2</a:t>
            </a:r>
          </a:p>
        </p:txBody>
      </p:sp>
    </p:spTree>
    <p:extLst>
      <p:ext uri="{BB962C8B-B14F-4D97-AF65-F5344CB8AC3E}">
        <p14:creationId xmlns:p14="http://schemas.microsoft.com/office/powerpoint/2010/main" val="557645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69</a:t>
            </a:fld>
            <a:endParaRPr lang="en-US" dirty="0"/>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228600" y="762000"/>
            <a:ext cx="8534400" cy="914400"/>
          </a:xfrm>
          <a:prstGeom prst="rect">
            <a:avLst/>
          </a:prstGeom>
        </p:spPr>
        <p:txBody>
          <a:bodyPr>
            <a:noAutofit/>
          </a:bodyPr>
          <a:lstStyle/>
          <a:p>
            <a:pPr lvl="0" defTabSz="228600"/>
            <a:r>
              <a:rPr lang="de-DE" sz="2400" b="1" dirty="0" smtClean="0">
                <a:solidFill>
                  <a:srgbClr val="0070C0"/>
                </a:solidFill>
              </a:rPr>
              <a:t>Tutorial. Activity Excahange </a:t>
            </a:r>
          </a:p>
          <a:p>
            <a:pPr lvl="0" defTabSz="228600"/>
            <a:r>
              <a:rPr lang="de-DE" b="1" dirty="0" smtClean="0"/>
              <a:t>Step5.</a:t>
            </a:r>
            <a:r>
              <a:rPr lang="de-DE" dirty="0" smtClean="0"/>
              <a:t> Update the application‘s manifest. Add new &lt;activity&gt; tag for </a:t>
            </a:r>
            <a:r>
              <a:rPr lang="de-DE" smtClean="0"/>
              <a:t>“Activity2“</a:t>
            </a:r>
            <a:endParaRPr lang="de-DE" dirty="0" smtClean="0"/>
          </a:p>
        </p:txBody>
      </p:sp>
      <p:sp>
        <p:nvSpPr>
          <p:cNvPr id="7" name="TextBox 6"/>
          <p:cNvSpPr txBox="1"/>
          <p:nvPr/>
        </p:nvSpPr>
        <p:spPr>
          <a:xfrm>
            <a:off x="304800" y="1752600"/>
            <a:ext cx="8458200" cy="3477875"/>
          </a:xfrm>
          <a:prstGeom prst="rect">
            <a:avLst/>
          </a:prstGeom>
          <a:solidFill>
            <a:schemeClr val="bg1">
              <a:lumMod val="95000"/>
            </a:schemeClr>
          </a:solidFill>
        </p:spPr>
        <p:txBody>
          <a:bodyPr wrap="square" numCol="1" rtlCol="0">
            <a:spAutoFit/>
          </a:bodyPr>
          <a:lstStyle/>
          <a:p>
            <a:r>
              <a:rPr lang="en-US" sz="1000" dirty="0" smtClean="0">
                <a:solidFill>
                  <a:srgbClr val="008080"/>
                </a:solidFill>
                <a:latin typeface="Courier New"/>
              </a:rPr>
              <a:t>&lt;?</a:t>
            </a:r>
            <a:r>
              <a:rPr lang="en-US" sz="1000" dirty="0" smtClean="0">
                <a:solidFill>
                  <a:srgbClr val="3F7F7F"/>
                </a:solidFill>
                <a:latin typeface="Courier New"/>
              </a:rPr>
              <a:t>xml </a:t>
            </a:r>
            <a:r>
              <a:rPr lang="en-US" sz="1000" dirty="0" smtClean="0">
                <a:solidFill>
                  <a:srgbClr val="7F007F"/>
                </a:solidFill>
                <a:latin typeface="Courier New"/>
              </a:rPr>
              <a:t>version</a:t>
            </a:r>
            <a:r>
              <a:rPr lang="en-US" sz="1000" dirty="0" smtClean="0">
                <a:solidFill>
                  <a:srgbClr val="000000"/>
                </a:solidFill>
                <a:latin typeface="Courier New"/>
              </a:rPr>
              <a:t>=</a:t>
            </a:r>
            <a:r>
              <a:rPr lang="en-US" sz="1000" i="1" dirty="0" smtClean="0">
                <a:solidFill>
                  <a:srgbClr val="2A00FF"/>
                </a:solidFill>
                <a:latin typeface="Courier New"/>
              </a:rPr>
              <a:t>"1.0" </a:t>
            </a:r>
            <a:r>
              <a:rPr lang="en-US" sz="1000" i="1" dirty="0" smtClean="0">
                <a:solidFill>
                  <a:srgbClr val="7F007F"/>
                </a:solidFill>
                <a:latin typeface="Courier New"/>
              </a:rPr>
              <a:t>encoding</a:t>
            </a:r>
            <a:r>
              <a:rPr lang="en-US" sz="1000" i="1" dirty="0" smtClean="0">
                <a:solidFill>
                  <a:srgbClr val="000000"/>
                </a:solidFill>
                <a:latin typeface="Courier New"/>
              </a:rPr>
              <a:t>=</a:t>
            </a:r>
            <a:r>
              <a:rPr lang="en-US" sz="1000" i="1" dirty="0" smtClean="0">
                <a:solidFill>
                  <a:srgbClr val="2A00FF"/>
                </a:solidFill>
                <a:latin typeface="Courier New"/>
              </a:rPr>
              <a:t>"utf-8"</a:t>
            </a:r>
            <a:r>
              <a:rPr lang="en-US" sz="1000" i="1" dirty="0" smtClean="0">
                <a:solidFill>
                  <a:srgbClr val="008080"/>
                </a:solidFill>
                <a:latin typeface="Courier New"/>
              </a:rPr>
              <a:t>?&gt;</a:t>
            </a:r>
          </a:p>
          <a:p>
            <a:r>
              <a:rPr lang="en-US" sz="1000" dirty="0" smtClean="0">
                <a:solidFill>
                  <a:srgbClr val="008080"/>
                </a:solidFill>
                <a:latin typeface="Courier New"/>
              </a:rPr>
              <a:t>&lt;</a:t>
            </a:r>
            <a:r>
              <a:rPr lang="en-US" sz="1000" dirty="0" smtClean="0">
                <a:solidFill>
                  <a:srgbClr val="3F7F7F"/>
                </a:solidFill>
                <a:latin typeface="Courier New"/>
              </a:rPr>
              <a:t>manifest </a:t>
            </a:r>
            <a:r>
              <a:rPr lang="en-US" sz="1000" dirty="0" err="1" smtClean="0">
                <a:solidFill>
                  <a:srgbClr val="7F007F"/>
                </a:solidFill>
                <a:latin typeface="Courier New"/>
              </a:rPr>
              <a:t>xmlns:android</a:t>
            </a:r>
            <a:r>
              <a:rPr lang="en-US" sz="1000" dirty="0" smtClean="0">
                <a:solidFill>
                  <a:srgbClr val="000000"/>
                </a:solidFill>
                <a:latin typeface="Courier New"/>
              </a:rPr>
              <a:t>=</a:t>
            </a:r>
            <a:r>
              <a:rPr lang="en-US" sz="1000" i="1" dirty="0" smtClean="0">
                <a:solidFill>
                  <a:srgbClr val="2A00FF"/>
                </a:solidFill>
                <a:latin typeface="Courier New"/>
              </a:rPr>
              <a:t>"http://schemas.android.com/apk/res/android"</a:t>
            </a:r>
          </a:p>
          <a:p>
            <a:r>
              <a:rPr lang="en-US" sz="1000" dirty="0" smtClean="0">
                <a:latin typeface="Courier New"/>
              </a:rPr>
              <a:t>      </a:t>
            </a:r>
            <a:r>
              <a:rPr lang="en-US" sz="1000" dirty="0" smtClean="0">
                <a:solidFill>
                  <a:srgbClr val="7F007F"/>
                </a:solidFill>
                <a:latin typeface="Courier New"/>
              </a:rPr>
              <a:t>package</a:t>
            </a:r>
            <a:r>
              <a:rPr lang="en-US" sz="1000" dirty="0" smtClean="0">
                <a:solidFill>
                  <a:srgbClr val="000000"/>
                </a:solidFill>
                <a:latin typeface="Courier New"/>
              </a:rPr>
              <a:t>=</a:t>
            </a:r>
            <a:r>
              <a:rPr lang="en-US" sz="1000" i="1" dirty="0" smtClean="0">
                <a:solidFill>
                  <a:srgbClr val="2A00FF"/>
                </a:solidFill>
                <a:latin typeface="Courier New"/>
              </a:rPr>
              <a:t>"cis493.matos.intents6"</a:t>
            </a:r>
          </a:p>
          <a:p>
            <a:r>
              <a:rPr lang="en-US" sz="1000" dirty="0" smtClean="0">
                <a:latin typeface="Courier New"/>
              </a:rPr>
              <a:t>      </a:t>
            </a:r>
            <a:r>
              <a:rPr lang="en-US" sz="1000" dirty="0" err="1" smtClean="0">
                <a:solidFill>
                  <a:srgbClr val="7F007F"/>
                </a:solidFill>
                <a:latin typeface="Courier New"/>
              </a:rPr>
              <a:t>android:versionCode</a:t>
            </a:r>
            <a:r>
              <a:rPr lang="en-US" sz="1000" dirty="0" smtClean="0">
                <a:solidFill>
                  <a:srgbClr val="000000"/>
                </a:solidFill>
                <a:latin typeface="Courier New"/>
              </a:rPr>
              <a:t>=</a:t>
            </a:r>
            <a:r>
              <a:rPr lang="en-US" sz="1000" i="1" dirty="0" smtClean="0">
                <a:solidFill>
                  <a:srgbClr val="2A00FF"/>
                </a:solidFill>
                <a:latin typeface="Courier New"/>
              </a:rPr>
              <a:t>"1"</a:t>
            </a:r>
          </a:p>
          <a:p>
            <a:r>
              <a:rPr lang="en-US" sz="1000" dirty="0" smtClean="0">
                <a:latin typeface="Courier New"/>
              </a:rPr>
              <a:t>      </a:t>
            </a:r>
            <a:r>
              <a:rPr lang="en-US" sz="1000" dirty="0" err="1" smtClean="0">
                <a:solidFill>
                  <a:srgbClr val="7F007F"/>
                </a:solidFill>
                <a:latin typeface="Courier New"/>
              </a:rPr>
              <a:t>android:versionName</a:t>
            </a:r>
            <a:r>
              <a:rPr lang="en-US" sz="1000" dirty="0" smtClean="0">
                <a:solidFill>
                  <a:srgbClr val="000000"/>
                </a:solidFill>
                <a:latin typeface="Courier New"/>
              </a:rPr>
              <a:t>=</a:t>
            </a:r>
            <a:r>
              <a:rPr lang="en-US" sz="1000" i="1" dirty="0" smtClean="0">
                <a:solidFill>
                  <a:srgbClr val="2A00FF"/>
                </a:solidFill>
                <a:latin typeface="Courier New"/>
              </a:rPr>
              <a:t>"1.0"</a:t>
            </a:r>
            <a:r>
              <a:rPr lang="en-US" sz="1000" i="1" dirty="0" smtClean="0">
                <a:solidFill>
                  <a:srgbClr val="008080"/>
                </a:solidFill>
                <a:latin typeface="Courier New"/>
              </a:rPr>
              <a:t>&gt;</a:t>
            </a:r>
          </a:p>
          <a:p>
            <a:r>
              <a:rPr lang="fr-FR" sz="1000" dirty="0" smtClean="0">
                <a:solidFill>
                  <a:srgbClr val="000000"/>
                </a:solidFill>
                <a:latin typeface="Courier New"/>
              </a:rPr>
              <a:t>    </a:t>
            </a:r>
            <a:r>
              <a:rPr lang="fr-FR" sz="1000" dirty="0" smtClean="0">
                <a:solidFill>
                  <a:srgbClr val="008080"/>
                </a:solidFill>
                <a:latin typeface="Courier New"/>
              </a:rPr>
              <a:t>&lt;</a:t>
            </a:r>
            <a:r>
              <a:rPr lang="fr-FR" sz="1000" dirty="0" smtClean="0">
                <a:solidFill>
                  <a:srgbClr val="3F7F7F"/>
                </a:solidFill>
                <a:latin typeface="Courier New"/>
              </a:rPr>
              <a:t>application </a:t>
            </a:r>
            <a:r>
              <a:rPr lang="fr-FR" sz="1000" dirty="0" err="1" smtClean="0">
                <a:solidFill>
                  <a:srgbClr val="7F007F"/>
                </a:solidFill>
                <a:latin typeface="Courier New"/>
              </a:rPr>
              <a:t>android:icon</a:t>
            </a:r>
            <a:r>
              <a:rPr lang="fr-FR" sz="1000" dirty="0" smtClean="0">
                <a:solidFill>
                  <a:srgbClr val="000000"/>
                </a:solidFill>
                <a:latin typeface="Courier New"/>
              </a:rPr>
              <a:t>=</a:t>
            </a:r>
            <a:r>
              <a:rPr lang="fr-FR" sz="1000" i="1" dirty="0" smtClean="0">
                <a:solidFill>
                  <a:srgbClr val="2A00FF"/>
                </a:solidFill>
                <a:latin typeface="Courier New"/>
              </a:rPr>
              <a:t>"@</a:t>
            </a:r>
            <a:r>
              <a:rPr lang="fr-FR" sz="1000" i="1" dirty="0" err="1" smtClean="0">
                <a:solidFill>
                  <a:srgbClr val="2A00FF"/>
                </a:solidFill>
                <a:latin typeface="Courier New"/>
              </a:rPr>
              <a:t>drawable</a:t>
            </a:r>
            <a:r>
              <a:rPr lang="fr-FR" sz="1000" i="1" dirty="0" smtClean="0">
                <a:solidFill>
                  <a:srgbClr val="2A00FF"/>
                </a:solidFill>
                <a:latin typeface="Courier New"/>
              </a:rPr>
              <a:t>/</a:t>
            </a:r>
            <a:r>
              <a:rPr lang="fr-FR" sz="1000" i="1" dirty="0" err="1" smtClean="0">
                <a:solidFill>
                  <a:srgbClr val="2A00FF"/>
                </a:solidFill>
                <a:latin typeface="Courier New"/>
              </a:rPr>
              <a:t>icon</a:t>
            </a:r>
            <a:r>
              <a:rPr lang="fr-FR" sz="1000" i="1" dirty="0" smtClean="0">
                <a:solidFill>
                  <a:srgbClr val="2A00FF"/>
                </a:solidFill>
                <a:latin typeface="Courier New"/>
              </a:rPr>
              <a:t>" </a:t>
            </a:r>
            <a:r>
              <a:rPr lang="fr-FR" sz="1000" i="1" dirty="0" err="1" smtClean="0">
                <a:solidFill>
                  <a:srgbClr val="7F007F"/>
                </a:solidFill>
                <a:latin typeface="Courier New"/>
              </a:rPr>
              <a:t>android:label</a:t>
            </a:r>
            <a:r>
              <a:rPr lang="fr-FR" sz="1000" i="1" dirty="0" smtClean="0">
                <a:solidFill>
                  <a:srgbClr val="000000"/>
                </a:solidFill>
                <a:latin typeface="Courier New"/>
              </a:rPr>
              <a:t>=</a:t>
            </a:r>
            <a:r>
              <a:rPr lang="fr-FR" sz="1000" i="1" dirty="0" smtClean="0">
                <a:solidFill>
                  <a:srgbClr val="2A00FF"/>
                </a:solidFill>
                <a:latin typeface="Courier New"/>
              </a:rPr>
              <a:t>"@string/</a:t>
            </a:r>
            <a:r>
              <a:rPr lang="fr-FR" sz="1000" i="1" dirty="0" err="1" smtClean="0">
                <a:solidFill>
                  <a:srgbClr val="2A00FF"/>
                </a:solidFill>
                <a:latin typeface="Courier New"/>
              </a:rPr>
              <a:t>app_name</a:t>
            </a:r>
            <a:r>
              <a:rPr lang="fr-FR" sz="1000" i="1" dirty="0" smtClean="0">
                <a:solidFill>
                  <a:srgbClr val="2A00FF"/>
                </a:solidFill>
                <a:latin typeface="Courier New"/>
              </a:rPr>
              <a:t>"</a:t>
            </a:r>
            <a:r>
              <a:rPr lang="fr-FR" sz="1000" i="1"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activity </a:t>
            </a:r>
            <a:r>
              <a:rPr lang="en-US" sz="1000" dirty="0" err="1" smtClean="0">
                <a:solidFill>
                  <a:srgbClr val="7F007F"/>
                </a:solidFill>
                <a:latin typeface="Courier New"/>
              </a:rPr>
              <a:t>android:name</a:t>
            </a:r>
            <a:r>
              <a:rPr lang="en-US" sz="1000" dirty="0" smtClean="0">
                <a:solidFill>
                  <a:srgbClr val="000000"/>
                </a:solidFill>
                <a:latin typeface="Courier New"/>
              </a:rPr>
              <a:t>=</a:t>
            </a:r>
            <a:r>
              <a:rPr lang="en-US" sz="1000" i="1" dirty="0" smtClean="0">
                <a:solidFill>
                  <a:srgbClr val="2A00FF"/>
                </a:solidFill>
                <a:latin typeface="Courier New"/>
              </a:rPr>
              <a:t>".Activity1"</a:t>
            </a:r>
          </a:p>
          <a:p>
            <a:r>
              <a:rPr lang="en-US" sz="1000" dirty="0" smtClean="0">
                <a:latin typeface="Courier New"/>
              </a:rPr>
              <a:t>                  </a:t>
            </a:r>
            <a:r>
              <a:rPr lang="en-US" sz="1000" dirty="0" err="1" smtClean="0">
                <a:solidFill>
                  <a:srgbClr val="7F007F"/>
                </a:solidFill>
                <a:latin typeface="Courier New"/>
              </a:rPr>
              <a:t>android:label</a:t>
            </a:r>
            <a:r>
              <a:rPr lang="en-US" sz="1000" dirty="0" smtClean="0">
                <a:solidFill>
                  <a:srgbClr val="000000"/>
                </a:solidFill>
                <a:latin typeface="Courier New"/>
              </a:rPr>
              <a:t>=</a:t>
            </a:r>
            <a:r>
              <a:rPr lang="en-US" sz="1000" i="1" dirty="0" smtClean="0">
                <a:solidFill>
                  <a:srgbClr val="2A00FF"/>
                </a:solidFill>
                <a:latin typeface="Courier New"/>
              </a:rPr>
              <a:t>"@string/</a:t>
            </a:r>
            <a:r>
              <a:rPr lang="en-US" sz="1000" i="1" dirty="0" err="1" smtClean="0">
                <a:solidFill>
                  <a:srgbClr val="2A00FF"/>
                </a:solidFill>
                <a:latin typeface="Courier New"/>
              </a:rPr>
              <a:t>app_name</a:t>
            </a:r>
            <a:r>
              <a:rPr lang="en-US" sz="1000" i="1" dirty="0" smtClean="0">
                <a:solidFill>
                  <a:srgbClr val="2A00FF"/>
                </a:solidFill>
                <a:latin typeface="Courier New"/>
              </a:rPr>
              <a:t>"</a:t>
            </a:r>
            <a:r>
              <a:rPr lang="en-US" sz="1000" i="1"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intent-filter</a:t>
            </a:r>
            <a:r>
              <a:rPr lang="en-US" sz="1000"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action </a:t>
            </a:r>
            <a:r>
              <a:rPr lang="en-US" sz="1000" dirty="0" err="1" smtClean="0">
                <a:solidFill>
                  <a:srgbClr val="7F007F"/>
                </a:solidFill>
                <a:latin typeface="Courier New"/>
              </a:rPr>
              <a:t>android:name</a:t>
            </a:r>
            <a:r>
              <a:rPr lang="en-US" sz="1000" dirty="0" smtClean="0">
                <a:solidFill>
                  <a:srgbClr val="000000"/>
                </a:solidFill>
                <a:latin typeface="Courier New"/>
              </a:rPr>
              <a:t>=</a:t>
            </a:r>
            <a:r>
              <a:rPr lang="en-US" sz="1000" i="1" dirty="0" smtClean="0">
                <a:solidFill>
                  <a:srgbClr val="2A00FF"/>
                </a:solidFill>
                <a:latin typeface="Courier New"/>
              </a:rPr>
              <a:t>"</a:t>
            </a:r>
            <a:r>
              <a:rPr lang="en-US" sz="1000" i="1" dirty="0" err="1" smtClean="0">
                <a:solidFill>
                  <a:srgbClr val="2A00FF"/>
                </a:solidFill>
                <a:latin typeface="Courier New"/>
              </a:rPr>
              <a:t>android.intent.action.MAIN</a:t>
            </a:r>
            <a:r>
              <a:rPr lang="en-US" sz="1000" i="1" dirty="0" smtClean="0">
                <a:solidFill>
                  <a:srgbClr val="2A00FF"/>
                </a:solidFill>
                <a:latin typeface="Courier New"/>
              </a:rPr>
              <a:t>" </a:t>
            </a:r>
            <a:r>
              <a:rPr lang="en-US" sz="1000" i="1"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category </a:t>
            </a:r>
            <a:r>
              <a:rPr lang="en-US" sz="1000" dirty="0" err="1" smtClean="0">
                <a:solidFill>
                  <a:srgbClr val="7F007F"/>
                </a:solidFill>
                <a:latin typeface="Courier New"/>
              </a:rPr>
              <a:t>android:name</a:t>
            </a:r>
            <a:r>
              <a:rPr lang="en-US" sz="1000" dirty="0" smtClean="0">
                <a:solidFill>
                  <a:srgbClr val="000000"/>
                </a:solidFill>
                <a:latin typeface="Courier New"/>
              </a:rPr>
              <a:t>=</a:t>
            </a:r>
            <a:r>
              <a:rPr lang="en-US" sz="1000" i="1" dirty="0" smtClean="0">
                <a:solidFill>
                  <a:srgbClr val="2A00FF"/>
                </a:solidFill>
                <a:latin typeface="Courier New"/>
              </a:rPr>
              <a:t>"</a:t>
            </a:r>
            <a:r>
              <a:rPr lang="en-US" sz="1000" i="1" dirty="0" err="1" smtClean="0">
                <a:solidFill>
                  <a:srgbClr val="2A00FF"/>
                </a:solidFill>
                <a:latin typeface="Courier New"/>
              </a:rPr>
              <a:t>android.intent.category.LAUNCHER</a:t>
            </a:r>
            <a:r>
              <a:rPr lang="en-US" sz="1000" i="1" dirty="0" smtClean="0">
                <a:solidFill>
                  <a:srgbClr val="2A00FF"/>
                </a:solidFill>
                <a:latin typeface="Courier New"/>
              </a:rPr>
              <a:t>" </a:t>
            </a:r>
            <a:r>
              <a:rPr lang="en-US" sz="1000" i="1"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intent-filter</a:t>
            </a:r>
            <a:r>
              <a:rPr lang="en-US" sz="1000"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activity</a:t>
            </a:r>
            <a:r>
              <a:rPr lang="en-US" sz="1000" dirty="0" smtClean="0">
                <a:solidFill>
                  <a:srgbClr val="008080"/>
                </a:solidFill>
                <a:latin typeface="Courier New"/>
              </a:rPr>
              <a:t>&gt;</a:t>
            </a:r>
          </a:p>
          <a:p>
            <a:r>
              <a:rPr lang="en-US" sz="1000" dirty="0" smtClean="0">
                <a:solidFill>
                  <a:srgbClr val="000000"/>
                </a:solidFill>
                <a:latin typeface="Courier New"/>
              </a:rPr>
              <a:t>        </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activity </a:t>
            </a:r>
          </a:p>
          <a:p>
            <a:r>
              <a:rPr lang="en-US" sz="1000" dirty="0" smtClean="0">
                <a:latin typeface="Courier New"/>
              </a:rPr>
              <a:t>            </a:t>
            </a:r>
            <a:r>
              <a:rPr lang="en-US" sz="1000" dirty="0" err="1" smtClean="0">
                <a:solidFill>
                  <a:srgbClr val="7F007F"/>
                </a:solidFill>
                <a:latin typeface="Courier New"/>
              </a:rPr>
              <a:t>android:name</a:t>
            </a:r>
            <a:r>
              <a:rPr lang="en-US" sz="1000" dirty="0" smtClean="0">
                <a:solidFill>
                  <a:srgbClr val="000000"/>
                </a:solidFill>
                <a:latin typeface="Courier New"/>
              </a:rPr>
              <a:t>=</a:t>
            </a:r>
            <a:r>
              <a:rPr lang="en-US" sz="1000" i="1" dirty="0" smtClean="0">
                <a:solidFill>
                  <a:srgbClr val="2A00FF"/>
                </a:solidFill>
                <a:latin typeface="Courier New"/>
              </a:rPr>
              <a:t>".Activity2"</a:t>
            </a:r>
            <a:r>
              <a:rPr lang="en-US" sz="1000" i="1" dirty="0" smtClean="0">
                <a:solidFill>
                  <a:srgbClr val="008080"/>
                </a:solidFill>
                <a:latin typeface="Courier New"/>
              </a:rPr>
              <a:t>&gt;</a:t>
            </a:r>
            <a:r>
              <a:rPr lang="en-US" sz="1000" i="1" dirty="0" smtClean="0">
                <a:solidFill>
                  <a:srgbClr val="000000"/>
                </a:solidFill>
                <a:latin typeface="Courier New"/>
              </a:rPr>
              <a:t>            </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activity</a:t>
            </a:r>
            <a:r>
              <a:rPr lang="en-US" sz="1000" dirty="0" smtClean="0">
                <a:solidFill>
                  <a:srgbClr val="008080"/>
                </a:solidFill>
                <a:latin typeface="Courier New"/>
              </a:rPr>
              <a:t>&gt;</a:t>
            </a:r>
          </a:p>
          <a:p>
            <a:r>
              <a:rPr lang="en-US" sz="1000" dirty="0" smtClean="0">
                <a:solidFill>
                  <a:srgbClr val="000000"/>
                </a:solidFill>
                <a:latin typeface="Courier New"/>
              </a:rPr>
              <a:t>        </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application</a:t>
            </a:r>
            <a:r>
              <a:rPr lang="en-US" sz="1000" dirty="0" smtClean="0">
                <a:solidFill>
                  <a:srgbClr val="008080"/>
                </a:solidFill>
                <a:latin typeface="Courier New"/>
              </a:rPr>
              <a:t>&gt;</a:t>
            </a:r>
          </a:p>
          <a:p>
            <a:r>
              <a:rPr lang="en-US" sz="1000" dirty="0" smtClean="0">
                <a:solidFill>
                  <a:srgbClr val="000000"/>
                </a:solidFill>
                <a:latin typeface="Courier New"/>
              </a:rPr>
              <a:t>    </a:t>
            </a:r>
            <a:r>
              <a:rPr lang="en-US" sz="1000" dirty="0" smtClean="0">
                <a:solidFill>
                  <a:srgbClr val="008080"/>
                </a:solidFill>
                <a:latin typeface="Courier New"/>
              </a:rPr>
              <a:t>&lt;</a:t>
            </a:r>
            <a:r>
              <a:rPr lang="en-US" sz="1000" dirty="0" smtClean="0">
                <a:solidFill>
                  <a:srgbClr val="3F7F7F"/>
                </a:solidFill>
                <a:latin typeface="Courier New"/>
              </a:rPr>
              <a:t>uses-</a:t>
            </a:r>
            <a:r>
              <a:rPr lang="en-US" sz="1000" dirty="0" err="1" smtClean="0">
                <a:solidFill>
                  <a:srgbClr val="3F7F7F"/>
                </a:solidFill>
                <a:latin typeface="Courier New"/>
              </a:rPr>
              <a:t>sdk</a:t>
            </a:r>
            <a:r>
              <a:rPr lang="en-US" sz="1000" dirty="0" smtClean="0">
                <a:solidFill>
                  <a:srgbClr val="3F7F7F"/>
                </a:solidFill>
                <a:latin typeface="Courier New"/>
              </a:rPr>
              <a:t> </a:t>
            </a:r>
            <a:r>
              <a:rPr lang="en-US" sz="1000" dirty="0" err="1" smtClean="0">
                <a:solidFill>
                  <a:srgbClr val="7F007F"/>
                </a:solidFill>
                <a:latin typeface="Courier New"/>
              </a:rPr>
              <a:t>android:minSdkVersion</a:t>
            </a:r>
            <a:r>
              <a:rPr lang="en-US" sz="1000" dirty="0" smtClean="0">
                <a:solidFill>
                  <a:srgbClr val="000000"/>
                </a:solidFill>
                <a:latin typeface="Courier New"/>
              </a:rPr>
              <a:t>=</a:t>
            </a:r>
            <a:r>
              <a:rPr lang="en-US" sz="1000" i="1" dirty="0" smtClean="0">
                <a:solidFill>
                  <a:srgbClr val="2A00FF"/>
                </a:solidFill>
                <a:latin typeface="Courier New"/>
              </a:rPr>
              <a:t>"4" </a:t>
            </a:r>
            <a:r>
              <a:rPr lang="en-US" sz="1000" i="1" dirty="0" smtClean="0">
                <a:solidFill>
                  <a:srgbClr val="008080"/>
                </a:solidFill>
                <a:latin typeface="Courier New"/>
              </a:rPr>
              <a:t>/&gt;</a:t>
            </a:r>
          </a:p>
          <a:p>
            <a:endParaRPr lang="en-US" sz="1000" dirty="0" smtClean="0">
              <a:latin typeface="Courier New"/>
            </a:endParaRPr>
          </a:p>
          <a:p>
            <a:r>
              <a:rPr lang="en-US" sz="1000" dirty="0" smtClean="0">
                <a:solidFill>
                  <a:srgbClr val="008080"/>
                </a:solidFill>
                <a:latin typeface="Courier New"/>
              </a:rPr>
              <a:t>&lt;/</a:t>
            </a:r>
            <a:r>
              <a:rPr lang="en-US" sz="1000" dirty="0" smtClean="0">
                <a:solidFill>
                  <a:srgbClr val="3F7F7F"/>
                </a:solidFill>
                <a:latin typeface="Courier New"/>
              </a:rPr>
              <a:t>manifest</a:t>
            </a:r>
            <a:r>
              <a:rPr lang="en-US" sz="1000" dirty="0" smtClean="0">
                <a:solidFill>
                  <a:srgbClr val="008080"/>
                </a:solidFill>
                <a:latin typeface="Courier New"/>
              </a:rPr>
              <a:t>&gt;</a:t>
            </a:r>
            <a:r>
              <a:rPr lang="en-US" sz="1000" dirty="0" smtClean="0">
                <a:solidFill>
                  <a:srgbClr val="000000"/>
                </a:solidFill>
                <a:latin typeface="Courier New"/>
              </a:rPr>
              <a:t> </a:t>
            </a:r>
          </a:p>
        </p:txBody>
      </p:sp>
      <p:sp>
        <p:nvSpPr>
          <p:cNvPr id="9" name="Left Brace 8"/>
          <p:cNvSpPr/>
          <p:nvPr/>
        </p:nvSpPr>
        <p:spPr>
          <a:xfrm>
            <a:off x="762000" y="3962400"/>
            <a:ext cx="152400" cy="381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a:off x="762000" y="2819400"/>
            <a:ext cx="152400" cy="99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a:off x="381000" y="2590800"/>
            <a:ext cx="152400" cy="198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Arrow 12"/>
          <p:cNvSpPr/>
          <p:nvPr/>
        </p:nvSpPr>
        <p:spPr>
          <a:xfrm>
            <a:off x="3429000" y="3886200"/>
            <a:ext cx="1143000" cy="381000"/>
          </a:xfrm>
          <a:prstGeom prst="leftArrow">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add</a:t>
            </a:r>
            <a:endParaRPr lang="en-US" dirty="0">
              <a:solidFill>
                <a:schemeClr val="tx1"/>
              </a:solidFill>
            </a:endParaRPr>
          </a:p>
        </p:txBody>
      </p:sp>
    </p:spTree>
    <p:extLst>
      <p:ext uri="{BB962C8B-B14F-4D97-AF65-F5344CB8AC3E}">
        <p14:creationId xmlns:p14="http://schemas.microsoft.com/office/powerpoint/2010/main" val="2233024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5386090"/>
          </a:xfrm>
          <a:prstGeom prst="rect">
            <a:avLst/>
          </a:prstGeom>
          <a:noFill/>
        </p:spPr>
        <p:txBody>
          <a:bodyPr wrap="square" rtlCol="0">
            <a:spAutoFit/>
          </a:bodyPr>
          <a:lstStyle/>
          <a:p>
            <a:pPr algn="r"/>
            <a:r>
              <a:rPr lang="en-US" sz="1200" dirty="0" smtClean="0"/>
              <a:t>Taken from:  </a:t>
            </a:r>
            <a:r>
              <a:rPr lang="en-US" sz="1200" u="sng" dirty="0" smtClean="0">
                <a:hlinkClick r:id="rId3"/>
              </a:rPr>
              <a:t>http://code.google.com/android/reference/android/content/Intent.html</a:t>
            </a:r>
            <a:endParaRPr lang="en-US" sz="1200" dirty="0" smtClean="0"/>
          </a:p>
          <a:p>
            <a:endParaRPr lang="en-US" sz="2000" dirty="0" smtClean="0"/>
          </a:p>
          <a:p>
            <a:r>
              <a:rPr lang="en-US" sz="2000" b="1" dirty="0" smtClean="0"/>
              <a:t>Examples</a:t>
            </a:r>
            <a:r>
              <a:rPr lang="en-US" sz="2000" dirty="0" smtClean="0"/>
              <a:t> of </a:t>
            </a:r>
            <a:r>
              <a:rPr lang="en-US" sz="2000" b="1" dirty="0" smtClean="0">
                <a:solidFill>
                  <a:srgbClr val="C00000"/>
                </a:solidFill>
              </a:rPr>
              <a:t>action/data </a:t>
            </a:r>
            <a:r>
              <a:rPr lang="en-US" sz="2000" dirty="0" smtClean="0"/>
              <a:t>pairs are:</a:t>
            </a:r>
          </a:p>
          <a:p>
            <a:pPr lvl="0"/>
            <a:endParaRPr lang="en-US" sz="1700" b="1" u="sng" dirty="0" smtClean="0"/>
          </a:p>
          <a:p>
            <a:r>
              <a:rPr lang="en-US" sz="1700" b="1" dirty="0" smtClean="0">
                <a:solidFill>
                  <a:srgbClr val="002060"/>
                </a:solidFill>
              </a:rPr>
              <a:t>ACTION_DIAL  	</a:t>
            </a:r>
            <a:r>
              <a:rPr lang="en-US" sz="1700" b="1" i="1" dirty="0" smtClean="0">
                <a:solidFill>
                  <a:srgbClr val="002060"/>
                </a:solidFill>
              </a:rPr>
              <a:t>tel:123</a:t>
            </a:r>
            <a:r>
              <a:rPr lang="en-US" sz="1700" dirty="0" smtClean="0">
                <a:solidFill>
                  <a:srgbClr val="002060"/>
                </a:solidFill>
              </a:rPr>
              <a:t>  </a:t>
            </a:r>
            <a:r>
              <a:rPr lang="en-US" sz="1700" dirty="0" smtClean="0"/>
              <a:t/>
            </a:r>
            <a:br>
              <a:rPr lang="en-US" sz="1700" dirty="0" smtClean="0"/>
            </a:br>
            <a:r>
              <a:rPr lang="en-US" sz="1700" dirty="0" smtClean="0"/>
              <a:t>Display the phone dialer with the given number filled in.</a:t>
            </a:r>
          </a:p>
          <a:p>
            <a:pPr lvl="0"/>
            <a:endParaRPr lang="en-US" sz="1700" b="1" u="sng" dirty="0" smtClean="0"/>
          </a:p>
          <a:p>
            <a:pPr lvl="0"/>
            <a:r>
              <a:rPr lang="en-US" sz="1700" b="1" dirty="0" smtClean="0">
                <a:solidFill>
                  <a:srgbClr val="002060"/>
                </a:solidFill>
              </a:rPr>
              <a:t>ACTION_VIEW 	</a:t>
            </a:r>
            <a:r>
              <a:rPr lang="en-US" sz="1700" b="1" i="1" dirty="0" smtClean="0">
                <a:solidFill>
                  <a:srgbClr val="002060"/>
                </a:solidFill>
              </a:rPr>
              <a:t>http://www.google.com</a:t>
            </a:r>
            <a:r>
              <a:rPr lang="en-US" sz="1700" dirty="0" smtClean="0">
                <a:solidFill>
                  <a:srgbClr val="002060"/>
                </a:solidFill>
              </a:rPr>
              <a:t> </a:t>
            </a:r>
            <a:r>
              <a:rPr lang="en-US" sz="1700" dirty="0" smtClean="0"/>
              <a:t/>
            </a:r>
            <a:br>
              <a:rPr lang="en-US" sz="1700" dirty="0" smtClean="0"/>
            </a:br>
            <a:r>
              <a:rPr lang="en-US" sz="1700" dirty="0" smtClean="0"/>
              <a:t>Show Google page in a browser view. Note how the VIEW action does what is considered the most reasonable thing for a particular URI.</a:t>
            </a:r>
          </a:p>
          <a:p>
            <a:pPr lvl="0"/>
            <a:endParaRPr lang="en-US" sz="1700" b="1" u="sng" dirty="0" smtClean="0"/>
          </a:p>
          <a:p>
            <a:pPr lvl="0"/>
            <a:r>
              <a:rPr lang="en-US" sz="1700" b="1" dirty="0" smtClean="0">
                <a:solidFill>
                  <a:srgbClr val="002060"/>
                </a:solidFill>
              </a:rPr>
              <a:t>ACTION_EDIT 	</a:t>
            </a:r>
            <a:r>
              <a:rPr lang="en-US" sz="1700" b="1" i="1" dirty="0" smtClean="0">
                <a:solidFill>
                  <a:srgbClr val="002060"/>
                </a:solidFill>
              </a:rPr>
              <a:t>content://contacts/people/2</a:t>
            </a:r>
            <a:r>
              <a:rPr lang="en-US" sz="1700" dirty="0" smtClean="0">
                <a:solidFill>
                  <a:srgbClr val="002060"/>
                </a:solidFill>
              </a:rPr>
              <a:t> </a:t>
            </a:r>
            <a:r>
              <a:rPr lang="en-US" sz="1700" dirty="0" smtClean="0"/>
              <a:t/>
            </a:r>
            <a:br>
              <a:rPr lang="en-US" sz="1700" dirty="0" smtClean="0"/>
            </a:br>
            <a:r>
              <a:rPr lang="en-US" sz="1700" dirty="0" smtClean="0"/>
              <a:t>Edit information about the person whose identifier is "2".</a:t>
            </a:r>
          </a:p>
          <a:p>
            <a:pPr lvl="0"/>
            <a:endParaRPr lang="en-US" sz="1700" dirty="0" smtClean="0"/>
          </a:p>
          <a:p>
            <a:pPr lvl="0"/>
            <a:r>
              <a:rPr lang="en-US" sz="1700" b="1" dirty="0" smtClean="0">
                <a:solidFill>
                  <a:srgbClr val="002060"/>
                </a:solidFill>
              </a:rPr>
              <a:t>ACTION_VIEW 	</a:t>
            </a:r>
            <a:r>
              <a:rPr lang="en-US" sz="1700" b="1" i="1" dirty="0" smtClean="0">
                <a:solidFill>
                  <a:srgbClr val="002060"/>
                </a:solidFill>
              </a:rPr>
              <a:t>content://contacts/people/2 </a:t>
            </a:r>
            <a:r>
              <a:rPr lang="en-US" sz="1700" dirty="0" smtClean="0"/>
              <a:t/>
            </a:r>
            <a:br>
              <a:rPr lang="en-US" sz="1700" dirty="0" smtClean="0"/>
            </a:br>
            <a:r>
              <a:rPr lang="en-US" sz="1700" dirty="0" smtClean="0"/>
              <a:t>Used to start an activity to display 2</a:t>
            </a:r>
            <a:r>
              <a:rPr lang="en-US" sz="1700" i="1" dirty="0" smtClean="0"/>
              <a:t>-nd</a:t>
            </a:r>
            <a:r>
              <a:rPr lang="en-US" sz="1700" dirty="0" smtClean="0"/>
              <a:t> person.</a:t>
            </a:r>
          </a:p>
          <a:p>
            <a:pPr lvl="0"/>
            <a:endParaRPr lang="en-US" sz="1700" dirty="0" smtClean="0"/>
          </a:p>
          <a:p>
            <a:r>
              <a:rPr lang="en-US" b="1" dirty="0" smtClean="0">
                <a:solidFill>
                  <a:srgbClr val="002060"/>
                </a:solidFill>
              </a:rPr>
              <a:t>ACTION_VIEW 	</a:t>
            </a:r>
            <a:r>
              <a:rPr lang="en-US" b="1" i="1" dirty="0" smtClean="0">
                <a:solidFill>
                  <a:srgbClr val="002060"/>
                </a:solidFill>
              </a:rPr>
              <a:t>content://contacts/</a:t>
            </a:r>
            <a:r>
              <a:rPr lang="en-US" dirty="0" smtClean="0">
                <a:solidFill>
                  <a:srgbClr val="002060"/>
                </a:solidFill>
              </a:rPr>
              <a:t> </a:t>
            </a:r>
            <a:r>
              <a:rPr lang="en-US" b="1" dirty="0" smtClean="0">
                <a:solidFill>
                  <a:srgbClr val="002060"/>
                </a:solidFill>
              </a:rPr>
              <a:t>people/</a:t>
            </a:r>
            <a:r>
              <a:rPr lang="en-US" dirty="0" smtClean="0"/>
              <a:t/>
            </a:r>
            <a:br>
              <a:rPr lang="en-US" dirty="0" smtClean="0"/>
            </a:br>
            <a:r>
              <a:rPr lang="en-US" dirty="0" smtClean="0"/>
              <a:t>Display a list of people, which the user can browse through. Selecting a particular person to view would result in a new intent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400" b="1" dirty="0" smtClean="0"/>
              <a:t>Example</a:t>
            </a:r>
            <a:r>
              <a:rPr lang="de-DE" sz="2000" dirty="0" smtClean="0"/>
              <a:t>:  Activity1 invokes Activity2 using an Intent. A bundle containg a set of values is sent back-and-forth between both activities.</a:t>
            </a:r>
            <a:endParaRPr lang="en-US" sz="2000" dirty="0" smtClean="0"/>
          </a:p>
        </p:txBody>
      </p:sp>
      <p:pic>
        <p:nvPicPr>
          <p:cNvPr id="11" name="Picture 10" descr="device.png"/>
          <p:cNvPicPr>
            <a:picLocks noChangeAspect="1"/>
          </p:cNvPicPr>
          <p:nvPr/>
        </p:nvPicPr>
        <p:blipFill>
          <a:blip r:embed="rId3" cstate="print"/>
          <a:stretch>
            <a:fillRect/>
          </a:stretch>
        </p:blipFill>
        <p:spPr>
          <a:xfrm>
            <a:off x="533400" y="2133600"/>
            <a:ext cx="2438400" cy="3657600"/>
          </a:xfrm>
          <a:prstGeom prst="rect">
            <a:avLst/>
          </a:prstGeom>
          <a:solidFill>
            <a:schemeClr val="bg1">
              <a:lumMod val="95000"/>
            </a:schemeClr>
          </a:solidFill>
          <a:ln>
            <a:solidFill>
              <a:schemeClr val="bg1">
                <a:lumMod val="75000"/>
              </a:schemeClr>
            </a:solidFill>
          </a:ln>
        </p:spPr>
      </p:pic>
      <p:pic>
        <p:nvPicPr>
          <p:cNvPr id="12" name="Picture 11" descr="device1.png"/>
          <p:cNvPicPr>
            <a:picLocks noChangeAspect="1"/>
          </p:cNvPicPr>
          <p:nvPr/>
        </p:nvPicPr>
        <p:blipFill>
          <a:blip r:embed="rId4" cstate="print"/>
          <a:stretch>
            <a:fillRect/>
          </a:stretch>
        </p:blipFill>
        <p:spPr>
          <a:xfrm>
            <a:off x="3352800" y="2133600"/>
            <a:ext cx="2438400" cy="3657600"/>
          </a:xfrm>
          <a:prstGeom prst="rect">
            <a:avLst/>
          </a:prstGeom>
          <a:ln>
            <a:solidFill>
              <a:schemeClr val="bg1">
                <a:lumMod val="75000"/>
              </a:schemeClr>
            </a:solidFill>
          </a:ln>
        </p:spPr>
      </p:pic>
      <p:pic>
        <p:nvPicPr>
          <p:cNvPr id="13" name="Picture 12" descr="device1b.png"/>
          <p:cNvPicPr>
            <a:picLocks noChangeAspect="1"/>
          </p:cNvPicPr>
          <p:nvPr/>
        </p:nvPicPr>
        <p:blipFill>
          <a:blip r:embed="rId5" cstate="print"/>
          <a:stretch>
            <a:fillRect/>
          </a:stretch>
        </p:blipFill>
        <p:spPr>
          <a:xfrm>
            <a:off x="6172200" y="2133600"/>
            <a:ext cx="2438400" cy="3657600"/>
          </a:xfrm>
          <a:prstGeom prst="rect">
            <a:avLst/>
          </a:prstGeom>
          <a:ln>
            <a:solidFill>
              <a:schemeClr val="bg1">
                <a:lumMod val="75000"/>
              </a:schemeClr>
            </a:solidFill>
          </a:ln>
        </p:spPr>
      </p:pic>
      <p:sp>
        <p:nvSpPr>
          <p:cNvPr id="20" name="Curved Up Arrow 19"/>
          <p:cNvSpPr/>
          <p:nvPr/>
        </p:nvSpPr>
        <p:spPr>
          <a:xfrm>
            <a:off x="1752600" y="6019800"/>
            <a:ext cx="1600200" cy="5334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a:off x="5257800" y="6019800"/>
            <a:ext cx="1600200" cy="5334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781800" y="0"/>
            <a:ext cx="2362200" cy="461665"/>
          </a:xfrm>
          <a:prstGeom prst="rect">
            <a:avLst/>
          </a:prstGeom>
          <a:solidFill>
            <a:schemeClr val="bg1">
              <a:lumMod val="95000"/>
            </a:schemeClr>
          </a:solidFill>
        </p:spPr>
        <p:txBody>
          <a:bodyPr wrap="square" rtlCol="0">
            <a:spAutoFit/>
          </a:bodyPr>
          <a:lstStyle/>
          <a:p>
            <a:r>
              <a:rPr lang="en-US" sz="1200" i="1" dirty="0" smtClean="0"/>
              <a:t>This example is similar to previous. </a:t>
            </a:r>
          </a:p>
          <a:p>
            <a:r>
              <a:rPr lang="en-US" sz="1200" i="1" dirty="0" smtClean="0"/>
              <a:t>You may want to skip it.</a:t>
            </a:r>
            <a:endParaRPr lang="en-US" sz="1200" i="1" dirty="0"/>
          </a:p>
        </p:txBody>
      </p:sp>
    </p:spTree>
    <p:extLst>
      <p:ext uri="{BB962C8B-B14F-4D97-AF65-F5344CB8AC3E}">
        <p14:creationId xmlns:p14="http://schemas.microsoft.com/office/powerpoint/2010/main" val="27652662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1000" y="2056686"/>
            <a:ext cx="8382000" cy="4572714"/>
          </a:xfrm>
          <a:prstGeom prst="rect">
            <a:avLst/>
          </a:prstGeom>
          <a:solidFill>
            <a:schemeClr val="bg1">
              <a:lumMod val="95000"/>
            </a:schemeClr>
          </a:solidFill>
          <a:ln>
            <a:solidFill>
              <a:schemeClr val="accent1"/>
            </a:solidFill>
          </a:ln>
        </p:spPr>
        <p:txBody>
          <a:bodyPr wrap="square" rtlCol="0">
            <a:spAutoFit/>
          </a:bodyPr>
          <a:lstStyle/>
          <a:p>
            <a:pPr defTabSz="365760"/>
            <a:r>
              <a:rPr lang="en-US" dirty="0" smtClean="0">
                <a:solidFill>
                  <a:srgbClr val="0070C0"/>
                </a:solidFill>
              </a:rPr>
              <a:t>//</a:t>
            </a:r>
            <a:r>
              <a:rPr lang="en-US" b="1" dirty="0" smtClean="0">
                <a:solidFill>
                  <a:srgbClr val="0070C0"/>
                </a:solidFill>
              </a:rPr>
              <a:t>Activity1</a:t>
            </a:r>
            <a:r>
              <a:rPr lang="en-US" dirty="0" smtClean="0">
                <a:solidFill>
                  <a:srgbClr val="0070C0"/>
                </a:solidFill>
              </a:rPr>
              <a:t>: Invoking a user-defined sub-activity</a:t>
            </a:r>
          </a:p>
          <a:p>
            <a:pPr defTabSz="365760"/>
            <a:r>
              <a:rPr lang="en-US" dirty="0" smtClean="0">
                <a:solidFill>
                  <a:srgbClr val="0070C0"/>
                </a:solidFill>
              </a:rPr>
              <a:t>//sending and receiving results from the sub-activity</a:t>
            </a:r>
          </a:p>
          <a:p>
            <a:pPr defTabSz="365760"/>
            <a:r>
              <a:rPr lang="en-US" b="1" dirty="0" smtClean="0"/>
              <a:t>package</a:t>
            </a:r>
            <a:r>
              <a:rPr lang="en-US" dirty="0" smtClean="0"/>
              <a:t> cis493.intents;</a:t>
            </a:r>
          </a:p>
          <a:p>
            <a:pPr defTabSz="365760"/>
            <a:r>
              <a:rPr lang="en-US" dirty="0" smtClean="0"/>
              <a:t> </a:t>
            </a:r>
          </a:p>
          <a:p>
            <a:pPr defTabSz="365760"/>
            <a:r>
              <a:rPr lang="en-US" b="1" dirty="0" smtClean="0"/>
              <a:t>import</a:t>
            </a:r>
            <a:r>
              <a:rPr lang="en-US" dirty="0" smtClean="0"/>
              <a:t> </a:t>
            </a:r>
            <a:r>
              <a:rPr lang="en-US" dirty="0" err="1" smtClean="0"/>
              <a:t>android.app.Activity</a:t>
            </a:r>
            <a:r>
              <a:rPr lang="en-US" dirty="0" smtClean="0"/>
              <a:t>;</a:t>
            </a:r>
          </a:p>
          <a:p>
            <a:pPr defTabSz="365760"/>
            <a:r>
              <a:rPr lang="en-US" b="1" dirty="0" smtClean="0"/>
              <a:t>import</a:t>
            </a:r>
            <a:r>
              <a:rPr lang="en-US" dirty="0" smtClean="0"/>
              <a:t> </a:t>
            </a:r>
            <a:r>
              <a:rPr lang="en-US" dirty="0" err="1" smtClean="0"/>
              <a:t>android.content.Intent</a:t>
            </a:r>
            <a:r>
              <a:rPr lang="en-US" dirty="0" smtClean="0"/>
              <a:t>;</a:t>
            </a:r>
          </a:p>
          <a:p>
            <a:pPr defTabSz="365760"/>
            <a:r>
              <a:rPr lang="en-US" b="1" dirty="0" smtClean="0"/>
              <a:t>import</a:t>
            </a:r>
            <a:r>
              <a:rPr lang="en-US" dirty="0" smtClean="0"/>
              <a:t> </a:t>
            </a:r>
            <a:r>
              <a:rPr lang="en-US" dirty="0" err="1" smtClean="0"/>
              <a:t>android.os.Bundle</a:t>
            </a:r>
            <a:r>
              <a:rPr lang="en-US" dirty="0" smtClean="0"/>
              <a:t>;</a:t>
            </a:r>
          </a:p>
          <a:p>
            <a:pPr defTabSz="365760"/>
            <a:r>
              <a:rPr lang="en-US" b="1" dirty="0" smtClean="0"/>
              <a:t>import</a:t>
            </a:r>
            <a:r>
              <a:rPr lang="en-US" dirty="0" smtClean="0"/>
              <a:t> </a:t>
            </a:r>
            <a:r>
              <a:rPr lang="en-US" dirty="0" err="1" smtClean="0"/>
              <a:t>android.view.View</a:t>
            </a:r>
            <a:r>
              <a:rPr lang="en-US" dirty="0" smtClean="0"/>
              <a:t>;</a:t>
            </a:r>
          </a:p>
          <a:p>
            <a:pPr defTabSz="365760"/>
            <a:r>
              <a:rPr lang="en-US" b="1" dirty="0" smtClean="0"/>
              <a:t>import</a:t>
            </a:r>
            <a:r>
              <a:rPr lang="en-US" dirty="0" smtClean="0"/>
              <a:t> </a:t>
            </a:r>
            <a:r>
              <a:rPr lang="en-US" dirty="0" err="1" smtClean="0"/>
              <a:t>android.view.View.OnClickListener</a:t>
            </a:r>
            <a:r>
              <a:rPr lang="en-US" dirty="0" smtClean="0"/>
              <a:t>;</a:t>
            </a:r>
          </a:p>
          <a:p>
            <a:pPr defTabSz="365760"/>
            <a:r>
              <a:rPr lang="en-US" b="1" dirty="0" smtClean="0"/>
              <a:t>import</a:t>
            </a:r>
            <a:r>
              <a:rPr lang="en-US" dirty="0" smtClean="0"/>
              <a:t> </a:t>
            </a:r>
            <a:r>
              <a:rPr lang="en-US" dirty="0" err="1" smtClean="0"/>
              <a:t>android.widget</a:t>
            </a:r>
            <a:r>
              <a:rPr lang="en-US" dirty="0" smtClean="0"/>
              <a:t>.*;</a:t>
            </a:r>
          </a:p>
          <a:p>
            <a:pPr defTabSz="365760"/>
            <a:r>
              <a:rPr lang="en-US" dirty="0" smtClean="0"/>
              <a:t> </a:t>
            </a:r>
          </a:p>
          <a:p>
            <a:pPr defTabSz="365760"/>
            <a:r>
              <a:rPr lang="en-US" b="1" dirty="0" smtClean="0"/>
              <a:t>public</a:t>
            </a:r>
            <a:r>
              <a:rPr lang="en-US" dirty="0" smtClean="0"/>
              <a:t> </a:t>
            </a:r>
            <a:r>
              <a:rPr lang="en-US" b="1" dirty="0" smtClean="0"/>
              <a:t>class</a:t>
            </a:r>
            <a:r>
              <a:rPr lang="en-US" dirty="0" smtClean="0"/>
              <a:t> Activity1 </a:t>
            </a:r>
            <a:r>
              <a:rPr lang="en-US" b="1" dirty="0" smtClean="0"/>
              <a:t>extends</a:t>
            </a:r>
            <a:r>
              <a:rPr lang="en-US" dirty="0" smtClean="0"/>
              <a:t> Activity {</a:t>
            </a:r>
          </a:p>
          <a:p>
            <a:pPr defTabSz="365760"/>
            <a:r>
              <a:rPr lang="en-US" dirty="0" smtClean="0"/>
              <a:t>	</a:t>
            </a:r>
            <a:r>
              <a:rPr lang="en-US" dirty="0" err="1" smtClean="0"/>
              <a:t>TextView</a:t>
            </a:r>
            <a:r>
              <a:rPr lang="en-US" dirty="0" smtClean="0"/>
              <a:t> label1;</a:t>
            </a:r>
          </a:p>
          <a:p>
            <a:pPr defTabSz="365760"/>
            <a:r>
              <a:rPr lang="en-US" dirty="0" smtClean="0"/>
              <a:t>	</a:t>
            </a:r>
            <a:r>
              <a:rPr lang="en-US" dirty="0" err="1" smtClean="0"/>
              <a:t>TextView</a:t>
            </a:r>
            <a:r>
              <a:rPr lang="en-US" dirty="0" smtClean="0"/>
              <a:t> label1Returned;</a:t>
            </a:r>
          </a:p>
          <a:p>
            <a:pPr defTabSz="365760"/>
            <a:r>
              <a:rPr lang="en-US" dirty="0" smtClean="0"/>
              <a:t>	Button btnCallActivity2;</a:t>
            </a:r>
          </a:p>
          <a:p>
            <a:pPr defTabSz="365760"/>
            <a:r>
              <a:rPr lang="en-US" dirty="0" smtClean="0"/>
              <a:t>	</a:t>
            </a:r>
            <a:r>
              <a:rPr lang="en-US" b="1" dirty="0" smtClean="0"/>
              <a:t>private</a:t>
            </a:r>
            <a:r>
              <a:rPr lang="en-US" dirty="0" smtClean="0"/>
              <a:t> </a:t>
            </a:r>
            <a:r>
              <a:rPr lang="en-US" b="1" dirty="0" smtClean="0"/>
              <a:t>final</a:t>
            </a:r>
            <a:r>
              <a:rPr lang="en-US" dirty="0" smtClean="0"/>
              <a:t> </a:t>
            </a:r>
            <a:r>
              <a:rPr lang="en-US" b="1" dirty="0" err="1" smtClean="0"/>
              <a:t>int</a:t>
            </a:r>
            <a:r>
              <a:rPr lang="en-US" dirty="0" smtClean="0"/>
              <a:t> IPC_ID = 1122;</a:t>
            </a:r>
            <a:endParaRPr lang="en-US"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71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 </a:t>
            </a:r>
            <a:r>
              <a:rPr lang="de-DE" sz="1100" dirty="0" smtClean="0"/>
              <a:t>(see 12IntentDemo3.zip).</a:t>
            </a:r>
            <a:endParaRPr lang="en-US" sz="2000" dirty="0" smtClean="0"/>
          </a:p>
        </p:txBody>
      </p:sp>
    </p:spTree>
    <p:extLst>
      <p:ext uri="{BB962C8B-B14F-4D97-AF65-F5344CB8AC3E}">
        <p14:creationId xmlns:p14="http://schemas.microsoft.com/office/powerpoint/2010/main" val="8711997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72</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11" name="TextBox 10"/>
          <p:cNvSpPr txBox="1"/>
          <p:nvPr/>
        </p:nvSpPr>
        <p:spPr>
          <a:xfrm>
            <a:off x="381000" y="1841242"/>
            <a:ext cx="8382000" cy="4770537"/>
          </a:xfrm>
          <a:prstGeom prst="rect">
            <a:avLst/>
          </a:prstGeom>
          <a:solidFill>
            <a:schemeClr val="bg1">
              <a:lumMod val="95000"/>
            </a:schemeClr>
          </a:solidFill>
          <a:ln>
            <a:solidFill>
              <a:schemeClr val="accent1"/>
            </a:solidFill>
          </a:ln>
        </p:spPr>
        <p:txBody>
          <a:bodyPr wrap="square" rtlCol="0">
            <a:spAutoFit/>
          </a:bodyPr>
          <a:lstStyle/>
          <a:p>
            <a:pPr defTabSz="365760"/>
            <a:r>
              <a:rPr lang="en-US" sz="1600" dirty="0" smtClean="0"/>
              <a:t>	@Override</a:t>
            </a:r>
          </a:p>
          <a:p>
            <a:pPr defTabSz="365760"/>
            <a:r>
              <a:rPr lang="en-US" sz="1600" dirty="0" smtClean="0"/>
              <a:t>	</a:t>
            </a:r>
            <a:r>
              <a:rPr lang="en-US" sz="1600" b="1" dirty="0" smtClean="0"/>
              <a:t>public</a:t>
            </a:r>
            <a:r>
              <a:rPr lang="en-US" sz="1600" dirty="0" smtClean="0"/>
              <a:t> </a:t>
            </a:r>
            <a:r>
              <a:rPr lang="en-US" sz="1600" b="1" dirty="0" smtClean="0"/>
              <a:t>void</a:t>
            </a:r>
            <a:r>
              <a:rPr lang="en-US" sz="1600" dirty="0" smtClean="0"/>
              <a:t> </a:t>
            </a:r>
            <a:r>
              <a:rPr lang="en-US" sz="1600" dirty="0" err="1" smtClean="0"/>
              <a:t>onCreate</a:t>
            </a:r>
            <a:r>
              <a:rPr lang="en-US" sz="1600" dirty="0" smtClean="0"/>
              <a:t>(Bundle </a:t>
            </a:r>
            <a:r>
              <a:rPr lang="en-US" sz="1600" dirty="0" err="1" smtClean="0"/>
              <a:t>savedInstanceState</a:t>
            </a:r>
            <a:r>
              <a:rPr lang="en-US" sz="1600" dirty="0" smtClean="0"/>
              <a:t>) {</a:t>
            </a:r>
          </a:p>
          <a:p>
            <a:pPr defTabSz="365760"/>
            <a:r>
              <a:rPr lang="en-US" sz="1600" dirty="0" smtClean="0"/>
              <a:t>		</a:t>
            </a:r>
            <a:r>
              <a:rPr lang="en-US" sz="1600" b="1" dirty="0" err="1" smtClean="0"/>
              <a:t>super</a:t>
            </a:r>
            <a:r>
              <a:rPr lang="en-US" sz="1600" dirty="0" err="1" smtClean="0"/>
              <a:t>.onCreate</a:t>
            </a:r>
            <a:r>
              <a:rPr lang="en-US" sz="1600" dirty="0" smtClean="0"/>
              <a:t>(</a:t>
            </a:r>
            <a:r>
              <a:rPr lang="en-US" sz="1600" dirty="0" err="1" smtClean="0"/>
              <a:t>savedInstanceState</a:t>
            </a:r>
            <a:r>
              <a:rPr lang="en-US" sz="1600" dirty="0" smtClean="0"/>
              <a:t>);</a:t>
            </a:r>
          </a:p>
          <a:p>
            <a:pPr defTabSz="365760"/>
            <a:r>
              <a:rPr lang="en-US" sz="1600" dirty="0" smtClean="0"/>
              <a:t>		</a:t>
            </a:r>
            <a:r>
              <a:rPr lang="en-US" sz="1600" b="1" dirty="0" smtClean="0"/>
              <a:t>try</a:t>
            </a:r>
            <a:r>
              <a:rPr lang="en-US" sz="1600" dirty="0" smtClean="0"/>
              <a:t> {</a:t>
            </a:r>
          </a:p>
          <a:p>
            <a:pPr defTabSz="365760"/>
            <a:r>
              <a:rPr lang="en-US" sz="1600" dirty="0" smtClean="0"/>
              <a:t>			</a:t>
            </a:r>
            <a:r>
              <a:rPr lang="en-US" sz="1600" dirty="0" err="1" smtClean="0"/>
              <a:t>setContentView</a:t>
            </a:r>
            <a:r>
              <a:rPr lang="en-US" sz="1600" dirty="0" smtClean="0"/>
              <a:t>(</a:t>
            </a:r>
            <a:r>
              <a:rPr lang="en-US" sz="1600" dirty="0" err="1" smtClean="0"/>
              <a:t>R.layout.</a:t>
            </a:r>
            <a:r>
              <a:rPr lang="en-US" sz="1600" i="1" dirty="0" err="1" smtClean="0"/>
              <a:t>main</a:t>
            </a:r>
            <a:r>
              <a:rPr lang="en-US" sz="1600" dirty="0" smtClean="0"/>
              <a:t>);</a:t>
            </a:r>
          </a:p>
          <a:p>
            <a:pPr defTabSz="365760"/>
            <a:r>
              <a:rPr lang="en-US" sz="1600" dirty="0" smtClean="0"/>
              <a:t>			label1 = (</a:t>
            </a:r>
            <a:r>
              <a:rPr lang="en-US" sz="1600" dirty="0" err="1" smtClean="0"/>
              <a:t>TextView</a:t>
            </a:r>
            <a:r>
              <a:rPr lang="en-US" sz="1600" dirty="0" smtClean="0"/>
              <a:t>) </a:t>
            </a:r>
            <a:r>
              <a:rPr lang="en-US" sz="1600" dirty="0" err="1" smtClean="0"/>
              <a:t>findViewById</a:t>
            </a:r>
            <a:r>
              <a:rPr lang="en-US" sz="1600" dirty="0" smtClean="0"/>
              <a:t>(R.id.</a:t>
            </a:r>
            <a:r>
              <a:rPr lang="en-US" sz="1600" i="1" dirty="0" smtClean="0"/>
              <a:t>label1</a:t>
            </a:r>
            <a:r>
              <a:rPr lang="en-US" sz="1600" dirty="0" smtClean="0"/>
              <a:t>);</a:t>
            </a:r>
          </a:p>
          <a:p>
            <a:pPr defTabSz="365760"/>
            <a:r>
              <a:rPr lang="en-US" sz="1600" dirty="0" smtClean="0"/>
              <a:t>			label1Returned = (</a:t>
            </a:r>
            <a:r>
              <a:rPr lang="en-US" sz="1600" dirty="0" err="1" smtClean="0"/>
              <a:t>TextView</a:t>
            </a:r>
            <a:r>
              <a:rPr lang="en-US" sz="1600" dirty="0" smtClean="0"/>
              <a:t>) </a:t>
            </a:r>
            <a:r>
              <a:rPr lang="en-US" sz="1600" dirty="0" err="1" smtClean="0"/>
              <a:t>findViewById</a:t>
            </a:r>
            <a:r>
              <a:rPr lang="en-US" sz="1600" dirty="0" smtClean="0"/>
              <a:t>(R.id.</a:t>
            </a:r>
            <a:r>
              <a:rPr lang="en-US" sz="1600" i="1" dirty="0" smtClean="0"/>
              <a:t>label1Returned</a:t>
            </a:r>
            <a:r>
              <a:rPr lang="en-US" sz="1600" dirty="0" smtClean="0"/>
              <a:t>);</a:t>
            </a:r>
          </a:p>
          <a:p>
            <a:pPr defTabSz="365760"/>
            <a:r>
              <a:rPr lang="en-US" sz="1600" dirty="0" smtClean="0"/>
              <a:t>			btnCallActivity2 = (Button) </a:t>
            </a:r>
            <a:r>
              <a:rPr lang="en-US" sz="1600" dirty="0" err="1" smtClean="0"/>
              <a:t>findViewById</a:t>
            </a:r>
            <a:r>
              <a:rPr lang="en-US" sz="1600" dirty="0" smtClean="0"/>
              <a:t>(R.id.</a:t>
            </a:r>
            <a:r>
              <a:rPr lang="en-US" sz="1600" i="1" dirty="0" smtClean="0"/>
              <a:t>btnCallActivity2</a:t>
            </a:r>
            <a:r>
              <a:rPr lang="en-US" sz="1600" dirty="0" smtClean="0"/>
              <a:t>);</a:t>
            </a:r>
          </a:p>
          <a:p>
            <a:pPr defTabSz="365760"/>
            <a:r>
              <a:rPr lang="en-US" sz="1600" dirty="0" smtClean="0"/>
              <a:t>			btnCallActivity2.setOnClickListener(</a:t>
            </a:r>
            <a:r>
              <a:rPr lang="en-US" sz="1600" b="1" dirty="0" smtClean="0"/>
              <a:t>new</a:t>
            </a:r>
            <a:r>
              <a:rPr lang="en-US" sz="1600" dirty="0" smtClean="0"/>
              <a:t> Clicker1());</a:t>
            </a:r>
          </a:p>
          <a:p>
            <a:pPr defTabSz="365760"/>
            <a:r>
              <a:rPr lang="en-US" sz="1600" dirty="0" smtClean="0"/>
              <a:t>			// for demonstration purposes- show in top label</a:t>
            </a:r>
          </a:p>
          <a:p>
            <a:pPr defTabSz="365760"/>
            <a:r>
              <a:rPr lang="en-US" sz="1600" dirty="0" smtClean="0"/>
              <a:t>			label1.setText("Activity1   (sending...) \n\n"</a:t>
            </a:r>
          </a:p>
          <a:p>
            <a:pPr defTabSz="365760"/>
            <a:r>
              <a:rPr lang="en-US" sz="1600" dirty="0" smtClean="0"/>
              <a:t>					+ "myString1:  Hello Android" + "\n"</a:t>
            </a:r>
          </a:p>
          <a:p>
            <a:pPr defTabSz="365760"/>
            <a:r>
              <a:rPr lang="en-US" sz="1600" dirty="0" smtClean="0"/>
              <a:t>					+ "myDouble1:  3.141592     " + "\n"</a:t>
            </a:r>
          </a:p>
          <a:p>
            <a:pPr defTabSz="365760"/>
            <a:r>
              <a:rPr lang="en-US" sz="1600" dirty="0" smtClean="0"/>
              <a:t>					+ "</a:t>
            </a:r>
            <a:r>
              <a:rPr lang="en-US" sz="1600" dirty="0" err="1" smtClean="0"/>
              <a:t>myIntArray</a:t>
            </a:r>
            <a:r>
              <a:rPr lang="en-US" sz="1600" dirty="0" smtClean="0"/>
              <a:t>: {1 2 3} ");</a:t>
            </a:r>
          </a:p>
          <a:p>
            <a:pPr defTabSz="365760"/>
            <a:r>
              <a:rPr lang="en-US" sz="1600" dirty="0" smtClean="0"/>
              <a:t>		} </a:t>
            </a:r>
            <a:r>
              <a:rPr lang="en-US" sz="1600" b="1" dirty="0" smtClean="0"/>
              <a:t>catch</a:t>
            </a:r>
            <a:r>
              <a:rPr lang="en-US" sz="1600" dirty="0" smtClean="0"/>
              <a:t> (Exception e) {</a:t>
            </a:r>
          </a:p>
          <a:p>
            <a:pPr defTabSz="365760"/>
            <a:r>
              <a:rPr lang="en-US" sz="1600" dirty="0" smtClean="0"/>
              <a:t>			</a:t>
            </a:r>
            <a:r>
              <a:rPr lang="en-US" sz="1600" dirty="0" err="1" smtClean="0"/>
              <a:t>Toast.</a:t>
            </a:r>
            <a:r>
              <a:rPr lang="en-US" sz="1600" i="1" dirty="0" err="1" smtClean="0"/>
              <a:t>makeText</a:t>
            </a:r>
            <a:r>
              <a:rPr lang="en-US" sz="1600" dirty="0" smtClean="0"/>
              <a:t>(</a:t>
            </a:r>
            <a:r>
              <a:rPr lang="en-US" sz="1600" dirty="0" err="1" smtClean="0"/>
              <a:t>getBaseContext</a:t>
            </a:r>
            <a:r>
              <a:rPr lang="en-US" sz="1600" dirty="0" smtClean="0"/>
              <a:t>(), </a:t>
            </a:r>
          </a:p>
          <a:p>
            <a:pPr defTabSz="365760"/>
            <a:r>
              <a:rPr lang="en-US" sz="1600" dirty="0" smtClean="0"/>
              <a:t>				</a:t>
            </a:r>
            <a:r>
              <a:rPr lang="en-US" sz="1600" dirty="0" err="1" smtClean="0"/>
              <a:t>e.getMessage</a:t>
            </a:r>
            <a:r>
              <a:rPr lang="en-US" sz="1600" dirty="0" smtClean="0"/>
              <a:t>(), </a:t>
            </a:r>
            <a:r>
              <a:rPr lang="en-US" sz="1600" dirty="0" err="1" smtClean="0"/>
              <a:t>Toast.</a:t>
            </a:r>
            <a:r>
              <a:rPr lang="en-US" sz="1600" i="1" dirty="0" err="1" smtClean="0"/>
              <a:t>LENGTH_LONG</a:t>
            </a:r>
            <a:r>
              <a:rPr lang="en-US" sz="1600" dirty="0" smtClean="0"/>
              <a:t>).show();</a:t>
            </a:r>
          </a:p>
          <a:p>
            <a:pPr defTabSz="365760"/>
            <a:r>
              <a:rPr lang="en-US" sz="1600" dirty="0" smtClean="0"/>
              <a:t>		}</a:t>
            </a:r>
          </a:p>
          <a:p>
            <a:pPr defTabSz="365760"/>
            <a:r>
              <a:rPr lang="en-US" sz="1600" dirty="0" smtClean="0"/>
              <a:t>	}// </a:t>
            </a:r>
            <a:r>
              <a:rPr lang="en-US" sz="1600" dirty="0" err="1" smtClean="0"/>
              <a:t>onCreate</a:t>
            </a:r>
            <a:endParaRPr lang="en-US" sz="1600" dirty="0"/>
          </a:p>
        </p:txBody>
      </p:sp>
    </p:spTree>
    <p:extLst>
      <p:ext uri="{BB962C8B-B14F-4D97-AF65-F5344CB8AC3E}">
        <p14:creationId xmlns:p14="http://schemas.microsoft.com/office/powerpoint/2010/main" val="10889988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73</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11" name="TextBox 10"/>
          <p:cNvSpPr txBox="1"/>
          <p:nvPr/>
        </p:nvSpPr>
        <p:spPr>
          <a:xfrm>
            <a:off x="381000" y="1752600"/>
            <a:ext cx="8382000" cy="4939814"/>
          </a:xfrm>
          <a:prstGeom prst="rect">
            <a:avLst/>
          </a:prstGeom>
          <a:solidFill>
            <a:schemeClr val="bg1">
              <a:lumMod val="95000"/>
            </a:schemeClr>
          </a:solidFill>
          <a:ln>
            <a:solidFill>
              <a:schemeClr val="accent1"/>
            </a:solidFill>
          </a:ln>
        </p:spPr>
        <p:txBody>
          <a:bodyPr wrap="square" rtlCol="0">
            <a:spAutoFit/>
          </a:bodyPr>
          <a:lstStyle/>
          <a:p>
            <a:pPr defTabSz="365760"/>
            <a:r>
              <a:rPr lang="en-US" sz="1500" dirty="0" smtClean="0"/>
              <a:t>	</a:t>
            </a:r>
            <a:r>
              <a:rPr lang="en-US" sz="1500" b="1" dirty="0" smtClean="0"/>
              <a:t> private</a:t>
            </a:r>
            <a:r>
              <a:rPr lang="en-US" sz="1500" dirty="0" smtClean="0"/>
              <a:t> </a:t>
            </a:r>
            <a:r>
              <a:rPr lang="en-US" sz="1500" b="1" dirty="0" smtClean="0"/>
              <a:t>class</a:t>
            </a:r>
            <a:r>
              <a:rPr lang="en-US" sz="1500" dirty="0" smtClean="0"/>
              <a:t> Clicker1 </a:t>
            </a:r>
            <a:r>
              <a:rPr lang="en-US" sz="1500" b="1" dirty="0" smtClean="0"/>
              <a:t>implements</a:t>
            </a:r>
            <a:r>
              <a:rPr lang="en-US" sz="1500" dirty="0" smtClean="0"/>
              <a:t> </a:t>
            </a:r>
            <a:r>
              <a:rPr lang="en-US" sz="1500" dirty="0" err="1" smtClean="0"/>
              <a:t>OnClickListener</a:t>
            </a:r>
            <a:r>
              <a:rPr lang="en-US" sz="1500" dirty="0" smtClean="0"/>
              <a:t> {</a:t>
            </a:r>
          </a:p>
          <a:p>
            <a:pPr defTabSz="365760"/>
            <a:r>
              <a:rPr lang="en-US" sz="1500" dirty="0" smtClean="0"/>
              <a:t>		@Override</a:t>
            </a:r>
          </a:p>
          <a:p>
            <a:pPr defTabSz="365760"/>
            <a:r>
              <a:rPr lang="en-US" sz="1500" dirty="0" smtClean="0"/>
              <a:t>		</a:t>
            </a:r>
            <a:r>
              <a:rPr lang="en-US" sz="1500" b="1" dirty="0" smtClean="0"/>
              <a:t>public</a:t>
            </a:r>
            <a:r>
              <a:rPr lang="en-US" sz="1500" dirty="0" smtClean="0"/>
              <a:t> </a:t>
            </a:r>
            <a:r>
              <a:rPr lang="en-US" sz="1500" b="1" dirty="0" smtClean="0"/>
              <a:t>void</a:t>
            </a:r>
            <a:r>
              <a:rPr lang="en-US" sz="1500" dirty="0" smtClean="0"/>
              <a:t> </a:t>
            </a:r>
            <a:r>
              <a:rPr lang="en-US" sz="1500" dirty="0" err="1" smtClean="0"/>
              <a:t>onClick</a:t>
            </a:r>
            <a:r>
              <a:rPr lang="en-US" sz="1500" dirty="0" smtClean="0"/>
              <a:t>(View v) {</a:t>
            </a:r>
          </a:p>
          <a:p>
            <a:pPr defTabSz="365760"/>
            <a:r>
              <a:rPr lang="en-US" sz="1500" dirty="0" smtClean="0"/>
              <a:t>			</a:t>
            </a:r>
            <a:r>
              <a:rPr lang="en-US" sz="1500" b="1" dirty="0" smtClean="0"/>
              <a:t>try</a:t>
            </a:r>
            <a:r>
              <a:rPr lang="en-US" sz="1500" dirty="0" smtClean="0"/>
              <a:t> {</a:t>
            </a:r>
          </a:p>
          <a:p>
            <a:pPr defTabSz="365760"/>
            <a:r>
              <a:rPr lang="en-US" sz="1500" dirty="0" smtClean="0"/>
              <a:t>				</a:t>
            </a:r>
            <a:r>
              <a:rPr lang="en-US" sz="1500" dirty="0" smtClean="0">
                <a:solidFill>
                  <a:srgbClr val="0070C0"/>
                </a:solidFill>
              </a:rPr>
              <a:t>// create an Intent to talk to Activity2</a:t>
            </a:r>
          </a:p>
          <a:p>
            <a:pPr defTabSz="365760"/>
            <a:r>
              <a:rPr lang="en-US" sz="1500" dirty="0" smtClean="0"/>
              <a:t>				Intent myIntentA1A2 = </a:t>
            </a:r>
            <a:r>
              <a:rPr lang="en-US" sz="1500" b="1" dirty="0" smtClean="0"/>
              <a:t>new</a:t>
            </a:r>
            <a:r>
              <a:rPr lang="en-US" sz="1500" dirty="0" smtClean="0"/>
              <a:t> Intent(Activity1.</a:t>
            </a:r>
            <a:r>
              <a:rPr lang="en-US" sz="1500" b="1" dirty="0" smtClean="0"/>
              <a:t>this</a:t>
            </a:r>
            <a:r>
              <a:rPr lang="en-US" sz="1500" dirty="0" smtClean="0"/>
              <a:t>,  Activity2.</a:t>
            </a:r>
            <a:r>
              <a:rPr lang="en-US" sz="1500" b="1" dirty="0" smtClean="0"/>
              <a:t>class</a:t>
            </a:r>
            <a:r>
              <a:rPr lang="en-US" sz="1500" dirty="0" smtClean="0"/>
              <a:t>);</a:t>
            </a:r>
          </a:p>
          <a:p>
            <a:pPr defTabSz="365760"/>
            <a:r>
              <a:rPr lang="en-US" sz="1500" dirty="0" smtClean="0"/>
              <a:t>				</a:t>
            </a:r>
            <a:r>
              <a:rPr lang="en-US" sz="1500" dirty="0" smtClean="0">
                <a:solidFill>
                  <a:srgbClr val="0070C0"/>
                </a:solidFill>
              </a:rPr>
              <a:t>// prepare a Bundle and add the data pieces to be sent</a:t>
            </a:r>
          </a:p>
          <a:p>
            <a:pPr defTabSz="365760"/>
            <a:r>
              <a:rPr lang="en-US" sz="1500" dirty="0" smtClean="0"/>
              <a:t>				Bundle </a:t>
            </a:r>
            <a:r>
              <a:rPr lang="en-US" sz="1500" dirty="0" err="1" smtClean="0"/>
              <a:t>myData</a:t>
            </a:r>
            <a:r>
              <a:rPr lang="en-US" sz="1500" dirty="0" smtClean="0"/>
              <a:t> = </a:t>
            </a:r>
            <a:r>
              <a:rPr lang="en-US" sz="1500" b="1" dirty="0" smtClean="0"/>
              <a:t>new</a:t>
            </a:r>
            <a:r>
              <a:rPr lang="en-US" sz="1500" dirty="0" smtClean="0"/>
              <a:t> Bundle();</a:t>
            </a:r>
          </a:p>
          <a:p>
            <a:pPr lvl="1" defTabSz="365760"/>
            <a:r>
              <a:rPr lang="en-US" sz="1500" dirty="0" smtClean="0"/>
              <a:t>				</a:t>
            </a:r>
            <a:r>
              <a:rPr lang="en-US" sz="1500" dirty="0" err="1" smtClean="0"/>
              <a:t>myData.putString</a:t>
            </a:r>
            <a:r>
              <a:rPr lang="en-US" sz="1500" dirty="0" smtClean="0"/>
              <a:t>("myString1", "Hello Android");</a:t>
            </a:r>
          </a:p>
          <a:p>
            <a:pPr lvl="1" defTabSz="365760"/>
            <a:r>
              <a:rPr lang="en-US" sz="1500" dirty="0" smtClean="0"/>
              <a:t>				</a:t>
            </a:r>
            <a:r>
              <a:rPr lang="en-US" sz="1500" dirty="0" err="1" smtClean="0"/>
              <a:t>myData.putDouble</a:t>
            </a:r>
            <a:r>
              <a:rPr lang="en-US" sz="1500" dirty="0" smtClean="0"/>
              <a:t>("myDouble1", 3.141592);</a:t>
            </a:r>
          </a:p>
          <a:p>
            <a:pPr lvl="1" defTabSz="365760"/>
            <a:r>
              <a:rPr lang="en-US" sz="1500" dirty="0" smtClean="0"/>
              <a:t>				</a:t>
            </a:r>
            <a:r>
              <a:rPr lang="en-US" sz="1500" b="1" dirty="0" err="1" smtClean="0"/>
              <a:t>int</a:t>
            </a:r>
            <a:r>
              <a:rPr lang="en-US" sz="1500" dirty="0" smtClean="0"/>
              <a:t>[] </a:t>
            </a:r>
            <a:r>
              <a:rPr lang="en-US" sz="1500" dirty="0" err="1" smtClean="0"/>
              <a:t>myLittleArray</a:t>
            </a:r>
            <a:r>
              <a:rPr lang="en-US" sz="1500" dirty="0" smtClean="0"/>
              <a:t> = { 1, 2, 3 };</a:t>
            </a:r>
          </a:p>
          <a:p>
            <a:pPr lvl="1" defTabSz="365760"/>
            <a:r>
              <a:rPr lang="en-US" sz="1500" dirty="0" smtClean="0"/>
              <a:t>				</a:t>
            </a:r>
            <a:r>
              <a:rPr lang="en-US" sz="1500" dirty="0" err="1" smtClean="0"/>
              <a:t>myData.putIntArray</a:t>
            </a:r>
            <a:r>
              <a:rPr lang="en-US" sz="1500" dirty="0" smtClean="0"/>
              <a:t>("myIntArray1", </a:t>
            </a:r>
            <a:r>
              <a:rPr lang="en-US" sz="1500" dirty="0" err="1" smtClean="0"/>
              <a:t>myLittleArray</a:t>
            </a:r>
            <a:r>
              <a:rPr lang="en-US" sz="1500" dirty="0" smtClean="0"/>
              <a:t>);</a:t>
            </a:r>
          </a:p>
          <a:p>
            <a:pPr lvl="1" defTabSz="365760"/>
            <a:r>
              <a:rPr lang="en-US" sz="1500" dirty="0" smtClean="0"/>
              <a:t>				</a:t>
            </a:r>
            <a:r>
              <a:rPr lang="en-US" sz="1500" dirty="0" smtClean="0">
                <a:solidFill>
                  <a:srgbClr val="0070C0"/>
                </a:solidFill>
              </a:rPr>
              <a:t>// bind the Bundle and the Intent that talks to Activity2</a:t>
            </a:r>
          </a:p>
          <a:p>
            <a:pPr lvl="1" defTabSz="365760"/>
            <a:r>
              <a:rPr lang="en-US" sz="1500" dirty="0" smtClean="0"/>
              <a:t>				myIntentA1A2.putExtras(</a:t>
            </a:r>
            <a:r>
              <a:rPr lang="en-US" sz="1500" dirty="0" err="1" smtClean="0"/>
              <a:t>myData</a:t>
            </a:r>
            <a:r>
              <a:rPr lang="en-US" sz="1500" dirty="0" smtClean="0"/>
              <a:t>);</a:t>
            </a:r>
          </a:p>
          <a:p>
            <a:pPr defTabSz="365760"/>
            <a:r>
              <a:rPr lang="en-US" sz="1500" dirty="0" smtClean="0"/>
              <a:t>				</a:t>
            </a:r>
            <a:r>
              <a:rPr lang="en-US" sz="1500" dirty="0" smtClean="0">
                <a:solidFill>
                  <a:srgbClr val="0070C0"/>
                </a:solidFill>
              </a:rPr>
              <a:t>// call Activity2 and wait for results</a:t>
            </a:r>
          </a:p>
          <a:p>
            <a:pPr defTabSz="365760"/>
            <a:r>
              <a:rPr lang="en-US" sz="1500" dirty="0" smtClean="0"/>
              <a:t>				</a:t>
            </a:r>
            <a:r>
              <a:rPr lang="en-US" sz="1500" dirty="0" err="1" smtClean="0"/>
              <a:t>startActivityForResult</a:t>
            </a:r>
            <a:r>
              <a:rPr lang="en-US" sz="1500" dirty="0" smtClean="0"/>
              <a:t>(myIntentA1A2, IPC_ID);</a:t>
            </a:r>
          </a:p>
          <a:p>
            <a:pPr defTabSz="365760"/>
            <a:r>
              <a:rPr lang="en-US" sz="1500" dirty="0" smtClean="0"/>
              <a:t>			} </a:t>
            </a:r>
            <a:r>
              <a:rPr lang="en-US" sz="1500" b="1" dirty="0" smtClean="0"/>
              <a:t>catch</a:t>
            </a:r>
            <a:r>
              <a:rPr lang="en-US" sz="1500" dirty="0" smtClean="0"/>
              <a:t> (Exception e) {</a:t>
            </a:r>
          </a:p>
          <a:p>
            <a:pPr defTabSz="365760"/>
            <a:r>
              <a:rPr lang="en-US" sz="1500" dirty="0" smtClean="0"/>
              <a:t>				</a:t>
            </a:r>
            <a:r>
              <a:rPr lang="en-US" sz="1500" dirty="0" err="1" smtClean="0"/>
              <a:t>Toast.</a:t>
            </a:r>
            <a:r>
              <a:rPr lang="en-US" sz="1500" i="1" dirty="0" err="1" smtClean="0"/>
              <a:t>makeText</a:t>
            </a:r>
            <a:r>
              <a:rPr lang="en-US" sz="1500" dirty="0" smtClean="0"/>
              <a:t>(</a:t>
            </a:r>
            <a:r>
              <a:rPr lang="en-US" sz="1500" dirty="0" err="1" smtClean="0"/>
              <a:t>getBaseContext</a:t>
            </a:r>
            <a:r>
              <a:rPr lang="en-US" sz="1500" dirty="0" smtClean="0"/>
              <a:t>(), </a:t>
            </a:r>
            <a:r>
              <a:rPr lang="en-US" sz="1500" dirty="0" err="1" smtClean="0"/>
              <a:t>e.getMessage</a:t>
            </a:r>
            <a:r>
              <a:rPr lang="en-US" sz="1500" dirty="0" smtClean="0"/>
              <a:t>(),</a:t>
            </a:r>
            <a:r>
              <a:rPr lang="en-US" sz="1500" dirty="0" err="1" smtClean="0"/>
              <a:t>Toast.</a:t>
            </a:r>
            <a:r>
              <a:rPr lang="en-US" sz="1500" i="1" dirty="0" err="1" smtClean="0"/>
              <a:t>LENGTH_LONG</a:t>
            </a:r>
            <a:r>
              <a:rPr lang="en-US" sz="1500" dirty="0" smtClean="0"/>
              <a:t>).show();</a:t>
            </a:r>
          </a:p>
          <a:p>
            <a:pPr defTabSz="365760"/>
            <a:r>
              <a:rPr lang="en-US" sz="1500" dirty="0" smtClean="0"/>
              <a:t>			}</a:t>
            </a:r>
          </a:p>
          <a:p>
            <a:pPr defTabSz="365760"/>
            <a:r>
              <a:rPr lang="en-US" sz="1500" dirty="0" smtClean="0"/>
              <a:t>		}// </a:t>
            </a:r>
            <a:r>
              <a:rPr lang="en-US" sz="1500" dirty="0" err="1" smtClean="0"/>
              <a:t>onClick</a:t>
            </a:r>
            <a:endParaRPr lang="en-US" sz="1500" dirty="0" smtClean="0"/>
          </a:p>
          <a:p>
            <a:pPr defTabSz="365760"/>
            <a:r>
              <a:rPr lang="en-US" sz="1500" dirty="0" smtClean="0"/>
              <a:t>	}// Clicker1</a:t>
            </a:r>
            <a:endParaRPr lang="en-US" sz="1500" dirty="0"/>
          </a:p>
        </p:txBody>
      </p:sp>
    </p:spTree>
    <p:extLst>
      <p:ext uri="{BB962C8B-B14F-4D97-AF65-F5344CB8AC3E}">
        <p14:creationId xmlns:p14="http://schemas.microsoft.com/office/powerpoint/2010/main" val="37196868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74</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11" name="TextBox 10"/>
          <p:cNvSpPr txBox="1"/>
          <p:nvPr/>
        </p:nvSpPr>
        <p:spPr>
          <a:xfrm>
            <a:off x="381000" y="1752600"/>
            <a:ext cx="8382000" cy="4616648"/>
          </a:xfrm>
          <a:prstGeom prst="rect">
            <a:avLst/>
          </a:prstGeom>
          <a:solidFill>
            <a:schemeClr val="bg1">
              <a:lumMod val="95000"/>
            </a:schemeClr>
          </a:solidFill>
          <a:ln>
            <a:solidFill>
              <a:schemeClr val="accent1"/>
            </a:solidFill>
          </a:ln>
        </p:spPr>
        <p:txBody>
          <a:bodyPr wrap="square" rtlCol="0">
            <a:spAutoFit/>
          </a:bodyPr>
          <a:lstStyle/>
          <a:p>
            <a:pPr defTabSz="365760"/>
            <a:r>
              <a:rPr lang="en-US" sz="1400" dirty="0" smtClean="0"/>
              <a:t>	@Override</a:t>
            </a:r>
          </a:p>
          <a:p>
            <a:pPr defTabSz="365760"/>
            <a:r>
              <a:rPr lang="en-US" sz="1400" dirty="0" smtClean="0"/>
              <a:t>	</a:t>
            </a:r>
            <a:r>
              <a:rPr lang="en-US" sz="1400" b="1" dirty="0" smtClean="0"/>
              <a:t>protected</a:t>
            </a:r>
            <a:r>
              <a:rPr lang="en-US" sz="1400" dirty="0" smtClean="0"/>
              <a:t> </a:t>
            </a:r>
            <a:r>
              <a:rPr lang="en-US" sz="1400" b="1" dirty="0" smtClean="0"/>
              <a:t>void</a:t>
            </a:r>
            <a:r>
              <a:rPr lang="en-US" sz="1400" dirty="0" smtClean="0"/>
              <a:t> </a:t>
            </a:r>
            <a:r>
              <a:rPr lang="en-US" sz="1400" dirty="0" err="1" smtClean="0"/>
              <a:t>onActivityResult</a:t>
            </a:r>
            <a:r>
              <a:rPr lang="en-US" sz="1400" dirty="0" smtClean="0"/>
              <a:t>(</a:t>
            </a:r>
            <a:r>
              <a:rPr lang="en-US" sz="1400" b="1" dirty="0" err="1" smtClean="0"/>
              <a:t>int</a:t>
            </a:r>
            <a:r>
              <a:rPr lang="en-US" sz="1400" dirty="0" smtClean="0"/>
              <a:t> </a:t>
            </a:r>
            <a:r>
              <a:rPr lang="en-US" sz="1400" dirty="0" err="1" smtClean="0"/>
              <a:t>requestCode</a:t>
            </a:r>
            <a:r>
              <a:rPr lang="en-US" sz="1400" dirty="0" smtClean="0"/>
              <a:t>, </a:t>
            </a:r>
            <a:r>
              <a:rPr lang="en-US" sz="1400" b="1" dirty="0" err="1" smtClean="0"/>
              <a:t>int</a:t>
            </a:r>
            <a:r>
              <a:rPr lang="en-US" sz="1400" dirty="0" smtClean="0"/>
              <a:t> </a:t>
            </a:r>
            <a:r>
              <a:rPr lang="en-US" sz="1400" dirty="0" err="1" smtClean="0"/>
              <a:t>resultCode</a:t>
            </a:r>
            <a:r>
              <a:rPr lang="en-US" sz="1400" dirty="0" smtClean="0"/>
              <a:t>, Intent data) {</a:t>
            </a:r>
          </a:p>
          <a:p>
            <a:pPr defTabSz="365760"/>
            <a:r>
              <a:rPr lang="en-US" sz="1400" dirty="0" smtClean="0"/>
              <a:t>		</a:t>
            </a:r>
            <a:r>
              <a:rPr lang="en-US" sz="1400" b="1" dirty="0" err="1" smtClean="0"/>
              <a:t>super</a:t>
            </a:r>
            <a:r>
              <a:rPr lang="en-US" sz="1400" dirty="0" err="1" smtClean="0"/>
              <a:t>.onActivityResult</a:t>
            </a:r>
            <a:r>
              <a:rPr lang="en-US" sz="1400" dirty="0" smtClean="0"/>
              <a:t>(</a:t>
            </a:r>
            <a:r>
              <a:rPr lang="en-US" sz="1400" dirty="0" err="1" smtClean="0"/>
              <a:t>requestCode</a:t>
            </a:r>
            <a:r>
              <a:rPr lang="en-US" sz="1400" dirty="0" smtClean="0"/>
              <a:t>, </a:t>
            </a:r>
            <a:r>
              <a:rPr lang="en-US" sz="1400" dirty="0" err="1" smtClean="0"/>
              <a:t>resultCode</a:t>
            </a:r>
            <a:r>
              <a:rPr lang="en-US" sz="1400" dirty="0" smtClean="0"/>
              <a:t>, data);</a:t>
            </a:r>
          </a:p>
          <a:p>
            <a:pPr defTabSz="365760"/>
            <a:r>
              <a:rPr lang="en-US" sz="1400" dirty="0" smtClean="0"/>
              <a:t>		</a:t>
            </a:r>
            <a:r>
              <a:rPr lang="en-US" sz="1400" b="1" dirty="0" smtClean="0"/>
              <a:t>try</a:t>
            </a:r>
            <a:r>
              <a:rPr lang="en-US" sz="1400" dirty="0" smtClean="0"/>
              <a:t> {</a:t>
            </a:r>
          </a:p>
          <a:p>
            <a:pPr defTabSz="365760"/>
            <a:r>
              <a:rPr lang="en-US" sz="1400" dirty="0" smtClean="0"/>
              <a:t>			</a:t>
            </a:r>
            <a:r>
              <a:rPr lang="en-US" sz="1400" b="1" dirty="0" smtClean="0"/>
              <a:t>switch</a:t>
            </a:r>
            <a:r>
              <a:rPr lang="en-US" sz="1400" dirty="0" smtClean="0"/>
              <a:t> (</a:t>
            </a:r>
            <a:r>
              <a:rPr lang="en-US" sz="1400" dirty="0" err="1" smtClean="0"/>
              <a:t>requestCode</a:t>
            </a:r>
            <a:r>
              <a:rPr lang="en-US" sz="1400" dirty="0" smtClean="0"/>
              <a:t>) {</a:t>
            </a:r>
          </a:p>
          <a:p>
            <a:pPr defTabSz="365760"/>
            <a:r>
              <a:rPr lang="en-US" sz="1400" dirty="0" smtClean="0"/>
              <a:t>			</a:t>
            </a:r>
            <a:r>
              <a:rPr lang="en-US" sz="1400" b="1" dirty="0" smtClean="0"/>
              <a:t>case</a:t>
            </a:r>
            <a:r>
              <a:rPr lang="en-US" sz="1400" dirty="0" smtClean="0"/>
              <a:t> IPC_ID: {</a:t>
            </a:r>
          </a:p>
          <a:p>
            <a:pPr defTabSz="365760"/>
            <a:r>
              <a:rPr lang="en-US" sz="1400" dirty="0" smtClean="0"/>
              <a:t>					</a:t>
            </a:r>
            <a:r>
              <a:rPr lang="en-US" sz="1400" b="1" dirty="0" smtClean="0">
                <a:solidFill>
                  <a:srgbClr val="0070C0"/>
                </a:solidFill>
              </a:rPr>
              <a:t>//OK. This is the place to process the results sent back from the </a:t>
            </a:r>
            <a:r>
              <a:rPr lang="en-US" sz="1400" b="1" dirty="0" err="1" smtClean="0">
                <a:solidFill>
                  <a:srgbClr val="0070C0"/>
                </a:solidFill>
              </a:rPr>
              <a:t>subactivity</a:t>
            </a:r>
            <a:endParaRPr lang="en-US" sz="1400" b="1" dirty="0" smtClean="0">
              <a:solidFill>
                <a:srgbClr val="0070C0"/>
              </a:solidFill>
            </a:endParaRPr>
          </a:p>
          <a:p>
            <a:pPr defTabSz="365760"/>
            <a:r>
              <a:rPr lang="en-US" sz="1400" b="1" dirty="0" smtClean="0">
                <a:solidFill>
                  <a:srgbClr val="0070C0"/>
                </a:solidFill>
              </a:rPr>
              <a:t>					//see next slide</a:t>
            </a:r>
          </a:p>
          <a:p>
            <a:pPr defTabSz="365760"/>
            <a:r>
              <a:rPr lang="en-US" sz="1400" dirty="0" smtClean="0"/>
              <a:t>				} </a:t>
            </a:r>
            <a:r>
              <a:rPr lang="en-US" sz="1400" b="1" dirty="0" smtClean="0"/>
              <a:t>else</a:t>
            </a:r>
            <a:r>
              <a:rPr lang="en-US" sz="1400" dirty="0" smtClean="0"/>
              <a:t> {</a:t>
            </a:r>
          </a:p>
          <a:p>
            <a:pPr defTabSz="365760"/>
            <a:r>
              <a:rPr lang="en-US" sz="1400" dirty="0" smtClean="0"/>
              <a:t>					// user pressed the BACK button</a:t>
            </a:r>
          </a:p>
          <a:p>
            <a:pPr defTabSz="365760"/>
            <a:r>
              <a:rPr lang="en-US" sz="1400" dirty="0" smtClean="0"/>
              <a:t>					label1.setText("Selection CANCELLED!");</a:t>
            </a:r>
          </a:p>
          <a:p>
            <a:pPr defTabSz="365760"/>
            <a:r>
              <a:rPr lang="en-US" sz="1400" dirty="0" smtClean="0"/>
              <a:t>				}// if</a:t>
            </a:r>
          </a:p>
          <a:p>
            <a:pPr defTabSz="365760"/>
            <a:r>
              <a:rPr lang="en-US" sz="1400" dirty="0" smtClean="0"/>
              <a:t>				</a:t>
            </a:r>
            <a:r>
              <a:rPr lang="en-US" sz="1400" b="1" dirty="0" smtClean="0"/>
              <a:t>break</a:t>
            </a:r>
            <a:r>
              <a:rPr lang="en-US" sz="1400" dirty="0" smtClean="0"/>
              <a:t>;</a:t>
            </a:r>
          </a:p>
          <a:p>
            <a:pPr defTabSz="365760"/>
            <a:r>
              <a:rPr lang="en-US" sz="1400" dirty="0" smtClean="0"/>
              <a:t>			}// case</a:t>
            </a:r>
          </a:p>
          <a:p>
            <a:pPr defTabSz="365760"/>
            <a:r>
              <a:rPr lang="en-US" sz="1400" dirty="0" smtClean="0"/>
              <a:t>			}// switch</a:t>
            </a:r>
          </a:p>
          <a:p>
            <a:pPr defTabSz="365760"/>
            <a:r>
              <a:rPr lang="en-US" sz="1400" dirty="0" smtClean="0"/>
              <a:t>		} </a:t>
            </a:r>
            <a:r>
              <a:rPr lang="en-US" sz="1400" b="1" dirty="0" smtClean="0"/>
              <a:t>catch</a:t>
            </a:r>
            <a:r>
              <a:rPr lang="en-US" sz="1400" dirty="0" smtClean="0"/>
              <a:t> (Exception e) {</a:t>
            </a:r>
          </a:p>
          <a:p>
            <a:pPr defTabSz="365760"/>
            <a:r>
              <a:rPr lang="en-US" sz="1400" dirty="0" smtClean="0"/>
              <a:t>			</a:t>
            </a:r>
            <a:r>
              <a:rPr lang="en-US" sz="1400" dirty="0" err="1" smtClean="0"/>
              <a:t>Toast.</a:t>
            </a:r>
            <a:r>
              <a:rPr lang="en-US" sz="1400" i="1" dirty="0" err="1" smtClean="0"/>
              <a:t>makeText</a:t>
            </a:r>
            <a:r>
              <a:rPr lang="en-US" sz="1400" dirty="0" smtClean="0"/>
              <a:t>(</a:t>
            </a:r>
            <a:r>
              <a:rPr lang="en-US" sz="1400" dirty="0" err="1" smtClean="0"/>
              <a:t>getBaseContext</a:t>
            </a:r>
            <a:r>
              <a:rPr lang="en-US" sz="1400" dirty="0" smtClean="0"/>
              <a:t>(), </a:t>
            </a:r>
            <a:r>
              <a:rPr lang="en-US" sz="1400" dirty="0" err="1" smtClean="0"/>
              <a:t>e.getMessage</a:t>
            </a:r>
            <a:r>
              <a:rPr lang="en-US" sz="1400" dirty="0" smtClean="0"/>
              <a:t>(), </a:t>
            </a:r>
            <a:r>
              <a:rPr lang="en-US" sz="1400" dirty="0" err="1" smtClean="0"/>
              <a:t>Toast.</a:t>
            </a:r>
            <a:r>
              <a:rPr lang="en-US" sz="1400" i="1" dirty="0" err="1" smtClean="0"/>
              <a:t>LENGTH_LONG</a:t>
            </a:r>
            <a:r>
              <a:rPr lang="en-US" sz="1400" dirty="0" smtClean="0"/>
              <a:t>).show();</a:t>
            </a:r>
          </a:p>
          <a:p>
            <a:pPr defTabSz="365760"/>
            <a:r>
              <a:rPr lang="en-US" sz="1400" dirty="0" smtClean="0"/>
              <a:t>		}// try</a:t>
            </a:r>
          </a:p>
          <a:p>
            <a:pPr defTabSz="365760"/>
            <a:r>
              <a:rPr lang="en-US" sz="1400" dirty="0" smtClean="0"/>
              <a:t>	}// </a:t>
            </a:r>
            <a:r>
              <a:rPr lang="en-US" sz="1400" dirty="0" err="1" smtClean="0"/>
              <a:t>onActivityResult</a:t>
            </a:r>
            <a:endParaRPr lang="en-US" sz="1400" dirty="0" smtClean="0"/>
          </a:p>
          <a:p>
            <a:pPr defTabSz="365760"/>
            <a:r>
              <a:rPr lang="en-US" sz="1400" dirty="0" smtClean="0"/>
              <a:t> </a:t>
            </a:r>
          </a:p>
          <a:p>
            <a:pPr defTabSz="365760"/>
            <a:r>
              <a:rPr lang="en-US" sz="1400" dirty="0" smtClean="0"/>
              <a:t>}// AndroIntent1</a:t>
            </a:r>
            <a:endParaRPr lang="en-US" sz="1400" dirty="0"/>
          </a:p>
        </p:txBody>
      </p:sp>
    </p:spTree>
    <p:extLst>
      <p:ext uri="{BB962C8B-B14F-4D97-AF65-F5344CB8AC3E}">
        <p14:creationId xmlns:p14="http://schemas.microsoft.com/office/powerpoint/2010/main" val="3674686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75</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11" name="TextBox 10"/>
          <p:cNvSpPr txBox="1"/>
          <p:nvPr/>
        </p:nvSpPr>
        <p:spPr>
          <a:xfrm>
            <a:off x="381000" y="1752600"/>
            <a:ext cx="8382000" cy="4616648"/>
          </a:xfrm>
          <a:prstGeom prst="rect">
            <a:avLst/>
          </a:prstGeom>
          <a:solidFill>
            <a:schemeClr val="bg1">
              <a:lumMod val="95000"/>
            </a:schemeClr>
          </a:solidFill>
          <a:ln>
            <a:solidFill>
              <a:schemeClr val="accent1"/>
            </a:solidFill>
          </a:ln>
        </p:spPr>
        <p:txBody>
          <a:bodyPr wrap="square" rtlCol="0">
            <a:spAutoFit/>
          </a:bodyPr>
          <a:lstStyle/>
          <a:p>
            <a:pPr defTabSz="365760"/>
            <a:r>
              <a:rPr lang="en-US" sz="1400" dirty="0" smtClean="0"/>
              <a:t>	@Override</a:t>
            </a:r>
          </a:p>
          <a:p>
            <a:pPr defTabSz="365760"/>
            <a:r>
              <a:rPr lang="en-US" sz="1400" dirty="0" smtClean="0"/>
              <a:t>	</a:t>
            </a:r>
            <a:r>
              <a:rPr lang="en-US" sz="1400" b="1" dirty="0" smtClean="0"/>
              <a:t>protected</a:t>
            </a:r>
            <a:r>
              <a:rPr lang="en-US" sz="1400" dirty="0" smtClean="0"/>
              <a:t> </a:t>
            </a:r>
            <a:r>
              <a:rPr lang="en-US" sz="1400" b="1" dirty="0" smtClean="0"/>
              <a:t>void</a:t>
            </a:r>
            <a:r>
              <a:rPr lang="en-US" sz="1400" dirty="0" smtClean="0"/>
              <a:t> </a:t>
            </a:r>
            <a:r>
              <a:rPr lang="en-US" sz="1400" dirty="0" err="1" smtClean="0"/>
              <a:t>onActivityResult</a:t>
            </a:r>
            <a:r>
              <a:rPr lang="en-US" sz="1400" dirty="0" smtClean="0"/>
              <a:t>(</a:t>
            </a:r>
            <a:r>
              <a:rPr lang="en-US" sz="1400" b="1" dirty="0" err="1" smtClean="0"/>
              <a:t>int</a:t>
            </a:r>
            <a:r>
              <a:rPr lang="en-US" sz="1400" dirty="0" smtClean="0"/>
              <a:t> </a:t>
            </a:r>
            <a:r>
              <a:rPr lang="en-US" sz="1400" dirty="0" err="1" smtClean="0"/>
              <a:t>requestCode</a:t>
            </a:r>
            <a:r>
              <a:rPr lang="en-US" sz="1400" dirty="0" smtClean="0"/>
              <a:t>, </a:t>
            </a:r>
            <a:r>
              <a:rPr lang="en-US" sz="1400" b="1" dirty="0" err="1" smtClean="0"/>
              <a:t>int</a:t>
            </a:r>
            <a:r>
              <a:rPr lang="en-US" sz="1400" dirty="0" smtClean="0"/>
              <a:t> </a:t>
            </a:r>
            <a:r>
              <a:rPr lang="en-US" sz="1400" dirty="0" err="1" smtClean="0"/>
              <a:t>resultCode</a:t>
            </a:r>
            <a:r>
              <a:rPr lang="en-US" sz="1400" dirty="0" smtClean="0"/>
              <a:t>, Intent data) {</a:t>
            </a:r>
          </a:p>
          <a:p>
            <a:pPr defTabSz="365760"/>
            <a:r>
              <a:rPr lang="en-US" sz="1400" dirty="0" smtClean="0"/>
              <a:t>		</a:t>
            </a:r>
            <a:r>
              <a:rPr lang="en-US" sz="1400" b="1" dirty="0" err="1" smtClean="0"/>
              <a:t>super</a:t>
            </a:r>
            <a:r>
              <a:rPr lang="en-US" sz="1400" dirty="0" err="1" smtClean="0"/>
              <a:t>.onActivityResult</a:t>
            </a:r>
            <a:r>
              <a:rPr lang="en-US" sz="1400" dirty="0" smtClean="0"/>
              <a:t>(</a:t>
            </a:r>
            <a:r>
              <a:rPr lang="en-US" sz="1400" dirty="0" err="1" smtClean="0"/>
              <a:t>requestCode</a:t>
            </a:r>
            <a:r>
              <a:rPr lang="en-US" sz="1400" dirty="0" smtClean="0"/>
              <a:t>, </a:t>
            </a:r>
            <a:r>
              <a:rPr lang="en-US" sz="1400" dirty="0" err="1" smtClean="0"/>
              <a:t>resultCode</a:t>
            </a:r>
            <a:r>
              <a:rPr lang="en-US" sz="1400" dirty="0" smtClean="0"/>
              <a:t>, data);</a:t>
            </a:r>
          </a:p>
          <a:p>
            <a:pPr defTabSz="365760"/>
            <a:r>
              <a:rPr lang="en-US" sz="1400" dirty="0" smtClean="0"/>
              <a:t>		</a:t>
            </a:r>
            <a:r>
              <a:rPr lang="en-US" sz="1400" b="1" dirty="0" smtClean="0"/>
              <a:t>try</a:t>
            </a:r>
            <a:r>
              <a:rPr lang="en-US" sz="1400" dirty="0" smtClean="0"/>
              <a:t> {</a:t>
            </a:r>
          </a:p>
          <a:p>
            <a:pPr defTabSz="365760"/>
            <a:r>
              <a:rPr lang="en-US" sz="1400" dirty="0" smtClean="0"/>
              <a:t>			</a:t>
            </a:r>
            <a:r>
              <a:rPr lang="en-US" sz="1400" b="1" dirty="0" smtClean="0"/>
              <a:t>switch</a:t>
            </a:r>
            <a:r>
              <a:rPr lang="en-US" sz="1400" dirty="0" smtClean="0"/>
              <a:t> (</a:t>
            </a:r>
            <a:r>
              <a:rPr lang="en-US" sz="1400" dirty="0" err="1" smtClean="0"/>
              <a:t>requestCode</a:t>
            </a:r>
            <a:r>
              <a:rPr lang="en-US" sz="1400" dirty="0" smtClean="0"/>
              <a:t>) {</a:t>
            </a:r>
          </a:p>
          <a:p>
            <a:pPr defTabSz="365760"/>
            <a:r>
              <a:rPr lang="en-US" sz="1400" dirty="0" smtClean="0"/>
              <a:t>			</a:t>
            </a:r>
            <a:r>
              <a:rPr lang="en-US" sz="1400" b="1" dirty="0" smtClean="0"/>
              <a:t>case</a:t>
            </a:r>
            <a:r>
              <a:rPr lang="en-US" sz="1400" dirty="0" smtClean="0"/>
              <a:t> IPC_ID: {</a:t>
            </a:r>
          </a:p>
          <a:p>
            <a:pPr defTabSz="365760"/>
            <a:r>
              <a:rPr lang="en-US" sz="1400" dirty="0" smtClean="0"/>
              <a:t>					</a:t>
            </a:r>
            <a:r>
              <a:rPr lang="en-US" sz="1400" b="1" dirty="0" smtClean="0">
                <a:solidFill>
                  <a:srgbClr val="0070C0"/>
                </a:solidFill>
              </a:rPr>
              <a:t>//OK. This is the place to process the results sent back from the sub-activity</a:t>
            </a:r>
          </a:p>
          <a:p>
            <a:pPr defTabSz="365760"/>
            <a:r>
              <a:rPr lang="en-US" sz="1400" b="1" dirty="0" smtClean="0">
                <a:solidFill>
                  <a:srgbClr val="0070C0"/>
                </a:solidFill>
              </a:rPr>
              <a:t>					//see next slide</a:t>
            </a:r>
          </a:p>
          <a:p>
            <a:pPr defTabSz="365760"/>
            <a:r>
              <a:rPr lang="en-US" sz="1400" dirty="0" smtClean="0"/>
              <a:t>				} </a:t>
            </a:r>
            <a:r>
              <a:rPr lang="en-US" sz="1400" b="1" dirty="0" smtClean="0"/>
              <a:t>else</a:t>
            </a:r>
            <a:r>
              <a:rPr lang="en-US" sz="1400" dirty="0" smtClean="0"/>
              <a:t> {</a:t>
            </a:r>
          </a:p>
          <a:p>
            <a:pPr defTabSz="365760"/>
            <a:r>
              <a:rPr lang="en-US" sz="1400" dirty="0" smtClean="0"/>
              <a:t>					// user pressed the BACK button</a:t>
            </a:r>
          </a:p>
          <a:p>
            <a:pPr defTabSz="365760"/>
            <a:r>
              <a:rPr lang="en-US" sz="1400" dirty="0" smtClean="0"/>
              <a:t>					label1.setText("Selection CANCELLED!");</a:t>
            </a:r>
          </a:p>
          <a:p>
            <a:pPr defTabSz="365760"/>
            <a:r>
              <a:rPr lang="en-US" sz="1400" dirty="0" smtClean="0"/>
              <a:t>				}// if</a:t>
            </a:r>
          </a:p>
          <a:p>
            <a:pPr defTabSz="365760"/>
            <a:r>
              <a:rPr lang="en-US" sz="1400" dirty="0" smtClean="0"/>
              <a:t>				</a:t>
            </a:r>
            <a:r>
              <a:rPr lang="en-US" sz="1400" b="1" dirty="0" smtClean="0"/>
              <a:t>break</a:t>
            </a:r>
            <a:r>
              <a:rPr lang="en-US" sz="1400" dirty="0" smtClean="0"/>
              <a:t>;</a:t>
            </a:r>
          </a:p>
          <a:p>
            <a:pPr defTabSz="365760"/>
            <a:r>
              <a:rPr lang="en-US" sz="1400" dirty="0" smtClean="0"/>
              <a:t>			}// case</a:t>
            </a:r>
          </a:p>
          <a:p>
            <a:pPr defTabSz="365760"/>
            <a:r>
              <a:rPr lang="en-US" sz="1400" dirty="0" smtClean="0"/>
              <a:t>			}// switch</a:t>
            </a:r>
          </a:p>
          <a:p>
            <a:pPr defTabSz="365760"/>
            <a:r>
              <a:rPr lang="en-US" sz="1400" dirty="0" smtClean="0"/>
              <a:t>		} </a:t>
            </a:r>
            <a:r>
              <a:rPr lang="en-US" sz="1400" b="1" dirty="0" smtClean="0"/>
              <a:t>catch</a:t>
            </a:r>
            <a:r>
              <a:rPr lang="en-US" sz="1400" dirty="0" smtClean="0"/>
              <a:t> (Exception e) {</a:t>
            </a:r>
          </a:p>
          <a:p>
            <a:pPr defTabSz="365760"/>
            <a:r>
              <a:rPr lang="en-US" sz="1400" dirty="0" smtClean="0"/>
              <a:t>			</a:t>
            </a:r>
            <a:r>
              <a:rPr lang="en-US" sz="1400" dirty="0" err="1" smtClean="0"/>
              <a:t>Toast.</a:t>
            </a:r>
            <a:r>
              <a:rPr lang="en-US" sz="1400" i="1" dirty="0" err="1" smtClean="0"/>
              <a:t>makeText</a:t>
            </a:r>
            <a:r>
              <a:rPr lang="en-US" sz="1400" dirty="0" smtClean="0"/>
              <a:t>(</a:t>
            </a:r>
            <a:r>
              <a:rPr lang="en-US" sz="1400" dirty="0" err="1" smtClean="0"/>
              <a:t>getBaseContext</a:t>
            </a:r>
            <a:r>
              <a:rPr lang="en-US" sz="1400" dirty="0" smtClean="0"/>
              <a:t>(), </a:t>
            </a:r>
            <a:r>
              <a:rPr lang="en-US" sz="1400" dirty="0" err="1" smtClean="0"/>
              <a:t>e.getMessage</a:t>
            </a:r>
            <a:r>
              <a:rPr lang="en-US" sz="1400" dirty="0" smtClean="0"/>
              <a:t>(), </a:t>
            </a:r>
            <a:r>
              <a:rPr lang="en-US" sz="1400" dirty="0" err="1" smtClean="0"/>
              <a:t>Toast.</a:t>
            </a:r>
            <a:r>
              <a:rPr lang="en-US" sz="1400" i="1" dirty="0" err="1" smtClean="0"/>
              <a:t>LENGTH_LONG</a:t>
            </a:r>
            <a:r>
              <a:rPr lang="en-US" sz="1400" dirty="0" smtClean="0"/>
              <a:t>).show();</a:t>
            </a:r>
          </a:p>
          <a:p>
            <a:pPr defTabSz="365760"/>
            <a:r>
              <a:rPr lang="en-US" sz="1400" dirty="0" smtClean="0"/>
              <a:t>		}// try</a:t>
            </a:r>
          </a:p>
          <a:p>
            <a:pPr defTabSz="365760"/>
            <a:r>
              <a:rPr lang="en-US" sz="1400" dirty="0" smtClean="0"/>
              <a:t>	}// </a:t>
            </a:r>
            <a:r>
              <a:rPr lang="en-US" sz="1400" dirty="0" err="1" smtClean="0"/>
              <a:t>onActivityResult</a:t>
            </a:r>
            <a:endParaRPr lang="en-US" sz="1400" dirty="0" smtClean="0"/>
          </a:p>
          <a:p>
            <a:pPr defTabSz="365760"/>
            <a:r>
              <a:rPr lang="en-US" sz="1400" dirty="0" smtClean="0"/>
              <a:t> </a:t>
            </a:r>
          </a:p>
          <a:p>
            <a:pPr defTabSz="365760"/>
            <a:r>
              <a:rPr lang="en-US" sz="1400" dirty="0" smtClean="0"/>
              <a:t>}// AndroIntent1</a:t>
            </a:r>
            <a:endParaRPr lang="en-US" sz="1400" dirty="0"/>
          </a:p>
        </p:txBody>
      </p:sp>
      <p:sp>
        <p:nvSpPr>
          <p:cNvPr id="9" name="Rectangle 8"/>
          <p:cNvSpPr/>
          <p:nvPr/>
        </p:nvSpPr>
        <p:spPr>
          <a:xfrm>
            <a:off x="1828800" y="3048000"/>
            <a:ext cx="6248400" cy="457200"/>
          </a:xfrm>
          <a:prstGeom prst="rect">
            <a:avLst/>
          </a:prstGeom>
          <a:solidFill>
            <a:srgbClr val="FFFF00">
              <a:alpha val="30000"/>
            </a:srgbClr>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2539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76</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7" name="TextBox 6"/>
          <p:cNvSpPr txBox="1"/>
          <p:nvPr/>
        </p:nvSpPr>
        <p:spPr>
          <a:xfrm>
            <a:off x="381000" y="1828800"/>
            <a:ext cx="8382000" cy="4031873"/>
          </a:xfrm>
          <a:prstGeom prst="rect">
            <a:avLst/>
          </a:prstGeom>
          <a:solidFill>
            <a:srgbClr val="FFFF00">
              <a:alpha val="30000"/>
            </a:srgbClr>
          </a:solidFill>
          <a:ln>
            <a:solidFill>
              <a:srgbClr val="FFC000"/>
            </a:solidFill>
          </a:ln>
        </p:spPr>
        <p:txBody>
          <a:bodyPr wrap="square" rtlCol="0">
            <a:spAutoFit/>
          </a:bodyPr>
          <a:lstStyle/>
          <a:p>
            <a:pPr defTabSz="365760"/>
            <a:r>
              <a:rPr lang="en-US" sz="1600" dirty="0" smtClean="0"/>
              <a:t>	// Activity2 is over - see what happened</a:t>
            </a:r>
          </a:p>
          <a:p>
            <a:pPr defTabSz="365760"/>
            <a:r>
              <a:rPr lang="en-US" sz="1600" dirty="0" smtClean="0"/>
              <a:t>	</a:t>
            </a:r>
            <a:r>
              <a:rPr lang="en-US" sz="1600" b="1" dirty="0" smtClean="0"/>
              <a:t>if</a:t>
            </a:r>
            <a:r>
              <a:rPr lang="en-US" sz="1600" dirty="0" smtClean="0"/>
              <a:t> (</a:t>
            </a:r>
            <a:r>
              <a:rPr lang="en-US" sz="1600" dirty="0" err="1" smtClean="0"/>
              <a:t>resultCode</a:t>
            </a:r>
            <a:r>
              <a:rPr lang="en-US" sz="1600" dirty="0" smtClean="0"/>
              <a:t> == </a:t>
            </a:r>
            <a:r>
              <a:rPr lang="en-US" sz="1600" dirty="0" err="1" smtClean="0"/>
              <a:t>Activity.</a:t>
            </a:r>
            <a:r>
              <a:rPr lang="en-US" sz="1600" i="1" dirty="0" err="1" smtClean="0"/>
              <a:t>RESULT_OK</a:t>
            </a:r>
            <a:r>
              <a:rPr lang="en-US" sz="1600" dirty="0" smtClean="0"/>
              <a:t>) {</a:t>
            </a:r>
          </a:p>
          <a:p>
            <a:pPr defTabSz="365760"/>
            <a:r>
              <a:rPr lang="en-US" sz="1600" dirty="0" smtClean="0"/>
              <a:t> </a:t>
            </a:r>
          </a:p>
          <a:p>
            <a:pPr defTabSz="365760"/>
            <a:r>
              <a:rPr lang="en-US" sz="1600" dirty="0" smtClean="0"/>
              <a:t>		// good! - we have some data sent back from Activity2</a:t>
            </a:r>
          </a:p>
          <a:p>
            <a:pPr defTabSz="365760"/>
            <a:r>
              <a:rPr lang="en-US" sz="1600" dirty="0" smtClean="0"/>
              <a:t>		Bundle </a:t>
            </a:r>
            <a:r>
              <a:rPr lang="en-US" sz="1600" dirty="0" err="1" smtClean="0"/>
              <a:t>myReturnedData</a:t>
            </a:r>
            <a:r>
              <a:rPr lang="en-US" sz="1600" dirty="0" smtClean="0"/>
              <a:t> = </a:t>
            </a:r>
            <a:r>
              <a:rPr lang="en-US" sz="1600" dirty="0" err="1" smtClean="0"/>
              <a:t>data.getExtras</a:t>
            </a:r>
            <a:r>
              <a:rPr lang="en-US" sz="1600" dirty="0" smtClean="0"/>
              <a:t>();</a:t>
            </a:r>
          </a:p>
          <a:p>
            <a:pPr defTabSz="365760"/>
            <a:endParaRPr lang="en-US" sz="1600" dirty="0" smtClean="0"/>
          </a:p>
          <a:p>
            <a:pPr defTabSz="365760"/>
            <a:r>
              <a:rPr lang="en-US" sz="1600" dirty="0" smtClean="0"/>
              <a:t>		String myReturnedString1 = </a:t>
            </a:r>
            <a:r>
              <a:rPr lang="en-US" sz="1600" dirty="0" err="1" smtClean="0"/>
              <a:t>myReturnedData.getString</a:t>
            </a:r>
            <a:r>
              <a:rPr lang="en-US" sz="1600" dirty="0" smtClean="0"/>
              <a:t>("myReturnedString1");</a:t>
            </a:r>
          </a:p>
          <a:p>
            <a:pPr defTabSz="365760"/>
            <a:r>
              <a:rPr lang="en-US" sz="1600" dirty="0" smtClean="0"/>
              <a:t>		Double myReturnedDouble1 = </a:t>
            </a:r>
            <a:r>
              <a:rPr lang="en-US" sz="1600" dirty="0" err="1" smtClean="0"/>
              <a:t>myReturnedData.getDouble</a:t>
            </a:r>
            <a:r>
              <a:rPr lang="en-US" sz="1600" dirty="0" smtClean="0"/>
              <a:t>("myReturnedDouble1");</a:t>
            </a:r>
          </a:p>
          <a:p>
            <a:pPr defTabSz="365760"/>
            <a:r>
              <a:rPr lang="en-US" sz="1600" dirty="0" smtClean="0"/>
              <a:t>		String myReturnedString2 = </a:t>
            </a:r>
            <a:r>
              <a:rPr lang="en-US" sz="1600" dirty="0" err="1" smtClean="0"/>
              <a:t>myReturnedData.getString</a:t>
            </a:r>
            <a:r>
              <a:rPr lang="en-US" sz="1600" dirty="0" smtClean="0"/>
              <a:t>("</a:t>
            </a:r>
            <a:r>
              <a:rPr lang="en-US" sz="1600" dirty="0" err="1" smtClean="0"/>
              <a:t>myCurrentTime</a:t>
            </a:r>
            <a:r>
              <a:rPr lang="en-US" sz="1600" dirty="0" smtClean="0"/>
              <a:t>");</a:t>
            </a:r>
          </a:p>
          <a:p>
            <a:pPr defTabSz="365760"/>
            <a:endParaRPr lang="en-US" sz="1600" dirty="0" smtClean="0"/>
          </a:p>
          <a:p>
            <a:pPr defTabSz="365760"/>
            <a:r>
              <a:rPr lang="en-US" sz="1600" dirty="0" smtClean="0"/>
              <a:t>		// display in the bottom label</a:t>
            </a:r>
          </a:p>
          <a:p>
            <a:pPr defTabSz="365760"/>
            <a:r>
              <a:rPr lang="en-US" sz="1600" dirty="0" smtClean="0"/>
              <a:t>		label1Returned.setText(myReturnedString1 + "\n"</a:t>
            </a:r>
          </a:p>
          <a:p>
            <a:pPr defTabSz="365760"/>
            <a:r>
              <a:rPr lang="en-US" sz="1600" dirty="0" smtClean="0"/>
              <a:t>							+ </a:t>
            </a:r>
            <a:r>
              <a:rPr lang="en-US" sz="1600" dirty="0" err="1" smtClean="0"/>
              <a:t>Double.</a:t>
            </a:r>
            <a:r>
              <a:rPr lang="en-US" sz="1600" i="1" dirty="0" err="1" smtClean="0"/>
              <a:t>toString</a:t>
            </a:r>
            <a:r>
              <a:rPr lang="en-US" sz="1600" dirty="0" smtClean="0"/>
              <a:t>(myReturnedDouble1) + "\n"</a:t>
            </a:r>
          </a:p>
          <a:p>
            <a:pPr defTabSz="365760"/>
            <a:r>
              <a:rPr lang="en-US" sz="1600" dirty="0" smtClean="0"/>
              <a:t>							+ myReturnedString2);</a:t>
            </a:r>
          </a:p>
          <a:p>
            <a:pPr defTabSz="365760"/>
            <a:r>
              <a:rPr lang="en-US" sz="1600" dirty="0" smtClean="0"/>
              <a:t>	}</a:t>
            </a:r>
          </a:p>
          <a:p>
            <a:endParaRPr lang="en-US" sz="1600" dirty="0"/>
          </a:p>
        </p:txBody>
      </p:sp>
      <p:sp>
        <p:nvSpPr>
          <p:cNvPr id="9" name="Right Arrow 8"/>
          <p:cNvSpPr/>
          <p:nvPr/>
        </p:nvSpPr>
        <p:spPr>
          <a:xfrm flipH="1">
            <a:off x="5257800" y="2895600"/>
            <a:ext cx="1752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3237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77</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7" name="TextBox 6"/>
          <p:cNvSpPr txBox="1"/>
          <p:nvPr/>
        </p:nvSpPr>
        <p:spPr>
          <a:xfrm>
            <a:off x="457200" y="1828800"/>
            <a:ext cx="8382000" cy="3785652"/>
          </a:xfrm>
          <a:prstGeom prst="rect">
            <a:avLst/>
          </a:prstGeom>
          <a:solidFill>
            <a:schemeClr val="bg1">
              <a:lumMod val="95000"/>
            </a:schemeClr>
          </a:solidFill>
          <a:ln>
            <a:solidFill>
              <a:srgbClr val="0060A8"/>
            </a:solidFill>
          </a:ln>
        </p:spPr>
        <p:txBody>
          <a:bodyPr wrap="square" rtlCol="0">
            <a:spAutoFit/>
          </a:bodyPr>
          <a:lstStyle/>
          <a:p>
            <a:r>
              <a:rPr lang="en-US" sz="1600" dirty="0" smtClean="0"/>
              <a:t>// </a:t>
            </a:r>
            <a:r>
              <a:rPr lang="en-US" sz="1600" b="1" dirty="0" smtClean="0"/>
              <a:t>Activity2</a:t>
            </a:r>
            <a:r>
              <a:rPr lang="en-US" sz="1600" dirty="0" smtClean="0"/>
              <a:t>. This </a:t>
            </a:r>
            <a:r>
              <a:rPr lang="en-US" sz="1600" dirty="0" err="1" smtClean="0"/>
              <a:t>subactivity</a:t>
            </a:r>
            <a:r>
              <a:rPr lang="en-US" sz="1600" dirty="0" smtClean="0"/>
              <a:t> receives a bundle of data, performs some work on the data and, </a:t>
            </a:r>
          </a:p>
          <a:p>
            <a:r>
              <a:rPr lang="en-US" sz="1600" dirty="0" smtClean="0"/>
              <a:t>// returns results to Activity1.</a:t>
            </a:r>
          </a:p>
          <a:p>
            <a:r>
              <a:rPr lang="en-US" sz="1600" b="1" dirty="0" smtClean="0"/>
              <a:t>package cis493.intents;</a:t>
            </a:r>
          </a:p>
          <a:p>
            <a:r>
              <a:rPr lang="en-US" sz="1600" b="1" dirty="0" smtClean="0"/>
              <a:t>import </a:t>
            </a:r>
            <a:r>
              <a:rPr lang="en-US" sz="1600" b="1" dirty="0" err="1" smtClean="0"/>
              <a:t>java.util.Date</a:t>
            </a:r>
            <a:r>
              <a:rPr lang="en-US" sz="1600" b="1" dirty="0" smtClean="0"/>
              <a:t>;</a:t>
            </a:r>
          </a:p>
          <a:p>
            <a:r>
              <a:rPr lang="en-US" sz="1600" b="1" dirty="0" smtClean="0"/>
              <a:t>import </a:t>
            </a:r>
            <a:r>
              <a:rPr lang="en-US" sz="1600" b="1" dirty="0" err="1" smtClean="0"/>
              <a:t>android.app.Activity</a:t>
            </a:r>
            <a:r>
              <a:rPr lang="en-US" sz="1600" b="1" dirty="0" smtClean="0"/>
              <a:t>;</a:t>
            </a:r>
          </a:p>
          <a:p>
            <a:r>
              <a:rPr lang="en-US" sz="1600" b="1" dirty="0" smtClean="0"/>
              <a:t>import </a:t>
            </a:r>
            <a:r>
              <a:rPr lang="en-US" sz="1600" b="1" dirty="0" err="1" smtClean="0"/>
              <a:t>android.content.Intent</a:t>
            </a:r>
            <a:r>
              <a:rPr lang="en-US" sz="1600" b="1" dirty="0" smtClean="0"/>
              <a:t>;</a:t>
            </a:r>
          </a:p>
          <a:p>
            <a:r>
              <a:rPr lang="en-US" sz="1600" b="1" dirty="0" smtClean="0"/>
              <a:t>import </a:t>
            </a:r>
            <a:r>
              <a:rPr lang="en-US" sz="1600" b="1" dirty="0" err="1" smtClean="0"/>
              <a:t>android.os.Bundle</a:t>
            </a:r>
            <a:r>
              <a:rPr lang="en-US" sz="1600" b="1" dirty="0" smtClean="0"/>
              <a:t>;</a:t>
            </a:r>
          </a:p>
          <a:p>
            <a:r>
              <a:rPr lang="en-US" sz="1600" b="1" dirty="0" smtClean="0"/>
              <a:t>import </a:t>
            </a:r>
            <a:r>
              <a:rPr lang="en-US" sz="1600" b="1" dirty="0" err="1" smtClean="0"/>
              <a:t>android.view.View</a:t>
            </a:r>
            <a:r>
              <a:rPr lang="en-US" sz="1600" b="1" dirty="0" smtClean="0"/>
              <a:t>;</a:t>
            </a:r>
          </a:p>
          <a:p>
            <a:r>
              <a:rPr lang="en-US" sz="1600" b="1" dirty="0" smtClean="0"/>
              <a:t>import </a:t>
            </a:r>
            <a:r>
              <a:rPr lang="en-US" sz="1600" b="1" dirty="0" err="1" smtClean="0"/>
              <a:t>android.view.View.OnClickListener</a:t>
            </a:r>
            <a:r>
              <a:rPr lang="en-US" sz="1600" b="1" dirty="0" smtClean="0"/>
              <a:t>;</a:t>
            </a:r>
          </a:p>
          <a:p>
            <a:r>
              <a:rPr lang="en-US" sz="1600" b="1" dirty="0" smtClean="0"/>
              <a:t>import </a:t>
            </a:r>
            <a:r>
              <a:rPr lang="en-US" sz="1600" b="1" dirty="0" err="1" smtClean="0"/>
              <a:t>android.widget</a:t>
            </a:r>
            <a:r>
              <a:rPr lang="en-US" sz="1600" b="1" dirty="0" smtClean="0"/>
              <a:t>.*;</a:t>
            </a:r>
          </a:p>
          <a:p>
            <a:endParaRPr lang="en-US" sz="1600" dirty="0" smtClean="0"/>
          </a:p>
          <a:p>
            <a:r>
              <a:rPr lang="en-US" sz="1600" b="1" dirty="0" smtClean="0"/>
              <a:t>public class Activity2 extends Activity {</a:t>
            </a:r>
          </a:p>
          <a:p>
            <a:r>
              <a:rPr lang="en-US" sz="1600" dirty="0" smtClean="0"/>
              <a:t>    </a:t>
            </a:r>
            <a:r>
              <a:rPr lang="en-US" sz="1600" dirty="0" err="1" smtClean="0"/>
              <a:t>TextView</a:t>
            </a:r>
            <a:r>
              <a:rPr lang="en-US" sz="1600" dirty="0" smtClean="0"/>
              <a:t> label2;</a:t>
            </a:r>
          </a:p>
          <a:p>
            <a:r>
              <a:rPr lang="en-US" sz="1600" dirty="0" smtClean="0"/>
              <a:t>    Button   btnCallActivity1;</a:t>
            </a:r>
          </a:p>
          <a:p>
            <a:r>
              <a:rPr lang="en-US" sz="1600" dirty="0" smtClean="0"/>
              <a:t>    </a:t>
            </a:r>
          </a:p>
        </p:txBody>
      </p:sp>
    </p:spTree>
    <p:extLst>
      <p:ext uri="{BB962C8B-B14F-4D97-AF65-F5344CB8AC3E}">
        <p14:creationId xmlns:p14="http://schemas.microsoft.com/office/powerpoint/2010/main" val="3617886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78</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7" name="TextBox 6"/>
          <p:cNvSpPr txBox="1"/>
          <p:nvPr/>
        </p:nvSpPr>
        <p:spPr>
          <a:xfrm>
            <a:off x="457200" y="1752600"/>
            <a:ext cx="8382000" cy="4616648"/>
          </a:xfrm>
          <a:prstGeom prst="rect">
            <a:avLst/>
          </a:prstGeom>
          <a:solidFill>
            <a:schemeClr val="bg1">
              <a:lumMod val="95000"/>
            </a:schemeClr>
          </a:solidFill>
          <a:ln>
            <a:solidFill>
              <a:srgbClr val="0060A8"/>
            </a:solidFill>
          </a:ln>
        </p:spPr>
        <p:txBody>
          <a:bodyPr wrap="square" rtlCol="0">
            <a:spAutoFit/>
          </a:bodyPr>
          <a:lstStyle/>
          <a:p>
            <a:pPr defTabSz="365760"/>
            <a:r>
              <a:rPr lang="en-US" sz="1400" dirty="0" smtClean="0"/>
              <a:t>// Activity2 – cont…</a:t>
            </a:r>
          </a:p>
          <a:p>
            <a:pPr defTabSz="365760"/>
            <a:r>
              <a:rPr lang="en-US" sz="1400" dirty="0" smtClean="0"/>
              <a:t> @Override</a:t>
            </a:r>
          </a:p>
          <a:p>
            <a:pPr defTabSz="365760"/>
            <a:r>
              <a:rPr lang="en-US" sz="1400" dirty="0" smtClean="0"/>
              <a:t>    </a:t>
            </a:r>
            <a:r>
              <a:rPr lang="en-US" sz="1400" b="1" dirty="0" smtClean="0"/>
              <a:t>public void </a:t>
            </a:r>
            <a:r>
              <a:rPr lang="en-US" sz="1400" b="1" dirty="0" err="1" smtClean="0"/>
              <a:t>onCreate</a:t>
            </a:r>
            <a:r>
              <a:rPr lang="en-US" sz="1400" b="1" dirty="0" smtClean="0"/>
              <a:t>(Bundle </a:t>
            </a:r>
            <a:r>
              <a:rPr lang="en-US" sz="1400" b="1" dirty="0" err="1" smtClean="0"/>
              <a:t>savedInstanceState</a:t>
            </a:r>
            <a:r>
              <a:rPr lang="en-US" sz="1400" b="1" dirty="0" smtClean="0"/>
              <a:t>) {</a:t>
            </a:r>
          </a:p>
          <a:p>
            <a:pPr defTabSz="365760"/>
            <a:r>
              <a:rPr lang="en-US" sz="1400" dirty="0" smtClean="0"/>
              <a:t>        </a:t>
            </a:r>
            <a:r>
              <a:rPr lang="en-US" sz="1400" b="1" dirty="0" err="1" smtClean="0"/>
              <a:t>super.onCreate</a:t>
            </a:r>
            <a:r>
              <a:rPr lang="en-US" sz="1400" b="1" dirty="0" smtClean="0"/>
              <a:t>(</a:t>
            </a:r>
            <a:r>
              <a:rPr lang="en-US" sz="1400" b="1" dirty="0" err="1" smtClean="0"/>
              <a:t>savedInstanceState</a:t>
            </a:r>
            <a:r>
              <a:rPr lang="en-US" sz="1400" b="1" dirty="0" smtClean="0"/>
              <a:t>);</a:t>
            </a:r>
          </a:p>
          <a:p>
            <a:pPr defTabSz="365760"/>
            <a:r>
              <a:rPr lang="en-US" sz="1400" dirty="0" smtClean="0"/>
              <a:t>        </a:t>
            </a:r>
            <a:r>
              <a:rPr lang="en-US" sz="1400" dirty="0" err="1" smtClean="0"/>
              <a:t>setContentView</a:t>
            </a:r>
            <a:r>
              <a:rPr lang="en-US" sz="1400" dirty="0" smtClean="0"/>
              <a:t>(R.layout.</a:t>
            </a:r>
            <a:r>
              <a:rPr lang="en-US" sz="1400" i="1" dirty="0" smtClean="0"/>
              <a:t>main2);</a:t>
            </a:r>
          </a:p>
          <a:p>
            <a:pPr defTabSz="365760"/>
            <a:r>
              <a:rPr lang="en-US" sz="1400" dirty="0" smtClean="0"/>
              <a:t>        //bind UI variables to Java code</a:t>
            </a:r>
          </a:p>
          <a:p>
            <a:pPr defTabSz="365760"/>
            <a:r>
              <a:rPr lang="en-US" sz="1400" dirty="0" smtClean="0"/>
              <a:t>        label2 = (</a:t>
            </a:r>
            <a:r>
              <a:rPr lang="en-US" sz="1400" dirty="0" err="1" smtClean="0"/>
              <a:t>TextView</a:t>
            </a:r>
            <a:r>
              <a:rPr lang="en-US" sz="1400" dirty="0" smtClean="0"/>
              <a:t>)</a:t>
            </a:r>
            <a:r>
              <a:rPr lang="en-US" sz="1400" dirty="0" err="1" smtClean="0"/>
              <a:t>findViewById</a:t>
            </a:r>
            <a:r>
              <a:rPr lang="en-US" sz="1400" dirty="0" smtClean="0"/>
              <a:t>(R.id.</a:t>
            </a:r>
            <a:r>
              <a:rPr lang="en-US" sz="1400" i="1" dirty="0" smtClean="0"/>
              <a:t>label2);</a:t>
            </a:r>
          </a:p>
          <a:p>
            <a:pPr defTabSz="365760"/>
            <a:r>
              <a:rPr lang="en-US" sz="1400" dirty="0" smtClean="0"/>
              <a:t>        btnCallActivity1 = (Button)</a:t>
            </a:r>
            <a:r>
              <a:rPr lang="en-US" sz="1400" dirty="0" err="1" smtClean="0"/>
              <a:t>findViewById</a:t>
            </a:r>
            <a:r>
              <a:rPr lang="en-US" sz="1400" dirty="0" smtClean="0"/>
              <a:t>(R.id.</a:t>
            </a:r>
            <a:r>
              <a:rPr lang="en-US" sz="1400" i="1" dirty="0" smtClean="0"/>
              <a:t>btnCallActivity1);</a:t>
            </a:r>
          </a:p>
          <a:p>
            <a:pPr defTabSz="365760"/>
            <a:r>
              <a:rPr lang="en-US" sz="1400" dirty="0" smtClean="0"/>
              <a:t>        btnCallActivity1.setOnClickListener(</a:t>
            </a:r>
            <a:r>
              <a:rPr lang="en-US" sz="1400" b="1" dirty="0" smtClean="0"/>
              <a:t>new Clicker1());</a:t>
            </a:r>
          </a:p>
          <a:p>
            <a:pPr defTabSz="365760"/>
            <a:endParaRPr lang="en-US" sz="1400" dirty="0" smtClean="0"/>
          </a:p>
          <a:p>
            <a:pPr defTabSz="365760"/>
            <a:r>
              <a:rPr lang="en-US" sz="1400" dirty="0" smtClean="0"/>
              <a:t>        //create a local Intent handler – we have been called!</a:t>
            </a:r>
          </a:p>
          <a:p>
            <a:pPr defTabSz="365760"/>
            <a:r>
              <a:rPr lang="en-US" sz="1400" dirty="0" smtClean="0"/>
              <a:t>        Intent </a:t>
            </a:r>
            <a:r>
              <a:rPr lang="en-US" sz="1400" dirty="0" err="1" smtClean="0"/>
              <a:t>myLocalIntent</a:t>
            </a:r>
            <a:r>
              <a:rPr lang="en-US" sz="1400" dirty="0" smtClean="0"/>
              <a:t> = </a:t>
            </a:r>
            <a:r>
              <a:rPr lang="en-US" sz="1400" dirty="0" err="1" smtClean="0"/>
              <a:t>getIntent</a:t>
            </a:r>
            <a:r>
              <a:rPr lang="en-US" sz="1400" dirty="0" smtClean="0"/>
              <a:t>();</a:t>
            </a:r>
          </a:p>
          <a:p>
            <a:pPr defTabSz="365760"/>
            <a:endParaRPr lang="en-US" sz="1400" dirty="0" smtClean="0"/>
          </a:p>
          <a:p>
            <a:pPr defTabSz="365760"/>
            <a:r>
              <a:rPr lang="en-US" sz="1400" dirty="0" smtClean="0"/>
              <a:t>        //grab the data package with all the pieces sent to us</a:t>
            </a:r>
          </a:p>
          <a:p>
            <a:pPr defTabSz="365760"/>
            <a:r>
              <a:rPr lang="en-US" sz="1400" dirty="0" smtClean="0"/>
              <a:t>        Bundle </a:t>
            </a:r>
            <a:r>
              <a:rPr lang="en-US" sz="1400" dirty="0" err="1" smtClean="0"/>
              <a:t>myBundle</a:t>
            </a:r>
            <a:r>
              <a:rPr lang="en-US" sz="1400" dirty="0" smtClean="0"/>
              <a:t> = </a:t>
            </a:r>
            <a:r>
              <a:rPr lang="en-US" sz="1400" dirty="0" err="1" smtClean="0"/>
              <a:t>myLocalIntent.getExtras</a:t>
            </a:r>
            <a:r>
              <a:rPr lang="en-US" sz="1400" dirty="0" smtClean="0"/>
              <a:t>();</a:t>
            </a:r>
          </a:p>
          <a:p>
            <a:pPr defTabSz="365760"/>
            <a:endParaRPr lang="en-US" sz="1400" dirty="0" smtClean="0"/>
          </a:p>
          <a:p>
            <a:pPr defTabSz="365760"/>
            <a:r>
              <a:rPr lang="en-US" sz="1400" dirty="0" smtClean="0"/>
              <a:t>        //extract the individual data parts of the bundle </a:t>
            </a:r>
          </a:p>
          <a:p>
            <a:pPr defTabSz="365760"/>
            <a:r>
              <a:rPr lang="en-US" sz="1400" dirty="0" smtClean="0"/>
              <a:t>        String str1 = </a:t>
            </a:r>
            <a:r>
              <a:rPr lang="en-US" sz="1400" dirty="0" err="1" smtClean="0"/>
              <a:t>myBundle.getString</a:t>
            </a:r>
            <a:r>
              <a:rPr lang="en-US" sz="1400" dirty="0" smtClean="0"/>
              <a:t>("myString1");</a:t>
            </a:r>
          </a:p>
          <a:p>
            <a:pPr defTabSz="365760"/>
            <a:r>
              <a:rPr lang="en-US" sz="1400" dirty="0" smtClean="0"/>
              <a:t>        </a:t>
            </a:r>
            <a:r>
              <a:rPr lang="en-US" sz="1400" b="1" dirty="0" smtClean="0"/>
              <a:t>double dob1 = </a:t>
            </a:r>
            <a:r>
              <a:rPr lang="en-US" sz="1400" b="1" dirty="0" err="1" smtClean="0"/>
              <a:t>myBundle.getDouble</a:t>
            </a:r>
            <a:r>
              <a:rPr lang="en-US" sz="1400" b="1" dirty="0" smtClean="0"/>
              <a:t>("myDouble1");</a:t>
            </a:r>
          </a:p>
          <a:p>
            <a:pPr defTabSz="365760"/>
            <a:r>
              <a:rPr lang="en-US" sz="1400" dirty="0" smtClean="0"/>
              <a:t>        </a:t>
            </a:r>
            <a:r>
              <a:rPr lang="en-US" sz="1400" b="1" dirty="0" err="1" smtClean="0"/>
              <a:t>int</a:t>
            </a:r>
            <a:r>
              <a:rPr lang="en-US" sz="1400" b="1" dirty="0" smtClean="0"/>
              <a:t>[]  arr1 = </a:t>
            </a:r>
            <a:r>
              <a:rPr lang="en-US" sz="1400" b="1" dirty="0" err="1" smtClean="0"/>
              <a:t>myBundle.getIntArray</a:t>
            </a:r>
            <a:r>
              <a:rPr lang="en-US" sz="1400" b="1" dirty="0" smtClean="0"/>
              <a:t>("myIntArray1");</a:t>
            </a:r>
          </a:p>
          <a:p>
            <a:pPr defTabSz="365760"/>
            <a:r>
              <a:rPr lang="en-US" sz="1400" dirty="0" smtClean="0"/>
              <a:t>        </a:t>
            </a:r>
          </a:p>
        </p:txBody>
      </p:sp>
      <p:sp>
        <p:nvSpPr>
          <p:cNvPr id="9" name="Right Arrow 8"/>
          <p:cNvSpPr/>
          <p:nvPr/>
        </p:nvSpPr>
        <p:spPr>
          <a:xfrm flipH="1">
            <a:off x="3886200" y="4267200"/>
            <a:ext cx="990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4495800" y="4876800"/>
            <a:ext cx="990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4724400" y="5791200"/>
            <a:ext cx="990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4887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752600"/>
            <a:ext cx="8382000" cy="5047536"/>
          </a:xfrm>
          <a:prstGeom prst="rect">
            <a:avLst/>
          </a:prstGeom>
          <a:solidFill>
            <a:schemeClr val="bg1">
              <a:lumMod val="95000"/>
            </a:schemeClr>
          </a:solidFill>
          <a:ln>
            <a:solidFill>
              <a:srgbClr val="0060A8"/>
            </a:solidFill>
          </a:ln>
        </p:spPr>
        <p:txBody>
          <a:bodyPr wrap="square" rtlCol="0">
            <a:spAutoFit/>
          </a:bodyPr>
          <a:lstStyle/>
          <a:p>
            <a:pPr defTabSz="365760"/>
            <a:r>
              <a:rPr lang="en-US" sz="1400" dirty="0" smtClean="0"/>
              <a:t>	//Activity2 – cont…        </a:t>
            </a:r>
          </a:p>
          <a:p>
            <a:pPr defTabSz="365760"/>
            <a:r>
              <a:rPr lang="en-US" sz="1400" dirty="0" smtClean="0"/>
              <a:t>        //do something with the data here (for example...)</a:t>
            </a:r>
          </a:p>
          <a:p>
            <a:pPr defTabSz="365760"/>
            <a:r>
              <a:rPr lang="en-US" sz="1400" dirty="0" smtClean="0"/>
              <a:t>        String </a:t>
            </a:r>
            <a:r>
              <a:rPr lang="en-US" sz="1400" dirty="0" err="1" smtClean="0"/>
              <a:t>strArr</a:t>
            </a:r>
            <a:r>
              <a:rPr lang="en-US" sz="1400" dirty="0" smtClean="0"/>
              <a:t>  = "{ ";</a:t>
            </a:r>
          </a:p>
          <a:p>
            <a:pPr defTabSz="365760"/>
            <a:r>
              <a:rPr lang="en-US" sz="1400" dirty="0" smtClean="0"/>
              <a:t>        </a:t>
            </a:r>
            <a:r>
              <a:rPr lang="en-US" sz="1400" b="1" dirty="0" err="1" smtClean="0"/>
              <a:t>int</a:t>
            </a:r>
            <a:r>
              <a:rPr lang="en-US" sz="1400" b="1" dirty="0" smtClean="0"/>
              <a:t> </a:t>
            </a:r>
            <a:r>
              <a:rPr lang="en-US" sz="1400" b="1" dirty="0" err="1" smtClean="0"/>
              <a:t>sumIntValues</a:t>
            </a:r>
            <a:r>
              <a:rPr lang="en-US" sz="1400" b="1" dirty="0" smtClean="0"/>
              <a:t> = 0;</a:t>
            </a:r>
          </a:p>
          <a:p>
            <a:pPr defTabSz="365760"/>
            <a:r>
              <a:rPr lang="en-US" sz="1400" dirty="0" smtClean="0"/>
              <a:t>        </a:t>
            </a:r>
            <a:r>
              <a:rPr lang="en-US" sz="1400" b="1" dirty="0" smtClean="0"/>
              <a:t>for (</a:t>
            </a:r>
            <a:r>
              <a:rPr lang="en-US" sz="1400" b="1" dirty="0" err="1" smtClean="0"/>
              <a:t>int</a:t>
            </a:r>
            <a:r>
              <a:rPr lang="en-US" sz="1400" b="1" dirty="0" smtClean="0"/>
              <a:t> </a:t>
            </a:r>
            <a:r>
              <a:rPr lang="en-US" sz="1400" b="1" dirty="0" err="1" smtClean="0"/>
              <a:t>i</a:t>
            </a:r>
            <a:r>
              <a:rPr lang="en-US" sz="1400" b="1" dirty="0" smtClean="0"/>
              <a:t>=0; </a:t>
            </a:r>
            <a:r>
              <a:rPr lang="en-US" sz="1400" b="1" dirty="0" err="1" smtClean="0"/>
              <a:t>i</a:t>
            </a:r>
            <a:r>
              <a:rPr lang="en-US" sz="1400" b="1" dirty="0" smtClean="0"/>
              <a:t>&lt;arr1.length; </a:t>
            </a:r>
            <a:r>
              <a:rPr lang="en-US" sz="1400" b="1" dirty="0" err="1" smtClean="0"/>
              <a:t>i</a:t>
            </a:r>
            <a:r>
              <a:rPr lang="en-US" sz="1400" b="1" dirty="0" smtClean="0"/>
              <a:t>++) {</a:t>
            </a:r>
          </a:p>
          <a:p>
            <a:pPr lvl="1" defTabSz="365760"/>
            <a:r>
              <a:rPr lang="en-US" sz="1400" dirty="0" smtClean="0"/>
              <a:t>        </a:t>
            </a:r>
            <a:r>
              <a:rPr lang="en-US" sz="1400" dirty="0" err="1" smtClean="0"/>
              <a:t>sumIntValues</a:t>
            </a:r>
            <a:r>
              <a:rPr lang="en-US" sz="1400" dirty="0" smtClean="0"/>
              <a:t> += arr1[</a:t>
            </a:r>
            <a:r>
              <a:rPr lang="en-US" sz="1400" dirty="0" err="1" smtClean="0"/>
              <a:t>i</a:t>
            </a:r>
            <a:r>
              <a:rPr lang="en-US" sz="1400" dirty="0" smtClean="0"/>
              <a:t>];</a:t>
            </a:r>
          </a:p>
          <a:p>
            <a:pPr lvl="1" defTabSz="365760"/>
            <a:r>
              <a:rPr lang="en-US" sz="1400" dirty="0" smtClean="0"/>
              <a:t>        </a:t>
            </a:r>
            <a:r>
              <a:rPr lang="en-US" sz="1400" dirty="0" err="1" smtClean="0"/>
              <a:t>strArr</a:t>
            </a:r>
            <a:r>
              <a:rPr lang="en-US" sz="1400" dirty="0" smtClean="0"/>
              <a:t> += </a:t>
            </a:r>
            <a:r>
              <a:rPr lang="en-US" sz="1400" dirty="0" err="1" smtClean="0"/>
              <a:t>Integer.</a:t>
            </a:r>
            <a:r>
              <a:rPr lang="en-US" sz="1400" i="1" dirty="0" err="1" smtClean="0"/>
              <a:t>toString</a:t>
            </a:r>
            <a:r>
              <a:rPr lang="en-US" sz="1400" i="1" dirty="0" smtClean="0"/>
              <a:t>( arr1[</a:t>
            </a:r>
            <a:r>
              <a:rPr lang="en-US" sz="1400" i="1" dirty="0" err="1" smtClean="0"/>
              <a:t>i</a:t>
            </a:r>
            <a:r>
              <a:rPr lang="en-US" sz="1400" i="1" dirty="0" smtClean="0"/>
              <a:t>] ) + " ";</a:t>
            </a:r>
          </a:p>
          <a:p>
            <a:pPr defTabSz="365760"/>
            <a:r>
              <a:rPr lang="en-US" sz="1400" dirty="0" smtClean="0"/>
              <a:t>        }</a:t>
            </a:r>
          </a:p>
          <a:p>
            <a:pPr defTabSz="365760"/>
            <a:r>
              <a:rPr lang="en-US" sz="1400" dirty="0" smtClean="0"/>
              <a:t>        </a:t>
            </a:r>
            <a:r>
              <a:rPr lang="en-US" sz="1400" dirty="0" err="1" smtClean="0"/>
              <a:t>strArr</a:t>
            </a:r>
            <a:r>
              <a:rPr lang="en-US" sz="1400" dirty="0" smtClean="0"/>
              <a:t> += " }";</a:t>
            </a:r>
          </a:p>
          <a:p>
            <a:pPr defTabSz="365760"/>
            <a:endParaRPr lang="en-US" sz="1400" dirty="0" smtClean="0"/>
          </a:p>
          <a:p>
            <a:pPr defTabSz="365760"/>
            <a:r>
              <a:rPr lang="en-US" sz="1400" dirty="0" smtClean="0"/>
              <a:t>        //show arriving data in GUI label</a:t>
            </a:r>
          </a:p>
          <a:p>
            <a:pPr defTabSz="365760"/>
            <a:r>
              <a:rPr lang="en-US" sz="1400" dirty="0" smtClean="0"/>
              <a:t>        label2.setText("Activity2   (receiving...) \n\n" +   "myString1:   " + str1 + "\n" + </a:t>
            </a:r>
          </a:p>
          <a:p>
            <a:pPr defTabSz="365760"/>
            <a:r>
              <a:rPr lang="en-US" sz="1400" dirty="0" smtClean="0"/>
              <a:t>               "myDouble1:   " + </a:t>
            </a:r>
            <a:r>
              <a:rPr lang="en-US" sz="1400" dirty="0" err="1" smtClean="0"/>
              <a:t>Double.</a:t>
            </a:r>
            <a:r>
              <a:rPr lang="en-US" sz="1400" i="1" dirty="0" err="1" smtClean="0"/>
              <a:t>toString</a:t>
            </a:r>
            <a:r>
              <a:rPr lang="en-US" sz="1400" i="1" dirty="0" smtClean="0"/>
              <a:t>(dob1) + "\n" +   </a:t>
            </a:r>
            <a:r>
              <a:rPr lang="en-US" sz="1400" dirty="0" smtClean="0"/>
              <a:t> "myIntArray1: " + </a:t>
            </a:r>
            <a:r>
              <a:rPr lang="en-US" sz="1400" dirty="0" err="1" smtClean="0"/>
              <a:t>strArr</a:t>
            </a:r>
            <a:r>
              <a:rPr lang="en-US" sz="1400" dirty="0" smtClean="0"/>
              <a:t>);</a:t>
            </a:r>
          </a:p>
          <a:p>
            <a:pPr defTabSz="365760"/>
            <a:r>
              <a:rPr lang="en-US" sz="1400" dirty="0" smtClean="0"/>
              <a:t>                </a:t>
            </a:r>
          </a:p>
          <a:p>
            <a:pPr defTabSz="365760"/>
            <a:r>
              <a:rPr lang="en-US" sz="1400" dirty="0" smtClean="0"/>
              <a:t>        //now go back to myActivity1 with some data made here    </a:t>
            </a:r>
          </a:p>
          <a:p>
            <a:pPr defTabSz="365760"/>
            <a:r>
              <a:rPr lang="en-US" sz="1400" dirty="0" smtClean="0"/>
              <a:t>        </a:t>
            </a:r>
            <a:r>
              <a:rPr lang="en-US" sz="1400" b="1" dirty="0" smtClean="0"/>
              <a:t>double </a:t>
            </a:r>
            <a:r>
              <a:rPr lang="en-US" sz="1400" dirty="0" err="1" smtClean="0"/>
              <a:t>someNumber</a:t>
            </a:r>
            <a:r>
              <a:rPr lang="en-US" sz="1400" dirty="0" smtClean="0"/>
              <a:t> = </a:t>
            </a:r>
            <a:r>
              <a:rPr lang="en-US" sz="1400" dirty="0" err="1" smtClean="0"/>
              <a:t>sumIntValues</a:t>
            </a:r>
            <a:r>
              <a:rPr lang="en-US" sz="1400" dirty="0" smtClean="0"/>
              <a:t> + dob1;</a:t>
            </a:r>
          </a:p>
          <a:p>
            <a:pPr defTabSz="365760"/>
            <a:r>
              <a:rPr lang="en-US" sz="1400" dirty="0" smtClean="0"/>
              <a:t>        </a:t>
            </a:r>
            <a:r>
              <a:rPr lang="en-US" sz="1400" dirty="0" err="1" smtClean="0"/>
              <a:t>myBundle.putString</a:t>
            </a:r>
            <a:r>
              <a:rPr lang="en-US" sz="1400" dirty="0" smtClean="0"/>
              <a:t>("myReturnedString1", "Adios Android");</a:t>
            </a:r>
          </a:p>
          <a:p>
            <a:pPr defTabSz="365760"/>
            <a:r>
              <a:rPr lang="en-US" sz="1400" dirty="0" smtClean="0"/>
              <a:t>        </a:t>
            </a:r>
            <a:r>
              <a:rPr lang="en-US" sz="1400" dirty="0" err="1" smtClean="0"/>
              <a:t>myBundle.putDouble</a:t>
            </a:r>
            <a:r>
              <a:rPr lang="en-US" sz="1400" dirty="0" smtClean="0"/>
              <a:t>("myReturnedDouble1", </a:t>
            </a:r>
            <a:r>
              <a:rPr lang="en-US" sz="1400" dirty="0" err="1" smtClean="0"/>
              <a:t>someNumber</a:t>
            </a:r>
            <a:r>
              <a:rPr lang="en-US" sz="1400" dirty="0" smtClean="0"/>
              <a:t>);</a:t>
            </a:r>
          </a:p>
          <a:p>
            <a:pPr defTabSz="365760"/>
            <a:r>
              <a:rPr lang="en-US" sz="1400" dirty="0" smtClean="0"/>
              <a:t>        </a:t>
            </a:r>
            <a:r>
              <a:rPr lang="en-US" sz="1400" dirty="0" err="1" smtClean="0"/>
              <a:t>myBundle.putString</a:t>
            </a:r>
            <a:r>
              <a:rPr lang="en-US" sz="1400" dirty="0" smtClean="0"/>
              <a:t>("</a:t>
            </a:r>
            <a:r>
              <a:rPr lang="en-US" sz="1400" dirty="0" err="1" smtClean="0"/>
              <a:t>myCurrentTime</a:t>
            </a:r>
            <a:r>
              <a:rPr lang="en-US" sz="1400" dirty="0" smtClean="0"/>
              <a:t>", </a:t>
            </a:r>
            <a:r>
              <a:rPr lang="en-US" sz="1400" b="1" dirty="0" smtClean="0"/>
              <a:t>new Date().</a:t>
            </a:r>
            <a:r>
              <a:rPr lang="en-US" sz="1400" b="1" dirty="0" err="1" smtClean="0"/>
              <a:t>toLocaleString</a:t>
            </a:r>
            <a:r>
              <a:rPr lang="en-US" sz="1400" b="1" dirty="0" smtClean="0"/>
              <a:t>() );</a:t>
            </a:r>
          </a:p>
          <a:p>
            <a:pPr defTabSz="365760"/>
            <a:r>
              <a:rPr lang="en-US" sz="1400" dirty="0" smtClean="0"/>
              <a:t>        </a:t>
            </a:r>
            <a:r>
              <a:rPr lang="en-US" sz="1400" dirty="0" err="1" smtClean="0"/>
              <a:t>myLocalIntent.putExtras</a:t>
            </a:r>
            <a:r>
              <a:rPr lang="en-US" sz="1400" dirty="0" smtClean="0"/>
              <a:t>(</a:t>
            </a:r>
            <a:r>
              <a:rPr lang="en-US" sz="1400" dirty="0" err="1" smtClean="0"/>
              <a:t>myBundle</a:t>
            </a:r>
            <a:r>
              <a:rPr lang="en-US" sz="1400" dirty="0" smtClean="0"/>
              <a:t>);</a:t>
            </a:r>
          </a:p>
          <a:p>
            <a:pPr defTabSz="365760"/>
            <a:endParaRPr lang="en-US" sz="1400" dirty="0" smtClean="0"/>
          </a:p>
          <a:p>
            <a:pPr defTabSz="365760"/>
            <a:r>
              <a:rPr lang="en-US" sz="1400" dirty="0" smtClean="0"/>
              <a:t>        </a:t>
            </a:r>
            <a:r>
              <a:rPr lang="en-US" sz="1400" dirty="0" err="1" smtClean="0"/>
              <a:t>setResult</a:t>
            </a:r>
            <a:r>
              <a:rPr lang="en-US" sz="1400" dirty="0" smtClean="0"/>
              <a:t>(</a:t>
            </a:r>
            <a:r>
              <a:rPr lang="en-US" sz="1400" dirty="0" err="1" smtClean="0"/>
              <a:t>Activity.</a:t>
            </a:r>
            <a:r>
              <a:rPr lang="en-US" sz="1400" i="1" dirty="0" err="1" smtClean="0"/>
              <a:t>RESULT_OK</a:t>
            </a:r>
            <a:r>
              <a:rPr lang="en-US" sz="1400" i="1" dirty="0" smtClean="0"/>
              <a:t>, </a:t>
            </a:r>
            <a:r>
              <a:rPr lang="en-US" sz="1400" i="1" dirty="0" err="1" smtClean="0"/>
              <a:t>myLocalIntent</a:t>
            </a:r>
            <a:r>
              <a:rPr lang="en-US" sz="1400" i="1" dirty="0" smtClean="0"/>
              <a:t>);</a:t>
            </a:r>
            <a:r>
              <a:rPr lang="en-US" sz="1400" dirty="0" smtClean="0"/>
              <a:t>        </a:t>
            </a:r>
          </a:p>
          <a:p>
            <a:pPr defTabSz="365760"/>
            <a:r>
              <a:rPr lang="en-US" sz="1400" dirty="0" smtClean="0"/>
              <a:t>    }//</a:t>
            </a:r>
            <a:r>
              <a:rPr lang="en-US" sz="1400" dirty="0" err="1" smtClean="0"/>
              <a:t>onCreate</a:t>
            </a:r>
            <a:r>
              <a:rPr lang="en-US" sz="1400" b="1" dirty="0" smtClean="0"/>
              <a:t>());</a:t>
            </a:r>
            <a:endParaRPr lang="en-US" sz="1400" dirty="0"/>
          </a:p>
        </p:txBody>
      </p:sp>
      <p:sp>
        <p:nvSpPr>
          <p:cNvPr id="2" name="Slide Number Placeholder 1"/>
          <p:cNvSpPr>
            <a:spLocks noGrp="1"/>
          </p:cNvSpPr>
          <p:nvPr>
            <p:ph type="sldNum" sz="quarter" idx="12"/>
          </p:nvPr>
        </p:nvSpPr>
        <p:spPr/>
        <p:txBody>
          <a:bodyPr/>
          <a:lstStyle/>
          <a:p>
            <a:fld id="{7967A042-E02F-4D13-9079-28240E5E6B49}" type="slidenum">
              <a:rPr lang="en-US" smtClean="0"/>
              <a:pPr/>
              <a:t>79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endParaRPr lang="en-US" sz="2000" dirty="0" smtClean="0"/>
          </a:p>
        </p:txBody>
      </p:sp>
      <p:sp>
        <p:nvSpPr>
          <p:cNvPr id="9" name="Right Arrow 8"/>
          <p:cNvSpPr/>
          <p:nvPr/>
        </p:nvSpPr>
        <p:spPr>
          <a:xfrm flipH="1" flipV="1">
            <a:off x="4572000" y="6400800"/>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flipV="1">
            <a:off x="5715000" y="5410200"/>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16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5"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6" name="Picture 5"/>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graphicFrame>
        <p:nvGraphicFramePr>
          <p:cNvPr id="7" name="Table 6"/>
          <p:cNvGraphicFramePr>
            <a:graphicFrameLocks noGrp="1"/>
          </p:cNvGraphicFramePr>
          <p:nvPr/>
        </p:nvGraphicFramePr>
        <p:xfrm>
          <a:off x="914400" y="1066800"/>
          <a:ext cx="7239000" cy="453237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0840">
                <a:tc gridSpan="2">
                  <a:txBody>
                    <a:bodyPr/>
                    <a:lstStyle/>
                    <a:p>
                      <a:r>
                        <a:rPr lang="en-US" sz="3200" dirty="0" smtClean="0"/>
                        <a:t>Built-in Standard Actions</a:t>
                      </a:r>
                      <a:endParaRPr lang="en-US" sz="3200" dirty="0"/>
                    </a:p>
                  </a:txBody>
                  <a:tcPr/>
                </a:tc>
                <a:tc hMerge="1">
                  <a:txBody>
                    <a:bodyPr/>
                    <a:lstStyle/>
                    <a:p>
                      <a:endParaRPr lang="en-US"/>
                    </a:p>
                  </a:txBody>
                  <a:tcPr/>
                </a:tc>
                <a:extLst>
                  <a:ext uri="{0D108BD9-81ED-4DB2-BD59-A6C34878D82A}">
                    <a16:rowId xmlns:a16="http://schemas.microsoft.com/office/drawing/2014/main" val="10000"/>
                  </a:ext>
                </a:extLst>
              </a:tr>
              <a:tr h="868680">
                <a:tc gridSpan="2">
                  <a:txBody>
                    <a:bodyPr/>
                    <a:lstStyle/>
                    <a:p>
                      <a:pPr marL="0" marR="0">
                        <a:lnSpc>
                          <a:spcPct val="115000"/>
                        </a:lnSpc>
                        <a:spcBef>
                          <a:spcPts val="0"/>
                        </a:spcBef>
                        <a:spcAft>
                          <a:spcPts val="0"/>
                        </a:spcAft>
                      </a:pPr>
                      <a:r>
                        <a:rPr lang="en-US" sz="1600" dirty="0" smtClean="0">
                          <a:latin typeface="+mn-lt"/>
                          <a:ea typeface="Calibri"/>
                          <a:cs typeface="Times New Roman"/>
                        </a:rPr>
                        <a:t>List of standard actions that Intents can use for launching activities (usually through </a:t>
                      </a:r>
                      <a:r>
                        <a:rPr lang="en-US" sz="1600" i="1" dirty="0" err="1" smtClean="0">
                          <a:latin typeface="+mn-lt"/>
                          <a:ea typeface="Calibri"/>
                          <a:cs typeface="Times New Roman"/>
                        </a:rPr>
                        <a:t>startActivity</a:t>
                      </a:r>
                      <a:r>
                        <a:rPr lang="en-US" sz="1600" i="1" dirty="0" smtClean="0">
                          <a:latin typeface="+mn-lt"/>
                          <a:ea typeface="Calibri"/>
                          <a:cs typeface="Times New Roman"/>
                        </a:rPr>
                        <a:t>(Intent).</a:t>
                      </a:r>
                      <a:r>
                        <a:rPr lang="en-US" sz="1600" dirty="0" smtClean="0">
                          <a:latin typeface="+mn-lt"/>
                          <a:ea typeface="Calibri"/>
                          <a:cs typeface="Times New Roman"/>
                        </a:rPr>
                        <a:t> </a:t>
                      </a:r>
                    </a:p>
                    <a:p>
                      <a:pPr marL="0" marR="0">
                        <a:lnSpc>
                          <a:spcPct val="115000"/>
                        </a:lnSpc>
                        <a:spcBef>
                          <a:spcPts val="0"/>
                        </a:spcBef>
                        <a:spcAft>
                          <a:spcPts val="0"/>
                        </a:spcAft>
                      </a:pPr>
                      <a:endParaRPr lang="en-US" sz="1600" dirty="0">
                        <a:latin typeface="+mn-lt"/>
                        <a:ea typeface="Calibri"/>
                        <a:cs typeface="Times New Roman"/>
                      </a:endParaRPr>
                    </a:p>
                  </a:txBody>
                  <a:tcPr marL="68580" marR="68580" marT="0" marB="0"/>
                </a:tc>
                <a:tc hMerge="1">
                  <a:txBody>
                    <a:bodyPr/>
                    <a:lstStyle/>
                    <a:p>
                      <a:endParaRPr lang="en-US"/>
                    </a:p>
                  </a:txBody>
                  <a:tcPr/>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1600" b="1" dirty="0" smtClean="0">
                          <a:latin typeface="Calibri"/>
                          <a:ea typeface="Calibri"/>
                          <a:cs typeface="Times New Roman"/>
                        </a:rPr>
                        <a:t>ACTION_MAIN</a:t>
                      </a:r>
                      <a:endParaRPr lang="en-US" sz="1600" b="1" dirty="0">
                        <a:latin typeface="Calibri"/>
                        <a:ea typeface="Calibri"/>
                        <a:cs typeface="Times New Roman"/>
                      </a:endParaRPr>
                    </a:p>
                    <a:p>
                      <a:pPr marL="0" marR="0">
                        <a:lnSpc>
                          <a:spcPct val="115000"/>
                        </a:lnSpc>
                        <a:spcBef>
                          <a:spcPts val="0"/>
                        </a:spcBef>
                        <a:spcAft>
                          <a:spcPts val="0"/>
                        </a:spcAft>
                      </a:pPr>
                      <a:r>
                        <a:rPr lang="en-US" sz="1600" dirty="0">
                          <a:latin typeface="Calibri"/>
                          <a:ea typeface="Calibri"/>
                          <a:cs typeface="Times New Roman"/>
                        </a:rPr>
                        <a:t>ACTION_VIEW</a:t>
                      </a:r>
                    </a:p>
                    <a:p>
                      <a:pPr marL="0" marR="0">
                        <a:lnSpc>
                          <a:spcPct val="115000"/>
                        </a:lnSpc>
                        <a:spcBef>
                          <a:spcPts val="0"/>
                        </a:spcBef>
                        <a:spcAft>
                          <a:spcPts val="0"/>
                        </a:spcAft>
                      </a:pPr>
                      <a:r>
                        <a:rPr lang="en-US" sz="1600" dirty="0">
                          <a:latin typeface="Calibri"/>
                          <a:ea typeface="Calibri"/>
                          <a:cs typeface="Times New Roman"/>
                        </a:rPr>
                        <a:t>ACTION_ATTACH_DATA</a:t>
                      </a:r>
                    </a:p>
                    <a:p>
                      <a:pPr marL="0" marR="0">
                        <a:lnSpc>
                          <a:spcPct val="115000"/>
                        </a:lnSpc>
                        <a:spcBef>
                          <a:spcPts val="0"/>
                        </a:spcBef>
                        <a:spcAft>
                          <a:spcPts val="0"/>
                        </a:spcAft>
                      </a:pPr>
                      <a:r>
                        <a:rPr lang="en-US" sz="1600" b="1" dirty="0">
                          <a:latin typeface="Calibri"/>
                          <a:ea typeface="Calibri"/>
                          <a:cs typeface="Times New Roman"/>
                        </a:rPr>
                        <a:t>ACTION_EDIT</a:t>
                      </a:r>
                    </a:p>
                    <a:p>
                      <a:pPr marL="0" marR="0">
                        <a:lnSpc>
                          <a:spcPct val="115000"/>
                        </a:lnSpc>
                        <a:spcBef>
                          <a:spcPts val="0"/>
                        </a:spcBef>
                        <a:spcAft>
                          <a:spcPts val="0"/>
                        </a:spcAft>
                      </a:pPr>
                      <a:r>
                        <a:rPr lang="en-US" sz="1600" dirty="0">
                          <a:latin typeface="Calibri"/>
                          <a:ea typeface="Calibri"/>
                          <a:cs typeface="Times New Roman"/>
                        </a:rPr>
                        <a:t>ACTION_PICK</a:t>
                      </a:r>
                    </a:p>
                    <a:p>
                      <a:pPr marL="0" marR="0">
                        <a:lnSpc>
                          <a:spcPct val="115000"/>
                        </a:lnSpc>
                        <a:spcBef>
                          <a:spcPts val="0"/>
                        </a:spcBef>
                        <a:spcAft>
                          <a:spcPts val="0"/>
                        </a:spcAft>
                      </a:pPr>
                      <a:r>
                        <a:rPr lang="en-US" sz="1600" dirty="0">
                          <a:latin typeface="Calibri"/>
                          <a:ea typeface="Calibri"/>
                          <a:cs typeface="Times New Roman"/>
                        </a:rPr>
                        <a:t>ACTION_CHOOSER</a:t>
                      </a:r>
                    </a:p>
                    <a:p>
                      <a:pPr marL="0" marR="0">
                        <a:lnSpc>
                          <a:spcPct val="115000"/>
                        </a:lnSpc>
                        <a:spcBef>
                          <a:spcPts val="0"/>
                        </a:spcBef>
                        <a:spcAft>
                          <a:spcPts val="0"/>
                        </a:spcAft>
                      </a:pPr>
                      <a:r>
                        <a:rPr lang="en-US" sz="1600" dirty="0">
                          <a:latin typeface="Calibri"/>
                          <a:ea typeface="Calibri"/>
                          <a:cs typeface="Times New Roman"/>
                        </a:rPr>
                        <a:t>ACTION_GET_CONTENT</a:t>
                      </a:r>
                    </a:p>
                    <a:p>
                      <a:pPr marL="0" marR="0">
                        <a:lnSpc>
                          <a:spcPct val="115000"/>
                        </a:lnSpc>
                        <a:spcBef>
                          <a:spcPts val="0"/>
                        </a:spcBef>
                        <a:spcAft>
                          <a:spcPts val="0"/>
                        </a:spcAft>
                      </a:pPr>
                      <a:r>
                        <a:rPr lang="en-US" sz="1600" dirty="0">
                          <a:latin typeface="Calibri"/>
                          <a:ea typeface="Calibri"/>
                          <a:cs typeface="Times New Roman"/>
                        </a:rPr>
                        <a:t>ACTION_DIAL</a:t>
                      </a:r>
                    </a:p>
                    <a:p>
                      <a:pPr marL="0" marR="0">
                        <a:lnSpc>
                          <a:spcPct val="115000"/>
                        </a:lnSpc>
                        <a:spcBef>
                          <a:spcPts val="0"/>
                        </a:spcBef>
                        <a:spcAft>
                          <a:spcPts val="0"/>
                        </a:spcAft>
                      </a:pPr>
                      <a:r>
                        <a:rPr lang="en-US" sz="1600" b="1" dirty="0">
                          <a:latin typeface="Calibri"/>
                          <a:ea typeface="Calibri"/>
                          <a:cs typeface="Times New Roman"/>
                        </a:rPr>
                        <a:t>ACTION_CALL</a:t>
                      </a:r>
                    </a:p>
                    <a:p>
                      <a:pPr marL="0" marR="0">
                        <a:lnSpc>
                          <a:spcPct val="115000"/>
                        </a:lnSpc>
                        <a:spcBef>
                          <a:spcPts val="0"/>
                        </a:spcBef>
                        <a:spcAft>
                          <a:spcPts val="0"/>
                        </a:spcAft>
                      </a:pPr>
                      <a:r>
                        <a:rPr lang="en-US" sz="1600" dirty="0">
                          <a:latin typeface="Calibri"/>
                          <a:ea typeface="Calibri"/>
                          <a:cs typeface="Times New Roman"/>
                        </a:rPr>
                        <a:t>ACTION_SEND</a:t>
                      </a:r>
                    </a:p>
                    <a:p>
                      <a:pPr marL="0" marR="0">
                        <a:lnSpc>
                          <a:spcPct val="115000"/>
                        </a:lnSpc>
                        <a:spcBef>
                          <a:spcPts val="0"/>
                        </a:spcBef>
                        <a:spcAft>
                          <a:spcPts val="0"/>
                        </a:spcAft>
                      </a:pPr>
                      <a:r>
                        <a:rPr lang="en-US" sz="1600" b="1" dirty="0" smtClean="0">
                          <a:latin typeface="Calibri"/>
                          <a:ea typeface="Calibri"/>
                          <a:cs typeface="Times New Roman"/>
                        </a:rPr>
                        <a:t>ACTION_SENDTO</a:t>
                      </a:r>
                    </a:p>
                  </a:txBody>
                  <a:tcPr marL="68580" marR="68580" marT="0" marB="0"/>
                </a:tc>
                <a:tc>
                  <a:txBody>
                    <a:bodyPr/>
                    <a:lstStyle/>
                    <a:p>
                      <a:pPr marL="0" marR="0">
                        <a:lnSpc>
                          <a:spcPct val="115000"/>
                        </a:lnSpc>
                        <a:spcBef>
                          <a:spcPts val="0"/>
                        </a:spcBef>
                        <a:spcAft>
                          <a:spcPts val="0"/>
                        </a:spcAft>
                      </a:pPr>
                      <a:r>
                        <a:rPr lang="en-US" sz="1600" dirty="0" smtClean="0">
                          <a:latin typeface="+mn-lt"/>
                          <a:ea typeface="Calibri"/>
                          <a:cs typeface="Times New Roman"/>
                        </a:rPr>
                        <a:t>ACTION_ANSWER</a:t>
                      </a:r>
                    </a:p>
                    <a:p>
                      <a:pPr marL="0" marR="0">
                        <a:lnSpc>
                          <a:spcPct val="115000"/>
                        </a:lnSpc>
                        <a:spcBef>
                          <a:spcPts val="0"/>
                        </a:spcBef>
                        <a:spcAft>
                          <a:spcPts val="0"/>
                        </a:spcAft>
                      </a:pPr>
                      <a:r>
                        <a:rPr lang="en-US" sz="1600" dirty="0" smtClean="0">
                          <a:latin typeface="+mn-lt"/>
                          <a:ea typeface="Calibri"/>
                          <a:cs typeface="Times New Roman"/>
                        </a:rPr>
                        <a:t>ACTION_INSERT</a:t>
                      </a:r>
                    </a:p>
                    <a:p>
                      <a:pPr marL="0" marR="0">
                        <a:lnSpc>
                          <a:spcPct val="115000"/>
                        </a:lnSpc>
                        <a:spcBef>
                          <a:spcPts val="0"/>
                        </a:spcBef>
                        <a:spcAft>
                          <a:spcPts val="0"/>
                        </a:spcAft>
                      </a:pPr>
                      <a:r>
                        <a:rPr lang="en-US" sz="1600" dirty="0" smtClean="0">
                          <a:latin typeface="+mn-lt"/>
                          <a:ea typeface="Calibri"/>
                          <a:cs typeface="Times New Roman"/>
                        </a:rPr>
                        <a:t>ACTION_DELETE</a:t>
                      </a:r>
                    </a:p>
                    <a:p>
                      <a:pPr marL="0" marR="0">
                        <a:lnSpc>
                          <a:spcPct val="115000"/>
                        </a:lnSpc>
                        <a:spcBef>
                          <a:spcPts val="0"/>
                        </a:spcBef>
                        <a:spcAft>
                          <a:spcPts val="0"/>
                        </a:spcAft>
                      </a:pPr>
                      <a:r>
                        <a:rPr lang="en-US" sz="1600" dirty="0" smtClean="0">
                          <a:latin typeface="+mn-lt"/>
                          <a:ea typeface="Calibri"/>
                          <a:cs typeface="Times New Roman"/>
                        </a:rPr>
                        <a:t>ACTION_RUN</a:t>
                      </a:r>
                    </a:p>
                    <a:p>
                      <a:pPr marL="0" marR="0">
                        <a:lnSpc>
                          <a:spcPct val="115000"/>
                        </a:lnSpc>
                        <a:spcBef>
                          <a:spcPts val="0"/>
                        </a:spcBef>
                        <a:spcAft>
                          <a:spcPts val="0"/>
                        </a:spcAft>
                      </a:pPr>
                      <a:r>
                        <a:rPr lang="en-US" sz="1600" dirty="0" smtClean="0">
                          <a:latin typeface="+mn-lt"/>
                          <a:ea typeface="Calibri"/>
                          <a:cs typeface="Times New Roman"/>
                        </a:rPr>
                        <a:t>ACTION_SYNC</a:t>
                      </a:r>
                    </a:p>
                    <a:p>
                      <a:pPr marL="0" marR="0">
                        <a:lnSpc>
                          <a:spcPct val="115000"/>
                        </a:lnSpc>
                        <a:spcBef>
                          <a:spcPts val="0"/>
                        </a:spcBef>
                        <a:spcAft>
                          <a:spcPts val="0"/>
                        </a:spcAft>
                      </a:pPr>
                      <a:r>
                        <a:rPr lang="en-US" sz="1600" dirty="0" smtClean="0">
                          <a:latin typeface="+mn-lt"/>
                          <a:ea typeface="Calibri"/>
                          <a:cs typeface="Times New Roman"/>
                        </a:rPr>
                        <a:t>ACTION_PICK_ACTIVITY</a:t>
                      </a:r>
                    </a:p>
                    <a:p>
                      <a:pPr marL="0" marR="0">
                        <a:lnSpc>
                          <a:spcPct val="115000"/>
                        </a:lnSpc>
                        <a:spcBef>
                          <a:spcPts val="0"/>
                        </a:spcBef>
                        <a:spcAft>
                          <a:spcPts val="0"/>
                        </a:spcAft>
                      </a:pPr>
                      <a:r>
                        <a:rPr lang="en-US" sz="1600" b="1" dirty="0" smtClean="0">
                          <a:latin typeface="+mn-lt"/>
                          <a:ea typeface="Calibri"/>
                          <a:cs typeface="Times New Roman"/>
                        </a:rPr>
                        <a:t>ACTION_SEARCH</a:t>
                      </a:r>
                    </a:p>
                    <a:p>
                      <a:pPr marL="0" marR="0">
                        <a:lnSpc>
                          <a:spcPct val="115000"/>
                        </a:lnSpc>
                        <a:spcBef>
                          <a:spcPts val="0"/>
                        </a:spcBef>
                        <a:spcAft>
                          <a:spcPts val="0"/>
                        </a:spcAft>
                      </a:pPr>
                      <a:r>
                        <a:rPr lang="en-US" sz="1600" b="1" dirty="0" smtClean="0">
                          <a:latin typeface="+mn-lt"/>
                          <a:ea typeface="Calibri"/>
                          <a:cs typeface="Times New Roman"/>
                        </a:rPr>
                        <a:t>ACTION_WEB_SEARCH</a:t>
                      </a:r>
                    </a:p>
                    <a:p>
                      <a:pPr marL="0" marR="0">
                        <a:lnSpc>
                          <a:spcPct val="115000"/>
                        </a:lnSpc>
                        <a:spcBef>
                          <a:spcPts val="0"/>
                        </a:spcBef>
                        <a:spcAft>
                          <a:spcPts val="0"/>
                        </a:spcAft>
                      </a:pPr>
                      <a:r>
                        <a:rPr lang="en-US" sz="1600" dirty="0" smtClean="0">
                          <a:latin typeface="+mn-lt"/>
                          <a:ea typeface="Calibri"/>
                          <a:cs typeface="Times New Roman"/>
                        </a:rPr>
                        <a:t>ACTION_FACTORY_TEST</a:t>
                      </a:r>
                    </a:p>
                    <a:p>
                      <a:pPr marL="0" marR="0">
                        <a:lnSpc>
                          <a:spcPct val="115000"/>
                        </a:lnSpc>
                        <a:spcBef>
                          <a:spcPts val="0"/>
                        </a:spcBef>
                        <a:spcAft>
                          <a:spcPts val="0"/>
                        </a:spcAft>
                      </a:pPr>
                      <a:endParaRPr lang="en-US" sz="16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133600"/>
            <a:ext cx="8382000" cy="4401205"/>
          </a:xfrm>
          <a:prstGeom prst="rect">
            <a:avLst/>
          </a:prstGeom>
          <a:solidFill>
            <a:schemeClr val="bg1">
              <a:lumMod val="95000"/>
            </a:schemeClr>
          </a:solidFill>
          <a:ln>
            <a:solidFill>
              <a:srgbClr val="0060A8"/>
            </a:solidFill>
          </a:ln>
        </p:spPr>
        <p:txBody>
          <a:bodyPr wrap="square" numCol="2" rtlCol="0">
            <a:spAutoFit/>
          </a:bodyPr>
          <a:lstStyle/>
          <a:p>
            <a:r>
              <a:rPr lang="en-US" sz="1000" dirty="0" smtClean="0"/>
              <a:t>&lt;?xml version=</a:t>
            </a:r>
            <a:r>
              <a:rPr lang="en-US" sz="1000" i="1" dirty="0" smtClean="0"/>
              <a:t>"1.0" encoding="utf-8"?&gt;</a:t>
            </a:r>
          </a:p>
          <a:p>
            <a:r>
              <a:rPr lang="en-US" sz="1000" dirty="0" smtClean="0"/>
              <a:t>&lt;</a:t>
            </a:r>
            <a:r>
              <a:rPr lang="en-US" sz="1000" dirty="0" err="1" smtClean="0"/>
              <a:t>LinearLayout</a:t>
            </a:r>
            <a:endParaRPr lang="en-US" sz="1000" dirty="0" smtClean="0"/>
          </a:p>
          <a:p>
            <a:r>
              <a:rPr lang="en-US" sz="1000" dirty="0" err="1" smtClean="0"/>
              <a:t>android:id</a:t>
            </a:r>
            <a:r>
              <a:rPr lang="en-US" sz="1000" dirty="0" smtClean="0"/>
              <a:t>=</a:t>
            </a:r>
            <a:r>
              <a:rPr lang="en-US" sz="1000" i="1" dirty="0" smtClean="0"/>
              <a:t>"@+id/</a:t>
            </a:r>
            <a:r>
              <a:rPr lang="en-US" sz="1000" i="1" dirty="0" err="1" smtClean="0"/>
              <a:t>linLayout</a:t>
            </a:r>
            <a:r>
              <a:rPr lang="en-US" sz="1000" i="1" dirty="0" smtClean="0"/>
              <a:t>"</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android:background</a:t>
            </a:r>
            <a:r>
              <a:rPr lang="en-US" sz="1000" dirty="0" smtClean="0"/>
              <a:t>=</a:t>
            </a:r>
            <a:r>
              <a:rPr lang="en-US" sz="1000" i="1" dirty="0" smtClean="0"/>
              <a:t>"#</a:t>
            </a:r>
            <a:r>
              <a:rPr lang="en-US" sz="1000" i="1" dirty="0" err="1" smtClean="0"/>
              <a:t>ffccffff</a:t>
            </a:r>
            <a:r>
              <a:rPr lang="en-US" sz="1000" i="1" dirty="0" smtClean="0"/>
              <a:t>"</a:t>
            </a:r>
          </a:p>
          <a:p>
            <a:r>
              <a:rPr lang="en-US" sz="1000" dirty="0" err="1" smtClean="0"/>
              <a:t>android:orientation</a:t>
            </a:r>
            <a:r>
              <a:rPr lang="en-US" sz="1000" dirty="0" smtClean="0"/>
              <a:t>=</a:t>
            </a:r>
            <a:r>
              <a:rPr lang="en-US" sz="1000" i="1" dirty="0" smtClean="0"/>
              <a:t>"vertical"</a:t>
            </a:r>
          </a:p>
          <a:p>
            <a:r>
              <a:rPr lang="en-US" sz="1000" dirty="0" err="1" smtClean="0"/>
              <a:t>xmlns:android</a:t>
            </a:r>
            <a:r>
              <a:rPr lang="en-US" sz="1000" dirty="0" smtClean="0"/>
              <a:t>=</a:t>
            </a:r>
            <a:r>
              <a:rPr lang="en-US" sz="1000" i="1" dirty="0" smtClean="0"/>
              <a:t>"http://schemas.android.com/apk/res/android"</a:t>
            </a:r>
          </a:p>
          <a:p>
            <a:r>
              <a:rPr lang="en-US" sz="1000" dirty="0" smtClean="0"/>
              <a:t>&gt;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"@+id/caption1"</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android:background</a:t>
            </a:r>
            <a:r>
              <a:rPr lang="en-US" sz="1000" dirty="0" smtClean="0"/>
              <a:t>=</a:t>
            </a:r>
            <a:r>
              <a:rPr lang="en-US" sz="1000" i="1" dirty="0" smtClean="0"/>
              <a:t>"#ffff3300"</a:t>
            </a:r>
          </a:p>
          <a:p>
            <a:r>
              <a:rPr lang="en-US" sz="1000" dirty="0" err="1" smtClean="0"/>
              <a:t>android:padding</a:t>
            </a:r>
            <a:r>
              <a:rPr lang="en-US" sz="1000" dirty="0" smtClean="0"/>
              <a:t>=</a:t>
            </a:r>
            <a:r>
              <a:rPr lang="en-US" sz="1000" i="1" dirty="0" smtClean="0"/>
              <a:t>"4sp"</a:t>
            </a:r>
          </a:p>
          <a:p>
            <a:r>
              <a:rPr lang="en-US" sz="1000" dirty="0" err="1" smtClean="0"/>
              <a:t>android:text</a:t>
            </a:r>
            <a:r>
              <a:rPr lang="en-US" sz="1000" dirty="0" smtClean="0"/>
              <a:t>=</a:t>
            </a:r>
            <a:r>
              <a:rPr lang="en-US" sz="1000" i="1" dirty="0" smtClean="0"/>
              <a:t>" Activity1 "</a:t>
            </a:r>
          </a:p>
          <a:p>
            <a:r>
              <a:rPr lang="en-US" sz="1000" dirty="0" err="1" smtClean="0"/>
              <a:t>android:textSize</a:t>
            </a:r>
            <a:r>
              <a:rPr lang="en-US" sz="1000" dirty="0" smtClean="0"/>
              <a:t>=</a:t>
            </a:r>
            <a:r>
              <a:rPr lang="en-US" sz="1000" i="1" dirty="0" smtClean="0"/>
              <a:t>"20px"</a:t>
            </a:r>
          </a:p>
          <a:p>
            <a:r>
              <a:rPr lang="en-US" sz="1000" dirty="0" err="1" smtClean="0"/>
              <a:t>android:textStyle</a:t>
            </a:r>
            <a:r>
              <a:rPr lang="en-US" sz="1000" dirty="0" smtClean="0"/>
              <a:t>=</a:t>
            </a:r>
            <a:r>
              <a:rPr lang="en-US" sz="1000" i="1" dirty="0" smtClean="0"/>
              <a:t>"bold"</a:t>
            </a:r>
          </a:p>
          <a:p>
            <a:r>
              <a:rPr lang="en-US" sz="1000" dirty="0" err="1" smtClean="0"/>
              <a:t>android:textColor</a:t>
            </a:r>
            <a:r>
              <a:rPr lang="en-US" sz="1000" dirty="0" smtClean="0"/>
              <a:t>=</a:t>
            </a:r>
            <a:r>
              <a:rPr lang="en-US" sz="1000" i="1" dirty="0" smtClean="0"/>
              <a:t>"#ff000000"</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"@+id/widget107"</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"2sp"</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"@+id/label1"</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android:background</a:t>
            </a:r>
            <a:r>
              <a:rPr lang="en-US" sz="1000" dirty="0" smtClean="0"/>
              <a:t>=</a:t>
            </a:r>
            <a:r>
              <a:rPr lang="en-US" sz="1000" i="1" dirty="0" smtClean="0"/>
              <a:t>"#ff0033cc"</a:t>
            </a:r>
          </a:p>
          <a:p>
            <a:r>
              <a:rPr lang="en-US" sz="1000" dirty="0" err="1" smtClean="0"/>
              <a:t>android:text</a:t>
            </a:r>
            <a:r>
              <a:rPr lang="en-US" sz="1000" dirty="0" smtClean="0"/>
              <a:t>=</a:t>
            </a:r>
            <a:r>
              <a:rPr lang="en-US" sz="1000" i="1" dirty="0" smtClean="0"/>
              <a:t>"Data to be sent to </a:t>
            </a:r>
            <a:r>
              <a:rPr lang="en-US" sz="1000" i="1" dirty="0" err="1" smtClean="0"/>
              <a:t>SubActivity</a:t>
            </a:r>
            <a:r>
              <a:rPr lang="en-US" sz="1000" i="1" dirty="0" smtClean="0"/>
              <a:t>:"</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&lt;Button</a:t>
            </a:r>
          </a:p>
          <a:p>
            <a:r>
              <a:rPr lang="en-US" sz="1000" dirty="0" err="1" smtClean="0"/>
              <a:t>android:id</a:t>
            </a:r>
            <a:r>
              <a:rPr lang="en-US" sz="1000" dirty="0" smtClean="0"/>
              <a:t>=</a:t>
            </a:r>
            <a:r>
              <a:rPr lang="en-US" sz="1000" i="1" dirty="0" smtClean="0"/>
              <a:t>"@+id/btnCallActivity2"</a:t>
            </a:r>
          </a:p>
          <a:p>
            <a:r>
              <a:rPr lang="en-US" sz="1000" dirty="0" err="1" smtClean="0"/>
              <a:t>android:layout_width</a:t>
            </a:r>
            <a:r>
              <a:rPr lang="en-US" sz="1000" dirty="0" smtClean="0"/>
              <a:t>=</a:t>
            </a:r>
            <a:r>
              <a:rPr lang="en-US" sz="1000" i="1" dirty="0" smtClean="0"/>
              <a:t>"149px"</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android:padding</a:t>
            </a:r>
            <a:r>
              <a:rPr lang="en-US" sz="1000" dirty="0" smtClean="0"/>
              <a:t>=</a:t>
            </a:r>
            <a:r>
              <a:rPr lang="en-US" sz="1000" i="1" dirty="0" smtClean="0"/>
              <a:t>"6sp"</a:t>
            </a:r>
          </a:p>
          <a:p>
            <a:r>
              <a:rPr lang="en-US" sz="1000" dirty="0" err="1" smtClean="0"/>
              <a:t>android:text</a:t>
            </a:r>
            <a:r>
              <a:rPr lang="en-US" sz="1000" dirty="0" smtClean="0"/>
              <a:t>=</a:t>
            </a:r>
            <a:r>
              <a:rPr lang="en-US" sz="1000" i="1" dirty="0" smtClean="0"/>
              <a:t>"Call  Activity2"</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&lt;/Button&gt;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"@+id/label1Returned"</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android:background</a:t>
            </a:r>
            <a:r>
              <a:rPr lang="en-US" sz="1000" dirty="0" smtClean="0"/>
              <a:t>=</a:t>
            </a:r>
            <a:r>
              <a:rPr lang="en-US" sz="1000" i="1" dirty="0" smtClean="0"/>
              <a:t>"#ff0033cc"</a:t>
            </a:r>
          </a:p>
          <a:p>
            <a:r>
              <a:rPr lang="en-US" sz="1000" dirty="0" err="1" smtClean="0"/>
              <a:t>android:text</a:t>
            </a:r>
            <a:r>
              <a:rPr lang="en-US" sz="1000" dirty="0" smtClean="0"/>
              <a:t>=</a:t>
            </a:r>
            <a:r>
              <a:rPr lang="en-US" sz="1000" i="1" dirty="0" smtClean="0"/>
              <a:t>" Data returned by Activity2"</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a:t>
            </a:r>
            <a:r>
              <a:rPr lang="en-US" sz="1000" dirty="0" err="1" smtClean="0"/>
              <a:t>LinearLayout</a:t>
            </a:r>
            <a:r>
              <a:rPr lang="en-US" sz="1000" dirty="0" smtClean="0"/>
              <a:t>&gt;</a:t>
            </a:r>
          </a:p>
        </p:txBody>
      </p:sp>
      <p:sp>
        <p:nvSpPr>
          <p:cNvPr id="2" name="Slide Number Placeholder 1"/>
          <p:cNvSpPr>
            <a:spLocks noGrp="1"/>
          </p:cNvSpPr>
          <p:nvPr>
            <p:ph type="sldNum" sz="quarter" idx="12"/>
          </p:nvPr>
        </p:nvSpPr>
        <p:spPr/>
        <p:txBody>
          <a:bodyPr/>
          <a:lstStyle/>
          <a:p>
            <a:fld id="{7967A042-E02F-4D13-9079-28240E5E6B49}" type="slidenum">
              <a:rPr lang="en-US" smtClean="0"/>
              <a:pPr/>
              <a:t>80</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p>
          <a:p>
            <a:pPr lvl="0" defTabSz="228600"/>
            <a:r>
              <a:rPr lang="de-DE" sz="2000" b="1" dirty="0" smtClean="0">
                <a:solidFill>
                  <a:srgbClr val="0070C0"/>
                </a:solidFill>
              </a:rPr>
              <a:t>Layout main.xml</a:t>
            </a:r>
          </a:p>
          <a:p>
            <a:pPr lvl="0" defTabSz="228600"/>
            <a:endParaRPr lang="en-US" sz="2000" dirty="0" smtClean="0"/>
          </a:p>
        </p:txBody>
      </p:sp>
    </p:spTree>
    <p:extLst>
      <p:ext uri="{BB962C8B-B14F-4D97-AF65-F5344CB8AC3E}">
        <p14:creationId xmlns:p14="http://schemas.microsoft.com/office/powerpoint/2010/main" val="40802001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133600"/>
            <a:ext cx="8382000" cy="3810000"/>
          </a:xfrm>
          <a:prstGeom prst="rect">
            <a:avLst/>
          </a:prstGeom>
          <a:solidFill>
            <a:schemeClr val="bg1">
              <a:lumMod val="95000"/>
            </a:schemeClr>
          </a:solidFill>
          <a:ln>
            <a:solidFill>
              <a:srgbClr val="0060A8"/>
            </a:solidFill>
          </a:ln>
        </p:spPr>
        <p:txBody>
          <a:bodyPr wrap="square" numCol="2" rtlCol="0">
            <a:spAutoFit/>
          </a:bodyPr>
          <a:lstStyle/>
          <a:p>
            <a:r>
              <a:rPr lang="en-US" sz="1000" dirty="0" smtClean="0"/>
              <a:t>&lt;?xml version=</a:t>
            </a:r>
            <a:r>
              <a:rPr lang="en-US" sz="1000" i="1" dirty="0" smtClean="0"/>
              <a:t>"1.0" encoding="utf-8"?&gt;</a:t>
            </a:r>
          </a:p>
          <a:p>
            <a:r>
              <a:rPr lang="en-US" sz="1000" dirty="0" smtClean="0"/>
              <a:t>&lt;</a:t>
            </a:r>
            <a:r>
              <a:rPr lang="en-US" sz="1000" dirty="0" err="1" smtClean="0"/>
              <a:t>LinearLayout</a:t>
            </a:r>
            <a:endParaRPr lang="en-US" sz="1000" dirty="0" smtClean="0"/>
          </a:p>
          <a:p>
            <a:r>
              <a:rPr lang="en-US" sz="1000" dirty="0" err="1" smtClean="0"/>
              <a:t>android:id</a:t>
            </a:r>
            <a:r>
              <a:rPr lang="en-US" sz="1000" dirty="0" smtClean="0"/>
              <a:t>=</a:t>
            </a:r>
            <a:r>
              <a:rPr lang="en-US" sz="1000" i="1" dirty="0" smtClean="0"/>
              <a:t>"@+id/</a:t>
            </a:r>
            <a:r>
              <a:rPr lang="en-US" sz="1000" i="1" dirty="0" err="1" smtClean="0"/>
              <a:t>linearLayout</a:t>
            </a:r>
            <a:r>
              <a:rPr lang="en-US" sz="1000" i="1" dirty="0" smtClean="0"/>
              <a:t>"</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android:background</a:t>
            </a:r>
            <a:r>
              <a:rPr lang="en-US" sz="1000" dirty="0" smtClean="0"/>
              <a:t>=</a:t>
            </a:r>
            <a:r>
              <a:rPr lang="en-US" sz="1000" i="1" dirty="0" smtClean="0"/>
              <a:t>"#</a:t>
            </a:r>
            <a:r>
              <a:rPr lang="en-US" sz="1000" i="1" dirty="0" err="1" smtClean="0"/>
              <a:t>ffffffcc</a:t>
            </a:r>
            <a:r>
              <a:rPr lang="en-US" sz="1000" i="1" dirty="0" smtClean="0"/>
              <a:t>"</a:t>
            </a:r>
          </a:p>
          <a:p>
            <a:r>
              <a:rPr lang="en-US" sz="1000" dirty="0" err="1" smtClean="0"/>
              <a:t>android:orientation</a:t>
            </a:r>
            <a:r>
              <a:rPr lang="en-US" sz="1000" dirty="0" smtClean="0"/>
              <a:t>=</a:t>
            </a:r>
            <a:r>
              <a:rPr lang="en-US" sz="1000" i="1" dirty="0" smtClean="0"/>
              <a:t>"vertical"</a:t>
            </a:r>
          </a:p>
          <a:p>
            <a:r>
              <a:rPr lang="en-US" sz="1000" dirty="0" err="1" smtClean="0"/>
              <a:t>xmlns:android</a:t>
            </a:r>
            <a:r>
              <a:rPr lang="en-US" sz="1000" dirty="0" smtClean="0"/>
              <a:t>=</a:t>
            </a:r>
            <a:r>
              <a:rPr lang="en-US" sz="1000" i="1" dirty="0" smtClean="0"/>
              <a:t>"http://schemas.android.com/apk/res/android"</a:t>
            </a:r>
          </a:p>
          <a:p>
            <a:r>
              <a:rPr lang="en-US" sz="1000" dirty="0" smtClean="0"/>
              <a:t>&gt;</a:t>
            </a:r>
          </a:p>
          <a:p>
            <a:r>
              <a:rPr lang="en-US" sz="1000" dirty="0" smtClean="0"/>
              <a:t>&lt;</a:t>
            </a:r>
            <a:r>
              <a:rPr lang="en-US" sz="1000" dirty="0" err="1" smtClean="0"/>
              <a:t>TextView</a:t>
            </a:r>
            <a:endParaRPr lang="en-US" sz="1000" dirty="0" smtClean="0"/>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android:background</a:t>
            </a:r>
            <a:r>
              <a:rPr lang="en-US" sz="1000" dirty="0" smtClean="0"/>
              <a:t>=</a:t>
            </a:r>
            <a:r>
              <a:rPr lang="en-US" sz="1000" i="1" dirty="0" smtClean="0"/>
              <a:t>"#ffff9900"</a:t>
            </a:r>
          </a:p>
          <a:p>
            <a:r>
              <a:rPr lang="en-US" sz="1000" dirty="0" err="1" smtClean="0"/>
              <a:t>android:padding</a:t>
            </a:r>
            <a:r>
              <a:rPr lang="en-US" sz="1000" dirty="0" smtClean="0"/>
              <a:t>=</a:t>
            </a:r>
            <a:r>
              <a:rPr lang="en-US" sz="1000" i="1" dirty="0" smtClean="0"/>
              <a:t>"4sp"</a:t>
            </a:r>
          </a:p>
          <a:p>
            <a:r>
              <a:rPr lang="en-US" sz="1000" dirty="0" err="1" smtClean="0"/>
              <a:t>android:text</a:t>
            </a:r>
            <a:r>
              <a:rPr lang="en-US" sz="1000" dirty="0" smtClean="0"/>
              <a:t>=</a:t>
            </a:r>
            <a:r>
              <a:rPr lang="en-US" sz="1000" i="1" dirty="0" smtClean="0"/>
              <a:t>" Activity2"</a:t>
            </a:r>
          </a:p>
          <a:p>
            <a:r>
              <a:rPr lang="en-US" sz="1000" dirty="0" err="1" smtClean="0"/>
              <a:t>android:textSize</a:t>
            </a:r>
            <a:r>
              <a:rPr lang="en-US" sz="1000" dirty="0" smtClean="0"/>
              <a:t>=</a:t>
            </a:r>
            <a:r>
              <a:rPr lang="en-US" sz="1000" i="1" dirty="0" smtClean="0"/>
              <a:t>"20px"</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"@+id/widget107"</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"2sp"</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a:t>
            </a:r>
            <a:r>
              <a:rPr lang="en-US" sz="1000" dirty="0" err="1" smtClean="0"/>
              <a:t>TextView</a:t>
            </a:r>
            <a:endParaRPr lang="en-US" sz="1000" dirty="0" smtClean="0"/>
          </a:p>
          <a:p>
            <a:r>
              <a:rPr lang="en-US" sz="1000" dirty="0" err="1" smtClean="0"/>
              <a:t>android:id</a:t>
            </a:r>
            <a:r>
              <a:rPr lang="en-US" sz="1000" dirty="0" smtClean="0"/>
              <a:t>=</a:t>
            </a:r>
            <a:r>
              <a:rPr lang="en-US" sz="1000" i="1" dirty="0" smtClean="0"/>
              <a:t>"@+id/label2"</a:t>
            </a:r>
          </a:p>
          <a:p>
            <a:r>
              <a:rPr lang="en-US" sz="1000" dirty="0" err="1" smtClean="0"/>
              <a:t>android:layout_width</a:t>
            </a:r>
            <a:r>
              <a:rPr lang="en-US" sz="1000" dirty="0" smtClean="0"/>
              <a:t>=</a:t>
            </a:r>
            <a:r>
              <a:rPr lang="en-US" sz="1000" i="1" dirty="0" smtClean="0"/>
              <a:t>"</a:t>
            </a:r>
            <a:r>
              <a:rPr lang="en-US" sz="1000" i="1" dirty="0" err="1" smtClean="0"/>
              <a:t>fill_parent</a:t>
            </a:r>
            <a:r>
              <a:rPr lang="en-US" sz="1000" i="1" dirty="0" smtClean="0"/>
              <a:t>"</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android:background</a:t>
            </a:r>
            <a:r>
              <a:rPr lang="en-US" sz="1000" dirty="0" smtClean="0"/>
              <a:t>=</a:t>
            </a:r>
            <a:r>
              <a:rPr lang="en-US" sz="1000" i="1" dirty="0" smtClean="0"/>
              <a:t>"#ff0033cc"</a:t>
            </a:r>
          </a:p>
          <a:p>
            <a:r>
              <a:rPr lang="en-US" sz="1000" dirty="0" err="1" smtClean="0"/>
              <a:t>android:text</a:t>
            </a:r>
            <a:r>
              <a:rPr lang="en-US" sz="1000" dirty="0" smtClean="0"/>
              <a:t>=</a:t>
            </a:r>
            <a:r>
              <a:rPr lang="en-US" sz="1000" i="1" dirty="0" smtClean="0"/>
              <a:t>"Data Received from Activity1 ..."</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a:t>
            </a:r>
            <a:r>
              <a:rPr lang="en-US" sz="1000" dirty="0" err="1" smtClean="0"/>
              <a:t>TextView</a:t>
            </a:r>
            <a:r>
              <a:rPr lang="en-US" sz="1000" dirty="0" smtClean="0"/>
              <a:t>&gt;</a:t>
            </a:r>
          </a:p>
          <a:p>
            <a:r>
              <a:rPr lang="en-US" sz="1000" dirty="0" smtClean="0"/>
              <a:t>&lt;Button</a:t>
            </a:r>
          </a:p>
          <a:p>
            <a:r>
              <a:rPr lang="en-US" sz="1000" dirty="0" err="1" smtClean="0"/>
              <a:t>android:id</a:t>
            </a:r>
            <a:r>
              <a:rPr lang="en-US" sz="1000" dirty="0" smtClean="0"/>
              <a:t>=</a:t>
            </a:r>
            <a:r>
              <a:rPr lang="en-US" sz="1000" i="1" dirty="0" smtClean="0"/>
              <a:t>"@+id/btnCallActivity1"</a:t>
            </a:r>
          </a:p>
          <a:p>
            <a:r>
              <a:rPr lang="en-US" sz="1000" dirty="0" err="1" smtClean="0"/>
              <a:t>android:layout_width</a:t>
            </a:r>
            <a:r>
              <a:rPr lang="en-US" sz="1000" dirty="0" smtClean="0"/>
              <a:t>=</a:t>
            </a:r>
            <a:r>
              <a:rPr lang="en-US" sz="1000" i="1" dirty="0" smtClean="0"/>
              <a:t>"149px"</a:t>
            </a:r>
          </a:p>
          <a:p>
            <a:r>
              <a:rPr lang="en-US" sz="1000" dirty="0" err="1" smtClean="0"/>
              <a:t>android:layout_height</a:t>
            </a:r>
            <a:r>
              <a:rPr lang="en-US" sz="1000" dirty="0" smtClean="0"/>
              <a:t>=</a:t>
            </a:r>
            <a:r>
              <a:rPr lang="en-US" sz="1000" i="1" dirty="0" smtClean="0"/>
              <a:t>"</a:t>
            </a:r>
            <a:r>
              <a:rPr lang="en-US" sz="1000" i="1" dirty="0" err="1" smtClean="0"/>
              <a:t>wrap_content</a:t>
            </a:r>
            <a:r>
              <a:rPr lang="en-US" sz="1000" i="1" dirty="0" smtClean="0"/>
              <a:t>"</a:t>
            </a:r>
          </a:p>
          <a:p>
            <a:r>
              <a:rPr lang="en-US" sz="1000" dirty="0" err="1" smtClean="0"/>
              <a:t>android:padding</a:t>
            </a:r>
            <a:r>
              <a:rPr lang="en-US" sz="1000" dirty="0" smtClean="0"/>
              <a:t>=</a:t>
            </a:r>
            <a:r>
              <a:rPr lang="en-US" sz="1000" i="1" dirty="0" smtClean="0"/>
              <a:t>"6sp"</a:t>
            </a:r>
          </a:p>
          <a:p>
            <a:r>
              <a:rPr lang="en-US" sz="1000" dirty="0" err="1" smtClean="0"/>
              <a:t>android:text</a:t>
            </a:r>
            <a:r>
              <a:rPr lang="en-US" sz="1000" dirty="0" smtClean="0"/>
              <a:t>=</a:t>
            </a:r>
            <a:r>
              <a:rPr lang="en-US" sz="1000" i="1" dirty="0" smtClean="0"/>
              <a:t>"</a:t>
            </a:r>
            <a:r>
              <a:rPr lang="en-US" sz="1000" i="1" dirty="0" err="1" smtClean="0"/>
              <a:t>CallBack</a:t>
            </a:r>
            <a:r>
              <a:rPr lang="en-US" sz="1000" i="1" dirty="0" smtClean="0"/>
              <a:t>  Activity1"</a:t>
            </a:r>
          </a:p>
          <a:p>
            <a:r>
              <a:rPr lang="en-US" sz="1000" dirty="0" err="1" smtClean="0"/>
              <a:t>android:textStyle</a:t>
            </a:r>
            <a:r>
              <a:rPr lang="en-US" sz="1000" dirty="0" smtClean="0"/>
              <a:t>=</a:t>
            </a:r>
            <a:r>
              <a:rPr lang="en-US" sz="1000" i="1" dirty="0" smtClean="0"/>
              <a:t>"bold"</a:t>
            </a:r>
          </a:p>
          <a:p>
            <a:r>
              <a:rPr lang="en-US" sz="1000" dirty="0" smtClean="0"/>
              <a:t>&gt;</a:t>
            </a:r>
          </a:p>
          <a:p>
            <a:r>
              <a:rPr lang="en-US" sz="1000" dirty="0" smtClean="0"/>
              <a:t>&lt;/Button&gt;</a:t>
            </a:r>
          </a:p>
          <a:p>
            <a:r>
              <a:rPr lang="en-US" sz="1000" dirty="0" smtClean="0"/>
              <a:t>&lt;/</a:t>
            </a:r>
            <a:r>
              <a:rPr lang="en-US" sz="1000" dirty="0" err="1" smtClean="0"/>
              <a:t>LinearLayout</a:t>
            </a:r>
            <a:r>
              <a:rPr lang="en-US" sz="1000" dirty="0" smtClean="0"/>
              <a:t>&gt;</a:t>
            </a:r>
          </a:p>
        </p:txBody>
      </p:sp>
      <p:sp>
        <p:nvSpPr>
          <p:cNvPr id="2" name="Slide Number Placeholder 1"/>
          <p:cNvSpPr>
            <a:spLocks noGrp="1"/>
          </p:cNvSpPr>
          <p:nvPr>
            <p:ph type="sldNum" sz="quarter" idx="12"/>
          </p:nvPr>
        </p:nvSpPr>
        <p:spPr/>
        <p:txBody>
          <a:bodyPr/>
          <a:lstStyle/>
          <a:p>
            <a:fld id="{7967A042-E02F-4D13-9079-28240E5E6B49}" type="slidenum">
              <a:rPr lang="en-US" smtClean="0"/>
              <a:pPr/>
              <a:t>81</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 – Part 2</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10" name="Content Placeholder 2"/>
          <p:cNvSpPr txBox="1">
            <a:spLocks/>
          </p:cNvSpPr>
          <p:nvPr/>
        </p:nvSpPr>
        <p:spPr>
          <a:xfrm>
            <a:off x="304800" y="1066800"/>
            <a:ext cx="8534400" cy="762000"/>
          </a:xfrm>
          <a:prstGeom prst="rect">
            <a:avLst/>
          </a:prstGeom>
        </p:spPr>
        <p:txBody>
          <a:bodyPr>
            <a:noAutofit/>
          </a:bodyPr>
          <a:lstStyle/>
          <a:p>
            <a:pPr lvl="0" defTabSz="228600"/>
            <a:r>
              <a:rPr lang="de-DE" sz="2000" b="1" dirty="0" smtClean="0"/>
              <a:t>Example</a:t>
            </a:r>
            <a:r>
              <a:rPr lang="de-DE" sz="2000" dirty="0" smtClean="0"/>
              <a:t>: Activity1 invokes Activity2 using an Intent. A bundle conating a set of values is sent back-and-forth between both activities.</a:t>
            </a:r>
          </a:p>
          <a:p>
            <a:pPr lvl="0" defTabSz="228600"/>
            <a:r>
              <a:rPr lang="de-DE" sz="2000" b="1" dirty="0" smtClean="0">
                <a:solidFill>
                  <a:srgbClr val="0070C0"/>
                </a:solidFill>
              </a:rPr>
              <a:t>Layout main2.xml</a:t>
            </a:r>
          </a:p>
          <a:p>
            <a:pPr lvl="0" defTabSz="228600"/>
            <a:endParaRPr lang="en-US" sz="2000" dirty="0" smtClean="0"/>
          </a:p>
        </p:txBody>
      </p:sp>
    </p:spTree>
    <p:extLst>
      <p:ext uri="{BB962C8B-B14F-4D97-AF65-F5344CB8AC3E}">
        <p14:creationId xmlns:p14="http://schemas.microsoft.com/office/powerpoint/2010/main" val="15943505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130425"/>
            <a:ext cx="6477000" cy="1470025"/>
          </a:xfrm>
        </p:spPr>
        <p:txBody>
          <a:bodyPr>
            <a:normAutofit fontScale="90000"/>
          </a:bodyPr>
          <a:lstStyle/>
          <a:p>
            <a:r>
              <a:rPr lang="en-US" dirty="0" smtClean="0">
                <a:solidFill>
                  <a:srgbClr val="0070C0"/>
                </a:solidFill>
                <a:effectLst>
                  <a:outerShdw blurRad="38100" dist="38100" dir="2700000" algn="tl">
                    <a:srgbClr val="000000">
                      <a:alpha val="43137"/>
                    </a:srgbClr>
                  </a:outerShdw>
                </a:effectLst>
              </a:rPr>
              <a:t>Android </a:t>
            </a:r>
            <a:br>
              <a:rPr lang="en-US" dirty="0" smtClean="0">
                <a:solidFill>
                  <a:srgbClr val="0070C0"/>
                </a:solidFill>
                <a:effectLst>
                  <a:outerShdw blurRad="38100" dist="38100" dir="2700000" algn="tl">
                    <a:srgbClr val="000000">
                      <a:alpha val="43137"/>
                    </a:srgbClr>
                  </a:outerShdw>
                </a:effectLst>
              </a:rPr>
            </a:br>
            <a:r>
              <a:rPr lang="en-US" dirty="0" smtClean="0">
                <a:solidFill>
                  <a:srgbClr val="0070C0"/>
                </a:solidFill>
                <a:effectLst>
                  <a:outerShdw blurRad="38100" dist="38100" dir="2700000" algn="tl">
                    <a:srgbClr val="000000">
                      <a:alpha val="43137"/>
                    </a:srgbClr>
                  </a:outerShdw>
                </a:effectLst>
              </a:rPr>
              <a:t>Location Based Services</a:t>
            </a:r>
            <a:r>
              <a:rPr lang="en-US" sz="2000" dirty="0" smtClean="0">
                <a:solidFill>
                  <a:srgbClr val="0070C0"/>
                </a:solidFill>
                <a:effectLst>
                  <a:outerShdw blurRad="38100" dist="38100" dir="2700000" algn="tl">
                    <a:srgbClr val="000000">
                      <a:alpha val="43137"/>
                    </a:srgbClr>
                  </a:outerShdw>
                </a:effectLst>
              </a:rPr>
              <a:t/>
            </a:r>
            <a:br>
              <a:rPr lang="en-US" sz="2000" dirty="0" smtClean="0">
                <a:solidFill>
                  <a:srgbClr val="0070C0"/>
                </a:solidFill>
                <a:effectLst>
                  <a:outerShdw blurRad="38100" dist="38100" dir="2700000" algn="tl">
                    <a:srgbClr val="000000">
                      <a:alpha val="43137"/>
                    </a:srgbClr>
                  </a:outerShdw>
                </a:effectLst>
              </a:rPr>
            </a:br>
            <a:endParaRPr lang="en-US" dirty="0">
              <a:solidFill>
                <a:srgbClr val="0070C0"/>
              </a:solidFill>
              <a:effectLst>
                <a:outerShdw blurRad="38100" dist="38100" dir="2700000" algn="tl">
                  <a:srgbClr val="000000">
                    <a:alpha val="43137"/>
                  </a:srgbClr>
                </a:outerShdw>
              </a:effectLst>
            </a:endParaRPr>
          </a:p>
        </p:txBody>
      </p:sp>
      <p:pic>
        <p:nvPicPr>
          <p:cNvPr id="1030" name="Picture 6"/>
          <p:cNvPicPr>
            <a:picLocks noChangeAspect="1" noChangeArrowheads="1"/>
          </p:cNvPicPr>
          <p:nvPr/>
        </p:nvPicPr>
        <p:blipFill>
          <a:blip r:embed="rId2" cstate="print"/>
          <a:srcRect/>
          <a:stretch>
            <a:fillRect/>
          </a:stretch>
        </p:blipFill>
        <p:spPr bwMode="auto">
          <a:xfrm>
            <a:off x="1" y="0"/>
            <a:ext cx="860627" cy="2924175"/>
          </a:xfrm>
          <a:prstGeom prst="rect">
            <a:avLst/>
          </a:prstGeom>
          <a:noFill/>
          <a:ln w="9525">
            <a:noFill/>
            <a:miter lim="800000"/>
            <a:headEnd/>
            <a:tailEnd/>
          </a:ln>
        </p:spPr>
      </p:pic>
      <p:pic>
        <p:nvPicPr>
          <p:cNvPr id="9" name="Picture 6"/>
          <p:cNvPicPr>
            <a:picLocks noChangeAspect="1" noChangeArrowheads="1"/>
          </p:cNvPicPr>
          <p:nvPr/>
        </p:nvPicPr>
        <p:blipFill>
          <a:blip r:embed="rId2" cstate="print"/>
          <a:srcRect/>
          <a:stretch>
            <a:fillRect/>
          </a:stretch>
        </p:blipFill>
        <p:spPr bwMode="auto">
          <a:xfrm>
            <a:off x="0" y="2667000"/>
            <a:ext cx="860627" cy="2924175"/>
          </a:xfrm>
          <a:prstGeom prst="rect">
            <a:avLst/>
          </a:prstGeom>
          <a:noFill/>
          <a:ln w="9525">
            <a:noFill/>
            <a:miter lim="800000"/>
            <a:headEnd/>
            <a:tailEnd/>
          </a:ln>
        </p:spPr>
      </p:pic>
      <p:pic>
        <p:nvPicPr>
          <p:cNvPr id="1031" name="Picture 7"/>
          <p:cNvPicPr>
            <a:picLocks noChangeAspect="1" noChangeArrowheads="1"/>
          </p:cNvPicPr>
          <p:nvPr/>
        </p:nvPicPr>
        <p:blipFill>
          <a:blip r:embed="rId3" cstate="print"/>
          <a:srcRect/>
          <a:stretch>
            <a:fillRect/>
          </a:stretch>
        </p:blipFill>
        <p:spPr bwMode="auto">
          <a:xfrm>
            <a:off x="0" y="5562600"/>
            <a:ext cx="1727200" cy="1295400"/>
          </a:xfrm>
          <a:prstGeom prst="rect">
            <a:avLst/>
          </a:prstGeom>
          <a:noFill/>
          <a:ln w="9525">
            <a:noFill/>
            <a:miter lim="800000"/>
            <a:headEnd/>
            <a:tailEnd/>
          </a:ln>
        </p:spPr>
      </p:pic>
      <p:sp>
        <p:nvSpPr>
          <p:cNvPr id="8" name="TextBox 7"/>
          <p:cNvSpPr txBox="1"/>
          <p:nvPr/>
        </p:nvSpPr>
        <p:spPr>
          <a:xfrm>
            <a:off x="6629400" y="228600"/>
            <a:ext cx="2209800" cy="1015663"/>
          </a:xfrm>
          <a:prstGeom prst="rect">
            <a:avLst/>
          </a:prstGeom>
          <a:noFill/>
        </p:spPr>
        <p:txBody>
          <a:bodyPr wrap="square" rtlCol="0">
            <a:spAutoFit/>
          </a:bodyPr>
          <a:lstStyle/>
          <a:p>
            <a:pPr algn="r"/>
            <a:r>
              <a:rPr lang="en-US" sz="6000" i="1" dirty="0" smtClean="0">
                <a:solidFill>
                  <a:srgbClr val="0070C0"/>
                </a:solidFill>
                <a:latin typeface="Bookman Old Style" pitchFamily="18" charset="0"/>
              </a:rPr>
              <a:t>24</a:t>
            </a:r>
            <a:endParaRPr lang="en-US" sz="6000" i="1" dirty="0">
              <a:solidFill>
                <a:srgbClr val="0070C0"/>
              </a:solidFill>
              <a:latin typeface="Bookman Old Style" pitchFamily="18" charset="0"/>
            </a:endParaRPr>
          </a:p>
        </p:txBody>
      </p:sp>
      <p:sp>
        <p:nvSpPr>
          <p:cNvPr id="11" name="Subtitle 2"/>
          <p:cNvSpPr>
            <a:spLocks noGrp="1"/>
          </p:cNvSpPr>
          <p:nvPr/>
        </p:nvSpPr>
        <p:spPr>
          <a:xfrm>
            <a:off x="1524000" y="39624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p>
          <a:p>
            <a:endParaRPr lang="en-US" sz="2000" dirty="0"/>
          </a:p>
          <a:p>
            <a:pPr algn="l"/>
            <a:r>
              <a:rPr lang="en-US" sz="1200" dirty="0" smtClean="0"/>
              <a:t>Notes are based on: </a:t>
            </a:r>
          </a:p>
          <a:p>
            <a:pPr lvl="1" algn="l"/>
            <a:r>
              <a:rPr lang="en-US" sz="1050" dirty="0" smtClean="0"/>
              <a:t>Android Developers </a:t>
            </a:r>
          </a:p>
          <a:p>
            <a:pPr lvl="1" algn="l"/>
            <a:r>
              <a:rPr lang="en-US" sz="1050" dirty="0" smtClean="0"/>
              <a:t>http://developer.android.com/index.html</a:t>
            </a:r>
            <a:endParaRPr lang="en-US" sz="1300" dirty="0"/>
          </a:p>
        </p:txBody>
      </p:sp>
    </p:spTree>
    <p:extLst>
      <p:ext uri="{BB962C8B-B14F-4D97-AF65-F5344CB8AC3E}">
        <p14:creationId xmlns:p14="http://schemas.microsoft.com/office/powerpoint/2010/main" val="4948349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83</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1752600"/>
          </a:xfrm>
          <a:prstGeom prst="rect">
            <a:avLst/>
          </a:prstGeom>
        </p:spPr>
        <p:txBody>
          <a:bodyPr>
            <a:noAutofit/>
          </a:bodyPr>
          <a:lstStyle/>
          <a:p>
            <a:r>
              <a:rPr lang="en-US" sz="2400" dirty="0" smtClean="0">
                <a:solidFill>
                  <a:srgbClr val="0070C0"/>
                </a:solidFill>
              </a:rPr>
              <a:t>Introduction</a:t>
            </a:r>
          </a:p>
          <a:p>
            <a:r>
              <a:rPr lang="en-US" sz="2000" dirty="0" smtClean="0"/>
              <a:t>A location-based service (LBS) is an information dissemination system</a:t>
            </a:r>
            <a:r>
              <a:rPr lang="en-US" sz="2000" b="1" dirty="0" smtClean="0"/>
              <a:t> </a:t>
            </a:r>
            <a:r>
              <a:rPr lang="en-US" sz="2000" dirty="0" smtClean="0"/>
              <a:t>that can be accessed by mobile devices through the mobile network. It is driven by the ability of the system to detect the geographical position of the mobile device.</a:t>
            </a:r>
          </a:p>
          <a:p>
            <a:endParaRPr lang="en-US" sz="2000"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pic>
        <p:nvPicPr>
          <p:cNvPr id="16" name="Picture 15" descr="satellite-2.jpg"/>
          <p:cNvPicPr>
            <a:picLocks noChangeAspect="1"/>
          </p:cNvPicPr>
          <p:nvPr/>
        </p:nvPicPr>
        <p:blipFill>
          <a:blip r:embed="rId3" cstate="print"/>
          <a:stretch>
            <a:fillRect/>
          </a:stretch>
        </p:blipFill>
        <p:spPr>
          <a:xfrm>
            <a:off x="6781800" y="2590800"/>
            <a:ext cx="1066800" cy="1075544"/>
          </a:xfrm>
          <a:prstGeom prst="rect">
            <a:avLst/>
          </a:prstGeom>
        </p:spPr>
      </p:pic>
      <p:pic>
        <p:nvPicPr>
          <p:cNvPr id="1031" name="Picture 7"/>
          <p:cNvPicPr>
            <a:picLocks noChangeAspect="1" noChangeArrowheads="1"/>
          </p:cNvPicPr>
          <p:nvPr/>
        </p:nvPicPr>
        <p:blipFill>
          <a:blip r:embed="rId4" cstate="print"/>
          <a:srcRect/>
          <a:stretch>
            <a:fillRect/>
          </a:stretch>
        </p:blipFill>
        <p:spPr bwMode="auto">
          <a:xfrm>
            <a:off x="0" y="5740400"/>
            <a:ext cx="977900" cy="1117600"/>
          </a:xfrm>
          <a:prstGeom prst="rect">
            <a:avLst/>
          </a:prstGeom>
          <a:noFill/>
          <a:ln w="9525">
            <a:noFill/>
            <a:miter lim="800000"/>
            <a:headEnd/>
            <a:tailEnd/>
          </a:ln>
        </p:spPr>
      </p:pic>
      <p:pic>
        <p:nvPicPr>
          <p:cNvPr id="20" name="Picture 19" descr="Garmin-Nuvi-255W-010-00718-20-img1.jpg"/>
          <p:cNvPicPr>
            <a:picLocks noChangeAspect="1"/>
          </p:cNvPicPr>
          <p:nvPr/>
        </p:nvPicPr>
        <p:blipFill>
          <a:blip r:embed="rId5" cstate="print"/>
          <a:stretch>
            <a:fillRect/>
          </a:stretch>
        </p:blipFill>
        <p:spPr>
          <a:xfrm>
            <a:off x="533400" y="5029200"/>
            <a:ext cx="1143000" cy="739140"/>
          </a:xfrm>
          <a:prstGeom prst="rect">
            <a:avLst/>
          </a:prstGeom>
        </p:spPr>
      </p:pic>
      <p:pic>
        <p:nvPicPr>
          <p:cNvPr id="21" name="Picture 20" descr="G1-dev1.jpg"/>
          <p:cNvPicPr>
            <a:picLocks noChangeAspect="1"/>
          </p:cNvPicPr>
          <p:nvPr/>
        </p:nvPicPr>
        <p:blipFill>
          <a:blip r:embed="rId6" cstate="print"/>
          <a:stretch>
            <a:fillRect/>
          </a:stretch>
        </p:blipFill>
        <p:spPr>
          <a:xfrm>
            <a:off x="1371600" y="5943600"/>
            <a:ext cx="923544" cy="762000"/>
          </a:xfrm>
          <a:prstGeom prst="rect">
            <a:avLst/>
          </a:prstGeom>
        </p:spPr>
      </p:pic>
      <p:cxnSp>
        <p:nvCxnSpPr>
          <p:cNvPr id="23" name="Straight Arrow Connector 22"/>
          <p:cNvCxnSpPr/>
          <p:nvPr/>
        </p:nvCxnSpPr>
        <p:spPr>
          <a:xfrm rot="10800000" flipV="1">
            <a:off x="1371600" y="3200400"/>
            <a:ext cx="52578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flipV="1">
            <a:off x="2286000" y="3200400"/>
            <a:ext cx="4343400" cy="297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6" name="Picture 25" descr="skycaddy.jpg"/>
          <p:cNvPicPr>
            <a:picLocks noChangeAspect="1"/>
          </p:cNvPicPr>
          <p:nvPr/>
        </p:nvPicPr>
        <p:blipFill>
          <a:blip r:embed="rId7" cstate="print"/>
          <a:stretch>
            <a:fillRect/>
          </a:stretch>
        </p:blipFill>
        <p:spPr>
          <a:xfrm>
            <a:off x="1" y="3886201"/>
            <a:ext cx="914400" cy="914400"/>
          </a:xfrm>
          <a:prstGeom prst="rect">
            <a:avLst/>
          </a:prstGeom>
        </p:spPr>
      </p:pic>
      <p:cxnSp>
        <p:nvCxnSpPr>
          <p:cNvPr id="28" name="Straight Arrow Connector 27"/>
          <p:cNvCxnSpPr/>
          <p:nvPr/>
        </p:nvCxnSpPr>
        <p:spPr>
          <a:xfrm rot="10800000" flipV="1">
            <a:off x="914400" y="3200400"/>
            <a:ext cx="5715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9468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0"/>
          </a:xfrm>
          <a:prstGeom prst="rect">
            <a:avLst/>
          </a:prstGeom>
        </p:spPr>
        <p:txBody>
          <a:bodyPr>
            <a:noAutofit/>
          </a:bodyPr>
          <a:lstStyle/>
          <a:p>
            <a:r>
              <a:rPr lang="en-US" sz="2400" dirty="0" smtClean="0">
                <a:solidFill>
                  <a:srgbClr val="0070C0"/>
                </a:solidFill>
              </a:rPr>
              <a:t>Introduction</a:t>
            </a:r>
          </a:p>
          <a:p>
            <a:r>
              <a:rPr lang="en-US" sz="2000" dirty="0" smtClean="0"/>
              <a:t>Location Based Services are used in a variety of situations, such as 	</a:t>
            </a:r>
          </a:p>
          <a:p>
            <a:pPr marL="457200" indent="-457200"/>
            <a:r>
              <a:rPr lang="en-US" sz="2000" dirty="0" smtClean="0"/>
              <a:t>	</a:t>
            </a:r>
            <a:r>
              <a:rPr lang="en-US" sz="2000" i="1" dirty="0" smtClean="0"/>
              <a:t>commercial, </a:t>
            </a:r>
          </a:p>
          <a:p>
            <a:pPr marL="457200" indent="-457200"/>
            <a:r>
              <a:rPr lang="en-US" sz="2000" i="1" dirty="0" smtClean="0"/>
              <a:t>	entertainment, </a:t>
            </a:r>
          </a:p>
          <a:p>
            <a:pPr marL="457200" indent="-457200"/>
            <a:r>
              <a:rPr lang="en-US" sz="2000" i="1" dirty="0" smtClean="0"/>
              <a:t>	emergency, </a:t>
            </a:r>
          </a:p>
          <a:p>
            <a:pPr marL="457200" indent="-457200"/>
            <a:r>
              <a:rPr lang="en-US" sz="2000" i="1" dirty="0" smtClean="0"/>
              <a:t>	health, </a:t>
            </a:r>
          </a:p>
          <a:p>
            <a:pPr marL="457200" indent="-457200"/>
            <a:r>
              <a:rPr lang="en-US" sz="2000" i="1" dirty="0" smtClean="0"/>
              <a:t>	work, </a:t>
            </a:r>
          </a:p>
          <a:p>
            <a:pPr marL="457200" indent="-457200"/>
            <a:r>
              <a:rPr lang="en-US" sz="2000" i="1" dirty="0" smtClean="0"/>
              <a:t>	personal life, etc.</a:t>
            </a:r>
          </a:p>
          <a:p>
            <a:endParaRPr lang="en-US" sz="2000" dirty="0" smtClean="0"/>
          </a:p>
          <a:p>
            <a:r>
              <a:rPr lang="en-US" sz="2000" b="1" dirty="0" smtClean="0"/>
              <a:t>Examples</a:t>
            </a:r>
            <a:r>
              <a:rPr lang="en-US" sz="2000" dirty="0" smtClean="0"/>
              <a:t>:</a:t>
            </a:r>
          </a:p>
          <a:p>
            <a:pPr marL="457200" indent="-457200">
              <a:buFont typeface="Arial" pitchFamily="34" charset="0"/>
              <a:buChar char="•"/>
            </a:pPr>
            <a:r>
              <a:rPr lang="en-US" sz="2000" dirty="0" smtClean="0"/>
              <a:t>Locate the nearest bank, restaurant, gas station, hotel, golf course, hospital, police station, etc. </a:t>
            </a:r>
          </a:p>
          <a:p>
            <a:pPr marL="457200" indent="-457200">
              <a:buFont typeface="Arial" pitchFamily="34" charset="0"/>
              <a:buChar char="•"/>
            </a:pPr>
            <a:endParaRPr lang="en-US" sz="2000" dirty="0" smtClean="0"/>
          </a:p>
          <a:p>
            <a:pPr marL="457200" indent="-457200">
              <a:buFont typeface="Arial" pitchFamily="34" charset="0"/>
              <a:buChar char="•"/>
            </a:pPr>
            <a:r>
              <a:rPr lang="en-US" sz="2000" dirty="0" smtClean="0"/>
              <a:t>Provide transportation information on how  to go from ‘here’ to ‘there’.</a:t>
            </a:r>
          </a:p>
          <a:p>
            <a:pPr marL="457200" indent="-457200">
              <a:buFont typeface="Arial" pitchFamily="34" charset="0"/>
              <a:buChar char="•"/>
            </a:pPr>
            <a:endParaRPr lang="en-US" sz="2000" dirty="0" smtClean="0"/>
          </a:p>
          <a:p>
            <a:pPr marL="457200" indent="-457200">
              <a:buFont typeface="Arial" pitchFamily="34" charset="0"/>
              <a:buChar char="•"/>
            </a:pPr>
            <a:r>
              <a:rPr lang="en-US" sz="2000" dirty="0" smtClean="0"/>
              <a:t>Social networking is used to locate and reach events, friends and family members.</a:t>
            </a:r>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Tree>
    <p:extLst>
      <p:ext uri="{BB962C8B-B14F-4D97-AF65-F5344CB8AC3E}">
        <p14:creationId xmlns:p14="http://schemas.microsoft.com/office/powerpoint/2010/main" val="18088685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atellite-4.jpg"/>
          <p:cNvPicPr>
            <a:picLocks noChangeAspect="1"/>
          </p:cNvPicPr>
          <p:nvPr/>
        </p:nvPicPr>
        <p:blipFill>
          <a:blip r:embed="rId2" cstate="print"/>
          <a:stretch>
            <a:fillRect/>
          </a:stretch>
        </p:blipFill>
        <p:spPr>
          <a:xfrm>
            <a:off x="6096000" y="1371600"/>
            <a:ext cx="2438400" cy="2420471"/>
          </a:xfrm>
          <a:prstGeom prst="rect">
            <a:avLst/>
          </a:prstGeom>
        </p:spPr>
      </p:pic>
      <p:sp>
        <p:nvSpPr>
          <p:cNvPr id="2" name="Slide Number Placeholder 1"/>
          <p:cNvSpPr>
            <a:spLocks noGrp="1"/>
          </p:cNvSpPr>
          <p:nvPr>
            <p:ph type="sldNum" sz="quarter" idx="12"/>
          </p:nvPr>
        </p:nvSpPr>
        <p:spPr/>
        <p:txBody>
          <a:bodyPr/>
          <a:lstStyle/>
          <a:p>
            <a:fld id="{7967A042-E02F-4D13-9079-28240E5E6B49}" type="slidenum">
              <a:rPr lang="en-US" smtClean="0"/>
              <a:pPr/>
              <a:t>85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610600" cy="5105400"/>
          </a:xfrm>
          <a:prstGeom prst="rect">
            <a:avLst/>
          </a:prstGeom>
        </p:spPr>
        <p:txBody>
          <a:bodyPr>
            <a:noAutofit/>
          </a:bodyPr>
          <a:lstStyle/>
          <a:p>
            <a:r>
              <a:rPr lang="en-US" sz="2400" dirty="0" smtClean="0">
                <a:solidFill>
                  <a:srgbClr val="0070C0"/>
                </a:solidFill>
              </a:rPr>
              <a:t>How the Global Positioning System (GPS) Works?</a:t>
            </a:r>
          </a:p>
          <a:p>
            <a:endParaRPr lang="en-US" sz="2000" dirty="0" smtClean="0"/>
          </a:p>
          <a:p>
            <a:r>
              <a:rPr lang="en-US" dirty="0" smtClean="0"/>
              <a:t>The </a:t>
            </a:r>
            <a:r>
              <a:rPr lang="en-US" b="1" dirty="0" smtClean="0"/>
              <a:t>Global Positioning System</a:t>
            </a:r>
            <a:r>
              <a:rPr lang="en-US" dirty="0" smtClean="0"/>
              <a:t> (GPS) consists of</a:t>
            </a:r>
          </a:p>
          <a:p>
            <a:r>
              <a:rPr lang="en-US" dirty="0" smtClean="0"/>
              <a:t>27 Earth-orbiting satellites (24 in operation and </a:t>
            </a:r>
          </a:p>
          <a:p>
            <a:r>
              <a:rPr lang="en-US" dirty="0" smtClean="0"/>
              <a:t>three extras in case one fails). </a:t>
            </a:r>
          </a:p>
          <a:p>
            <a:endParaRPr lang="en-US" dirty="0" smtClean="0"/>
          </a:p>
          <a:p>
            <a:r>
              <a:rPr lang="en-US" dirty="0" smtClean="0"/>
              <a:t>Developed by the USA as a military navigation </a:t>
            </a:r>
          </a:p>
          <a:p>
            <a:r>
              <a:rPr lang="en-US" dirty="0" smtClean="0"/>
              <a:t>system, but soon it opened to other civilian uses.</a:t>
            </a:r>
          </a:p>
          <a:p>
            <a:endParaRPr lang="en-US" dirty="0" smtClean="0"/>
          </a:p>
          <a:p>
            <a:r>
              <a:rPr lang="en-US" dirty="0" smtClean="0"/>
              <a:t>Each of these 3,000- to 4,000-pound solar-powered satellites circles the globe at about 12,000 miles (19,300 km), making </a:t>
            </a:r>
            <a:r>
              <a:rPr lang="en-US" i="1" dirty="0" smtClean="0"/>
              <a:t>two complete rotations every day.</a:t>
            </a:r>
          </a:p>
          <a:p>
            <a:endParaRPr lang="en-US" dirty="0" smtClean="0"/>
          </a:p>
          <a:p>
            <a:r>
              <a:rPr lang="en-US" dirty="0" smtClean="0"/>
              <a:t>The orbits are arranged so that at any time, anywhere on Earth, there are at least </a:t>
            </a:r>
            <a:r>
              <a:rPr lang="en-US" i="1" dirty="0" smtClean="0"/>
              <a:t>four satellites "visible" in the sky</a:t>
            </a:r>
            <a:r>
              <a:rPr lang="en-US" dirty="0" smtClean="0"/>
              <a:t>. </a:t>
            </a:r>
          </a:p>
          <a:p>
            <a:endParaRPr lang="en-US" dirty="0" smtClean="0"/>
          </a:p>
          <a:p>
            <a:r>
              <a:rPr lang="en-US" dirty="0" smtClean="0"/>
              <a:t>A GPS receiver's job is to </a:t>
            </a:r>
            <a:r>
              <a:rPr lang="en-US" i="1" dirty="0" smtClean="0"/>
              <a:t>locate three or more of these satellites</a:t>
            </a:r>
            <a:r>
              <a:rPr lang="en-US" dirty="0" smtClean="0"/>
              <a:t>, figure out the distance to each, and use this information to deduce its own location. This operation is based on a mathematical principle called </a:t>
            </a:r>
            <a:r>
              <a:rPr lang="en-US" b="1" dirty="0" err="1" smtClean="0"/>
              <a:t>trilateration</a:t>
            </a:r>
            <a:r>
              <a:rPr lang="en-US" dirty="0" smtClean="0"/>
              <a:t>. </a:t>
            </a:r>
          </a:p>
          <a:p>
            <a:r>
              <a:rPr lang="en-US" dirty="0" smtClean="0"/>
              <a:t/>
            </a:r>
            <a:br>
              <a:rPr lang="en-US" dirty="0" smtClean="0"/>
            </a:br>
            <a:endParaRPr lang="en-US"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1" name="TextBox 10"/>
          <p:cNvSpPr txBox="1"/>
          <p:nvPr/>
        </p:nvSpPr>
        <p:spPr>
          <a:xfrm>
            <a:off x="457200" y="6400800"/>
            <a:ext cx="3581400" cy="215444"/>
          </a:xfrm>
          <a:prstGeom prst="rect">
            <a:avLst/>
          </a:prstGeom>
          <a:noFill/>
        </p:spPr>
        <p:txBody>
          <a:bodyPr wrap="square" rtlCol="0">
            <a:spAutoFit/>
          </a:bodyPr>
          <a:lstStyle/>
          <a:p>
            <a:r>
              <a:rPr lang="en-US" sz="800" dirty="0" smtClean="0"/>
              <a:t>Reference: </a:t>
            </a:r>
            <a:r>
              <a:rPr lang="en-US" sz="800" dirty="0" smtClean="0">
                <a:hlinkClick r:id="rId4"/>
              </a:rPr>
              <a:t>http://electronics.howstuffworks.com/gadgets/travel/gps.htm</a:t>
            </a:r>
            <a:endParaRPr lang="en-US" sz="800" dirty="0"/>
          </a:p>
        </p:txBody>
      </p:sp>
    </p:spTree>
    <p:extLst>
      <p:ext uri="{BB962C8B-B14F-4D97-AF65-F5344CB8AC3E}">
        <p14:creationId xmlns:p14="http://schemas.microsoft.com/office/powerpoint/2010/main" val="25195194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ps-trilat2.gif"/>
          <p:cNvPicPr>
            <a:picLocks noChangeAspect="1"/>
          </p:cNvPicPr>
          <p:nvPr/>
        </p:nvPicPr>
        <p:blipFill>
          <a:blip r:embed="rId2" cstate="print"/>
          <a:stretch>
            <a:fillRect/>
          </a:stretch>
        </p:blipFill>
        <p:spPr>
          <a:xfrm>
            <a:off x="6979920" y="2971800"/>
            <a:ext cx="2164080" cy="1607820"/>
          </a:xfrm>
          <a:prstGeom prst="rect">
            <a:avLst/>
          </a:prstGeom>
        </p:spPr>
      </p:pic>
      <p:pic>
        <p:nvPicPr>
          <p:cNvPr id="15" name="Picture 14" descr="gps-trilat3.gif"/>
          <p:cNvPicPr>
            <a:picLocks noChangeAspect="1"/>
          </p:cNvPicPr>
          <p:nvPr/>
        </p:nvPicPr>
        <p:blipFill>
          <a:blip r:embed="rId3" cstate="print"/>
          <a:stretch>
            <a:fillRect/>
          </a:stretch>
        </p:blipFill>
        <p:spPr>
          <a:xfrm>
            <a:off x="6858000" y="4572000"/>
            <a:ext cx="2133600" cy="2209800"/>
          </a:xfrm>
          <a:prstGeom prst="rect">
            <a:avLst/>
          </a:prstGeom>
        </p:spPr>
      </p:pic>
      <p:sp>
        <p:nvSpPr>
          <p:cNvPr id="2" name="Slide Number Placeholder 1"/>
          <p:cNvSpPr>
            <a:spLocks noGrp="1"/>
          </p:cNvSpPr>
          <p:nvPr>
            <p:ph type="sldNum" sz="quarter" idx="12"/>
          </p:nvPr>
        </p:nvSpPr>
        <p:spPr/>
        <p:txBody>
          <a:bodyPr/>
          <a:lstStyle/>
          <a:p>
            <a:fld id="{7967A042-E02F-4D13-9079-28240E5E6B49}" type="slidenum">
              <a:rPr lang="en-US" smtClean="0"/>
              <a:pPr/>
              <a:t>86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4"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1143000"/>
            <a:ext cx="7010400" cy="5105400"/>
          </a:xfrm>
          <a:prstGeom prst="rect">
            <a:avLst/>
          </a:prstGeom>
        </p:spPr>
        <p:txBody>
          <a:bodyPr>
            <a:noAutofit/>
          </a:bodyPr>
          <a:lstStyle/>
          <a:p>
            <a:r>
              <a:rPr lang="en-US" sz="2400" dirty="0" smtClean="0">
                <a:solidFill>
                  <a:srgbClr val="0070C0"/>
                </a:solidFill>
              </a:rPr>
              <a:t>How the Global Positioning System (GPS) Works?</a:t>
            </a:r>
          </a:p>
          <a:p>
            <a:endParaRPr lang="en-US" sz="2000" dirty="0" smtClean="0"/>
          </a:p>
          <a:p>
            <a:r>
              <a:rPr lang="en-US" sz="2000" b="1" dirty="0" smtClean="0">
                <a:solidFill>
                  <a:srgbClr val="0070C0"/>
                </a:solidFill>
              </a:rPr>
              <a:t>2-D </a:t>
            </a:r>
            <a:r>
              <a:rPr lang="en-US" sz="2000" b="1" dirty="0" err="1" smtClean="0">
                <a:solidFill>
                  <a:srgbClr val="0070C0"/>
                </a:solidFill>
              </a:rPr>
              <a:t>Trilateration</a:t>
            </a:r>
            <a:endParaRPr lang="en-US" sz="2000" b="1" dirty="0" smtClean="0">
              <a:solidFill>
                <a:srgbClr val="0070C0"/>
              </a:solidFill>
            </a:endParaRPr>
          </a:p>
          <a:p>
            <a:r>
              <a:rPr lang="en-US" dirty="0" smtClean="0"/>
              <a:t>Imagine you are somewhere in the United States and you are TOTALLY lost -- for whatever reason, you have absolutely no clue where you are. You find a friendly local and ask, "</a:t>
            </a:r>
            <a:r>
              <a:rPr lang="en-US" i="1" dirty="0" smtClean="0"/>
              <a:t>Where am I</a:t>
            </a:r>
            <a:r>
              <a:rPr lang="en-US" dirty="0" smtClean="0"/>
              <a:t>?" He says, "</a:t>
            </a:r>
            <a:r>
              <a:rPr lang="en-US" i="1" dirty="0" smtClean="0">
                <a:solidFill>
                  <a:srgbClr val="C00000"/>
                </a:solidFill>
              </a:rPr>
              <a:t>You are 625 miles from Boise, Idaho.</a:t>
            </a:r>
            <a:r>
              <a:rPr lang="en-US" dirty="0" smtClean="0"/>
              <a:t>“ </a:t>
            </a:r>
          </a:p>
          <a:p>
            <a:endParaRPr lang="en-US" dirty="0" smtClean="0"/>
          </a:p>
          <a:p>
            <a:r>
              <a:rPr lang="en-US" dirty="0" smtClean="0"/>
              <a:t>You ask somebody else where you are, and she says, "</a:t>
            </a:r>
            <a:r>
              <a:rPr lang="en-US" i="1" dirty="0" smtClean="0">
                <a:solidFill>
                  <a:srgbClr val="C00000"/>
                </a:solidFill>
              </a:rPr>
              <a:t>You are 690 miles from Minneapolis, Minnesota.</a:t>
            </a:r>
            <a:r>
              <a:rPr lang="en-US" dirty="0" smtClean="0"/>
              <a:t>" Now you have two circles that intersect. You now know that you must be at one of these two intersection points.</a:t>
            </a:r>
          </a:p>
          <a:p>
            <a:endParaRPr lang="en-US" dirty="0" smtClean="0"/>
          </a:p>
          <a:p>
            <a:r>
              <a:rPr lang="en-US" dirty="0" smtClean="0"/>
              <a:t>If a third person tells you that </a:t>
            </a:r>
            <a:r>
              <a:rPr lang="en-US" i="1" dirty="0" smtClean="0">
                <a:solidFill>
                  <a:srgbClr val="C00000"/>
                </a:solidFill>
              </a:rPr>
              <a:t>you are 615 miles from Tucson, Arizona</a:t>
            </a:r>
            <a:r>
              <a:rPr lang="en-US" dirty="0" smtClean="0"/>
              <a:t>, you can eliminate one of the possibilities. You now know exactly </a:t>
            </a:r>
          </a:p>
          <a:p>
            <a:r>
              <a:rPr lang="en-US" dirty="0" smtClean="0"/>
              <a:t>where you are -- Denver, Colorado. </a:t>
            </a:r>
          </a:p>
          <a:p>
            <a:endParaRPr lang="en-US" dirty="0" smtClean="0"/>
          </a:p>
          <a:p>
            <a:r>
              <a:rPr lang="en-US" dirty="0" smtClean="0"/>
              <a:t>This same concept works in three-dimensional space, as well, </a:t>
            </a:r>
          </a:p>
          <a:p>
            <a:r>
              <a:rPr lang="en-US" dirty="0" smtClean="0"/>
              <a:t>but you're dealing with </a:t>
            </a:r>
            <a:r>
              <a:rPr lang="en-US" b="1" dirty="0" smtClean="0"/>
              <a:t>spheres</a:t>
            </a:r>
            <a:r>
              <a:rPr lang="en-US" dirty="0" smtClean="0"/>
              <a:t> instead of circles.</a:t>
            </a:r>
          </a:p>
          <a:p>
            <a:endParaRPr lang="en-US" dirty="0" smtClean="0"/>
          </a:p>
          <a:p>
            <a:endParaRPr lang="en-US" dirty="0" smtClean="0"/>
          </a:p>
          <a:p>
            <a:r>
              <a:rPr lang="en-US" dirty="0" smtClean="0"/>
              <a:t/>
            </a:r>
            <a:br>
              <a:rPr lang="en-US" dirty="0" smtClean="0"/>
            </a:br>
            <a:endParaRPr lang="en-US"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1" name="TextBox 10"/>
          <p:cNvSpPr txBox="1"/>
          <p:nvPr/>
        </p:nvSpPr>
        <p:spPr>
          <a:xfrm>
            <a:off x="457200" y="6400800"/>
            <a:ext cx="3581400" cy="215444"/>
          </a:xfrm>
          <a:prstGeom prst="rect">
            <a:avLst/>
          </a:prstGeom>
          <a:noFill/>
        </p:spPr>
        <p:txBody>
          <a:bodyPr wrap="square" rtlCol="0">
            <a:spAutoFit/>
          </a:bodyPr>
          <a:lstStyle/>
          <a:p>
            <a:r>
              <a:rPr lang="en-US" sz="800" dirty="0" smtClean="0"/>
              <a:t>Reference: </a:t>
            </a:r>
            <a:r>
              <a:rPr lang="en-US" sz="800" dirty="0" smtClean="0">
                <a:hlinkClick r:id="rId5"/>
              </a:rPr>
              <a:t>http://electronics.howstuffworks.com/gadgets/travel/gps.htm</a:t>
            </a:r>
            <a:endParaRPr lang="en-US" sz="800" dirty="0"/>
          </a:p>
        </p:txBody>
      </p:sp>
      <p:pic>
        <p:nvPicPr>
          <p:cNvPr id="12" name="Picture 11" descr="gps-trilat1.gif"/>
          <p:cNvPicPr>
            <a:picLocks noChangeAspect="1"/>
          </p:cNvPicPr>
          <p:nvPr/>
        </p:nvPicPr>
        <p:blipFill>
          <a:blip r:embed="rId6" cstate="print"/>
          <a:stretch>
            <a:fillRect/>
          </a:stretch>
        </p:blipFill>
        <p:spPr>
          <a:xfrm>
            <a:off x="7467600" y="1524000"/>
            <a:ext cx="1234440" cy="1249680"/>
          </a:xfrm>
          <a:prstGeom prst="rect">
            <a:avLst/>
          </a:prstGeom>
        </p:spPr>
      </p:pic>
    </p:spTree>
    <p:extLst>
      <p:ext uri="{BB962C8B-B14F-4D97-AF65-F5344CB8AC3E}">
        <p14:creationId xmlns:p14="http://schemas.microsoft.com/office/powerpoint/2010/main" val="20830111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228600" y="1143000"/>
            <a:ext cx="8572500" cy="5105400"/>
          </a:xfrm>
          <a:prstGeom prst="rect">
            <a:avLst/>
          </a:prstGeom>
        </p:spPr>
        <p:txBody>
          <a:bodyPr>
            <a:noAutofit/>
          </a:bodyPr>
          <a:lstStyle/>
          <a:p>
            <a:r>
              <a:rPr lang="en-US" sz="2400" dirty="0" smtClean="0">
                <a:solidFill>
                  <a:srgbClr val="0070C0"/>
                </a:solidFill>
              </a:rPr>
              <a:t>How the Global Positioning System (GPS) Works? / </a:t>
            </a:r>
            <a:r>
              <a:rPr lang="en-US" sz="2400" dirty="0" err="1" smtClean="0">
                <a:solidFill>
                  <a:srgbClr val="0070C0"/>
                </a:solidFill>
              </a:rPr>
              <a:t>Trilateration</a:t>
            </a:r>
            <a:endParaRPr lang="en-US" sz="2400" dirty="0" smtClean="0">
              <a:solidFill>
                <a:srgbClr val="0070C0"/>
              </a:solidFill>
            </a:endParaRPr>
          </a:p>
          <a:p>
            <a:endParaRPr lang="en-US" dirty="0" smtClean="0"/>
          </a:p>
          <a:p>
            <a:endParaRPr lang="en-US" dirty="0" smtClean="0"/>
          </a:p>
          <a:p>
            <a:r>
              <a:rPr lang="en-US" dirty="0" smtClean="0"/>
              <a:t/>
            </a:r>
            <a:br>
              <a:rPr lang="en-US" dirty="0" smtClean="0"/>
            </a:br>
            <a:endParaRPr lang="en-US"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9" name="TextBox 18"/>
          <p:cNvSpPr txBox="1"/>
          <p:nvPr/>
        </p:nvSpPr>
        <p:spPr>
          <a:xfrm>
            <a:off x="6115050" y="1714500"/>
            <a:ext cx="2857501" cy="1477328"/>
          </a:xfrm>
          <a:prstGeom prst="rect">
            <a:avLst/>
          </a:prstGeom>
          <a:noFill/>
        </p:spPr>
        <p:txBody>
          <a:bodyPr wrap="square" rtlCol="0">
            <a:spAutoFit/>
          </a:bodyPr>
          <a:lstStyle/>
          <a:p>
            <a:r>
              <a:rPr lang="en-US" b="1" dirty="0" smtClean="0">
                <a:solidFill>
                  <a:srgbClr val="0070C0"/>
                </a:solidFill>
              </a:rPr>
              <a:t>---</a:t>
            </a:r>
            <a:r>
              <a:rPr lang="en-US" dirty="0" smtClean="0"/>
              <a:t> Miami	    1795 km</a:t>
            </a:r>
          </a:p>
          <a:p>
            <a:r>
              <a:rPr lang="en-US" b="1" dirty="0" smtClean="0">
                <a:solidFill>
                  <a:srgbClr val="FF0000"/>
                </a:solidFill>
              </a:rPr>
              <a:t>---</a:t>
            </a:r>
            <a:r>
              <a:rPr lang="en-US" dirty="0" smtClean="0"/>
              <a:t> Caracas  1874 km</a:t>
            </a:r>
          </a:p>
          <a:p>
            <a:r>
              <a:rPr lang="en-US" b="1" dirty="0" smtClean="0">
                <a:solidFill>
                  <a:schemeClr val="accent3">
                    <a:lumMod val="75000"/>
                  </a:schemeClr>
                </a:solidFill>
              </a:rPr>
              <a:t>---</a:t>
            </a:r>
            <a:r>
              <a:rPr lang="en-US" dirty="0" smtClean="0"/>
              <a:t> Bogota    1251 km</a:t>
            </a:r>
          </a:p>
          <a:p>
            <a:endParaRPr lang="en-US" dirty="0" smtClean="0"/>
          </a:p>
          <a:p>
            <a:r>
              <a:rPr lang="en-US" dirty="0" smtClean="0"/>
              <a:t>San Jose, CR</a:t>
            </a:r>
            <a:endParaRPr lang="en-US" dirty="0"/>
          </a:p>
        </p:txBody>
      </p:sp>
      <p:pic>
        <p:nvPicPr>
          <p:cNvPr id="1032" name="Picture 8"/>
          <p:cNvPicPr>
            <a:picLocks noChangeAspect="1" noChangeArrowheads="1"/>
          </p:cNvPicPr>
          <p:nvPr/>
        </p:nvPicPr>
        <p:blipFill>
          <a:blip r:embed="rId3" cstate="print"/>
          <a:srcRect/>
          <a:stretch>
            <a:fillRect/>
          </a:stretch>
        </p:blipFill>
        <p:spPr bwMode="auto">
          <a:xfrm>
            <a:off x="361950" y="1584326"/>
            <a:ext cx="5524500" cy="4860672"/>
          </a:xfrm>
          <a:prstGeom prst="rect">
            <a:avLst/>
          </a:prstGeom>
          <a:noFill/>
          <a:ln w="9525">
            <a:noFill/>
            <a:miter lim="800000"/>
            <a:headEnd/>
            <a:tailEnd/>
          </a:ln>
        </p:spPr>
      </p:pic>
    </p:spTree>
    <p:extLst>
      <p:ext uri="{BB962C8B-B14F-4D97-AF65-F5344CB8AC3E}">
        <p14:creationId xmlns:p14="http://schemas.microsoft.com/office/powerpoint/2010/main" val="5792560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0"/>
          </a:xfrm>
          <a:prstGeom prst="rect">
            <a:avLst/>
          </a:prstGeom>
        </p:spPr>
        <p:txBody>
          <a:bodyPr>
            <a:noAutofit/>
          </a:bodyPr>
          <a:lstStyle/>
          <a:p>
            <a:r>
              <a:rPr lang="en-US" sz="2400" dirty="0" smtClean="0">
                <a:solidFill>
                  <a:srgbClr val="0070C0"/>
                </a:solidFill>
              </a:rPr>
              <a:t>3D-Trilateration</a:t>
            </a:r>
          </a:p>
          <a:p>
            <a:r>
              <a:rPr lang="en-US" dirty="0" smtClean="0"/>
              <a:t>Rather than circles three spheres intersect to define your GPS receiver’s location.</a:t>
            </a:r>
          </a:p>
          <a:p>
            <a:endParaRPr lang="en-US" dirty="0" smtClean="0"/>
          </a:p>
          <a:p>
            <a:r>
              <a:rPr lang="en-US" dirty="0" smtClean="0"/>
              <a:t>For a visual explanation visit: </a:t>
            </a:r>
            <a:r>
              <a:rPr lang="en-US" sz="1600" dirty="0" smtClean="0">
                <a:hlinkClick r:id="rId3"/>
              </a:rPr>
              <a:t>http://electronics.howstuffworks.com/gadgets/travel/gps.htm</a:t>
            </a:r>
            <a:endParaRPr lang="en-US" dirty="0" smtClean="0"/>
          </a:p>
          <a:p>
            <a:endParaRPr lang="en-US" sz="2000"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pic>
        <p:nvPicPr>
          <p:cNvPr id="2050" name="Picture 2"/>
          <p:cNvPicPr>
            <a:picLocks noChangeAspect="1" noChangeArrowheads="1"/>
          </p:cNvPicPr>
          <p:nvPr/>
        </p:nvPicPr>
        <p:blipFill>
          <a:blip r:embed="rId4" cstate="print"/>
          <a:srcRect/>
          <a:stretch>
            <a:fillRect/>
          </a:stretch>
        </p:blipFill>
        <p:spPr bwMode="auto">
          <a:xfrm>
            <a:off x="268473" y="3048000"/>
            <a:ext cx="4254789" cy="3200400"/>
          </a:xfrm>
          <a:prstGeom prst="rect">
            <a:avLst/>
          </a:prstGeom>
          <a:noFill/>
          <a:ln w="9525">
            <a:noFill/>
            <a:miter lim="800000"/>
            <a:headEnd/>
            <a:tailEnd/>
          </a:ln>
        </p:spPr>
      </p:pic>
      <p:sp>
        <p:nvSpPr>
          <p:cNvPr id="11" name="TextBox 10"/>
          <p:cNvSpPr txBox="1"/>
          <p:nvPr/>
        </p:nvSpPr>
        <p:spPr>
          <a:xfrm>
            <a:off x="457200" y="6400800"/>
            <a:ext cx="3581400" cy="215444"/>
          </a:xfrm>
          <a:prstGeom prst="rect">
            <a:avLst/>
          </a:prstGeom>
          <a:noFill/>
        </p:spPr>
        <p:txBody>
          <a:bodyPr wrap="square" rtlCol="0">
            <a:spAutoFit/>
          </a:bodyPr>
          <a:lstStyle/>
          <a:p>
            <a:r>
              <a:rPr lang="en-US" sz="800" dirty="0" smtClean="0"/>
              <a:t>Reference: </a:t>
            </a:r>
            <a:r>
              <a:rPr lang="en-US" sz="800" dirty="0" smtClean="0">
                <a:hlinkClick r:id="rId5"/>
              </a:rPr>
              <a:t>http://electronics.howstuffworks.com/gadgets/travel/gps.htm</a:t>
            </a:r>
            <a:endParaRPr lang="en-US" sz="800" dirty="0"/>
          </a:p>
        </p:txBody>
      </p:sp>
      <p:pic>
        <p:nvPicPr>
          <p:cNvPr id="3075" name="Picture 3"/>
          <p:cNvPicPr>
            <a:picLocks noChangeAspect="1" noChangeArrowheads="1"/>
          </p:cNvPicPr>
          <p:nvPr/>
        </p:nvPicPr>
        <p:blipFill>
          <a:blip r:embed="rId6" cstate="print"/>
          <a:srcRect/>
          <a:stretch>
            <a:fillRect/>
          </a:stretch>
        </p:blipFill>
        <p:spPr bwMode="auto">
          <a:xfrm>
            <a:off x="4686300" y="3048000"/>
            <a:ext cx="4229100" cy="3193055"/>
          </a:xfrm>
          <a:prstGeom prst="rect">
            <a:avLst/>
          </a:prstGeom>
          <a:noFill/>
          <a:ln w="9525">
            <a:noFill/>
            <a:miter lim="800000"/>
            <a:headEnd/>
            <a:tailEnd/>
          </a:ln>
        </p:spPr>
      </p:pic>
    </p:spTree>
    <p:extLst>
      <p:ext uri="{BB962C8B-B14F-4D97-AF65-F5344CB8AC3E}">
        <p14:creationId xmlns:p14="http://schemas.microsoft.com/office/powerpoint/2010/main" val="21625735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89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0"/>
          </a:xfrm>
          <a:prstGeom prst="rect">
            <a:avLst/>
          </a:prstGeom>
        </p:spPr>
        <p:txBody>
          <a:bodyPr>
            <a:noAutofit/>
          </a:bodyPr>
          <a:lstStyle/>
          <a:p>
            <a:r>
              <a:rPr lang="en-US" sz="2400" dirty="0" smtClean="0">
                <a:solidFill>
                  <a:srgbClr val="0070C0"/>
                </a:solidFill>
              </a:rPr>
              <a:t>3D-Trilateration</a:t>
            </a:r>
          </a:p>
          <a:p>
            <a:r>
              <a:rPr lang="en-US" dirty="0" smtClean="0"/>
              <a:t>Rather than circles three spheres intersect to define your GPS receiver’s location.</a:t>
            </a:r>
          </a:p>
          <a:p>
            <a:endParaRPr lang="en-US" dirty="0" smtClean="0"/>
          </a:p>
          <a:p>
            <a:r>
              <a:rPr lang="en-US" dirty="0" smtClean="0"/>
              <a:t>For a visual explanation visit: </a:t>
            </a:r>
            <a:r>
              <a:rPr lang="en-US" sz="1600" dirty="0" smtClean="0">
                <a:hlinkClick r:id="rId3"/>
              </a:rPr>
              <a:t>http://electronics.howstuffworks.com/gadgets/travel/gps.htm</a:t>
            </a:r>
            <a:endParaRPr lang="en-US" dirty="0" smtClean="0"/>
          </a:p>
          <a:p>
            <a:endParaRPr lang="en-US" sz="2000"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1" name="TextBox 10"/>
          <p:cNvSpPr txBox="1"/>
          <p:nvPr/>
        </p:nvSpPr>
        <p:spPr>
          <a:xfrm>
            <a:off x="457200" y="6400800"/>
            <a:ext cx="3581400" cy="215444"/>
          </a:xfrm>
          <a:prstGeom prst="rect">
            <a:avLst/>
          </a:prstGeom>
          <a:noFill/>
        </p:spPr>
        <p:txBody>
          <a:bodyPr wrap="square" rtlCol="0">
            <a:spAutoFit/>
          </a:bodyPr>
          <a:lstStyle/>
          <a:p>
            <a:r>
              <a:rPr lang="en-US" sz="800" dirty="0" smtClean="0"/>
              <a:t>Reference: </a:t>
            </a:r>
            <a:r>
              <a:rPr lang="en-US" sz="800" dirty="0" smtClean="0">
                <a:hlinkClick r:id="rId4"/>
              </a:rPr>
              <a:t>http://electronics.howstuffworks.com/gadgets/travel/gps.htm</a:t>
            </a:r>
            <a:endParaRPr lang="en-US" sz="800" dirty="0"/>
          </a:p>
        </p:txBody>
      </p:sp>
      <p:pic>
        <p:nvPicPr>
          <p:cNvPr id="4098" name="Picture 2"/>
          <p:cNvPicPr>
            <a:picLocks noChangeAspect="1" noChangeArrowheads="1"/>
          </p:cNvPicPr>
          <p:nvPr/>
        </p:nvPicPr>
        <p:blipFill>
          <a:blip r:embed="rId5" cstate="print"/>
          <a:srcRect/>
          <a:stretch>
            <a:fillRect/>
          </a:stretch>
        </p:blipFill>
        <p:spPr bwMode="auto">
          <a:xfrm>
            <a:off x="304800" y="3048000"/>
            <a:ext cx="4297518" cy="3206750"/>
          </a:xfrm>
          <a:prstGeom prst="rect">
            <a:avLst/>
          </a:prstGeom>
          <a:noFill/>
          <a:ln w="9525">
            <a:noFill/>
            <a:miter lim="800000"/>
            <a:headEnd/>
            <a:tailEnd/>
          </a:ln>
        </p:spPr>
      </p:pic>
      <p:pic>
        <p:nvPicPr>
          <p:cNvPr id="4099" name="Picture 3"/>
          <p:cNvPicPr>
            <a:picLocks noChangeAspect="1" noChangeArrowheads="1"/>
          </p:cNvPicPr>
          <p:nvPr/>
        </p:nvPicPr>
        <p:blipFill>
          <a:blip r:embed="rId6" cstate="print"/>
          <a:srcRect/>
          <a:stretch>
            <a:fillRect/>
          </a:stretch>
        </p:blipFill>
        <p:spPr bwMode="auto">
          <a:xfrm>
            <a:off x="4648200" y="3043493"/>
            <a:ext cx="4267200" cy="3217607"/>
          </a:xfrm>
          <a:prstGeom prst="rect">
            <a:avLst/>
          </a:prstGeom>
          <a:noFill/>
          <a:ln w="9525">
            <a:noFill/>
            <a:miter lim="800000"/>
            <a:headEnd/>
            <a:tailEnd/>
          </a:ln>
        </p:spPr>
      </p:pic>
    </p:spTree>
    <p:extLst>
      <p:ext uri="{BB962C8B-B14F-4D97-AF65-F5344CB8AC3E}">
        <p14:creationId xmlns:p14="http://schemas.microsoft.com/office/powerpoint/2010/main" val="1703206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 y="2971800"/>
            <a:ext cx="8839200" cy="16764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967A042-E02F-4D13-9079-28240E5E6B49}" type="slidenum">
              <a:rPr lang="en-US" smtClean="0"/>
              <a:pPr/>
              <a:t>9</a:t>
            </a:fld>
            <a:endParaRPr lang="en-US"/>
          </a:p>
        </p:txBody>
      </p:sp>
      <p:sp>
        <p:nvSpPr>
          <p:cNvPr id="3"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12. Android – Intents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rPr>
              <a:t>Intents</a:t>
            </a:r>
            <a:endParaRPr lang="en-US" sz="4400" dirty="0" smtClean="0">
              <a:solidFill>
                <a:schemeClr val="tx2">
                  <a:lumMod val="60000"/>
                  <a:lumOff val="40000"/>
                </a:schemeClr>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noProof="0" dirty="0" smtClean="0">
              <a:ln>
                <a:noFill/>
              </a:ln>
              <a:solidFill>
                <a:schemeClr val="tx2">
                  <a:lumMod val="60000"/>
                  <a:lumOff val="40000"/>
                </a:schemeClr>
              </a:solidFill>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8" name="Picture 7"/>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7" name="TextBox 6"/>
          <p:cNvSpPr txBox="1"/>
          <p:nvPr/>
        </p:nvSpPr>
        <p:spPr>
          <a:xfrm>
            <a:off x="228600" y="1219200"/>
            <a:ext cx="8382000" cy="2939266"/>
          </a:xfrm>
          <a:prstGeom prst="rect">
            <a:avLst/>
          </a:prstGeom>
          <a:noFill/>
        </p:spPr>
        <p:txBody>
          <a:bodyPr wrap="square" rtlCol="0">
            <a:spAutoFit/>
          </a:bodyPr>
          <a:lstStyle/>
          <a:p>
            <a:pPr algn="r"/>
            <a:r>
              <a:rPr lang="en-US" sz="1200" dirty="0" smtClean="0"/>
              <a:t>Taken from:  </a:t>
            </a:r>
            <a:r>
              <a:rPr lang="en-US" sz="1200" u="sng" dirty="0" smtClean="0">
                <a:hlinkClick r:id="rId3"/>
              </a:rPr>
              <a:t>http://code.google.com/android/reference/android/content/Intent.html</a:t>
            </a:r>
            <a:endParaRPr lang="en-US" sz="1200" dirty="0" smtClean="0"/>
          </a:p>
          <a:p>
            <a:endParaRPr lang="en-US" sz="2000" dirty="0" smtClean="0"/>
          </a:p>
          <a:p>
            <a:r>
              <a:rPr lang="en-US" sz="2000" b="1" dirty="0" smtClean="0"/>
              <a:t>Example</a:t>
            </a:r>
          </a:p>
          <a:p>
            <a:pPr lvl="0"/>
            <a:endParaRPr lang="en-US" sz="1700" b="1" u="sng" dirty="0" smtClean="0">
              <a:hlinkClick r:id="rId3"/>
            </a:endParaRPr>
          </a:p>
          <a:p>
            <a:r>
              <a:rPr lang="en-US" sz="1700" dirty="0" smtClean="0"/>
              <a:t>Display the phone dialer with the given number filled in.</a:t>
            </a:r>
          </a:p>
          <a:p>
            <a:pPr lvl="0"/>
            <a:endParaRPr lang="en-US" sz="1700" b="1" u="sng" dirty="0" smtClean="0">
              <a:hlinkClick r:id="rId3"/>
            </a:endParaRPr>
          </a:p>
          <a:p>
            <a:pPr lvl="3"/>
            <a:endParaRPr lang="en-US" sz="1400" dirty="0" smtClean="0">
              <a:solidFill>
                <a:srgbClr val="004000"/>
              </a:solidFill>
              <a:latin typeface="Courier New"/>
            </a:endParaRPr>
          </a:p>
          <a:p>
            <a:pPr lvl="3"/>
            <a:endParaRPr lang="en-US" sz="1400" dirty="0" smtClean="0">
              <a:solidFill>
                <a:srgbClr val="000000"/>
              </a:solidFill>
              <a:latin typeface="Courier New"/>
            </a:endParaRPr>
          </a:p>
          <a:p>
            <a:r>
              <a:rPr lang="en-US" b="1" dirty="0" smtClean="0">
                <a:solidFill>
                  <a:srgbClr val="000000"/>
                </a:solidFill>
                <a:latin typeface="Courier New"/>
              </a:rPr>
              <a:t>Intent</a:t>
            </a:r>
            <a:r>
              <a:rPr lang="en-US" dirty="0" smtClean="0">
                <a:solidFill>
                  <a:srgbClr val="000000"/>
                </a:solidFill>
                <a:latin typeface="Courier New"/>
              </a:rPr>
              <a:t> myActivity2 = </a:t>
            </a:r>
            <a:r>
              <a:rPr lang="en-US" b="1" dirty="0" smtClean="0">
                <a:solidFill>
                  <a:srgbClr val="7F0055"/>
                </a:solidFill>
                <a:latin typeface="Courier New"/>
              </a:rPr>
              <a:t>new</a:t>
            </a:r>
            <a:r>
              <a:rPr lang="en-US" b="1" dirty="0" smtClean="0">
                <a:solidFill>
                  <a:srgbClr val="000000"/>
                </a:solidFill>
                <a:latin typeface="Courier New"/>
              </a:rPr>
              <a:t> Intent</a:t>
            </a:r>
            <a:r>
              <a:rPr lang="en-US" dirty="0" smtClean="0">
                <a:solidFill>
                  <a:srgbClr val="000000"/>
                </a:solidFill>
                <a:latin typeface="Courier New"/>
              </a:rPr>
              <a:t> (</a:t>
            </a:r>
            <a:r>
              <a:rPr lang="en-US" b="1" dirty="0" err="1" smtClean="0">
                <a:solidFill>
                  <a:srgbClr val="000000"/>
                </a:solidFill>
                <a:latin typeface="Courier New"/>
              </a:rPr>
              <a:t>Intent.</a:t>
            </a:r>
            <a:r>
              <a:rPr lang="en-US" b="1" i="1" dirty="0" err="1" smtClean="0">
                <a:solidFill>
                  <a:srgbClr val="0000C0"/>
                </a:solidFill>
                <a:latin typeface="Courier New"/>
              </a:rPr>
              <a:t>ACTION_DIAL</a:t>
            </a:r>
            <a:r>
              <a:rPr lang="en-US" i="1" dirty="0" smtClean="0">
                <a:solidFill>
                  <a:srgbClr val="000000"/>
                </a:solidFill>
                <a:latin typeface="Courier New"/>
              </a:rPr>
              <a:t>, 					     </a:t>
            </a:r>
            <a:r>
              <a:rPr lang="en-US" i="1" dirty="0" err="1" smtClean="0">
                <a:solidFill>
                  <a:srgbClr val="000000"/>
                </a:solidFill>
                <a:latin typeface="Courier New"/>
              </a:rPr>
              <a:t>Uri.parse</a:t>
            </a:r>
            <a:r>
              <a:rPr lang="en-US" i="1" dirty="0" smtClean="0">
                <a:solidFill>
                  <a:srgbClr val="000000"/>
                </a:solidFill>
                <a:latin typeface="Courier New"/>
              </a:rPr>
              <a:t>( </a:t>
            </a:r>
            <a:r>
              <a:rPr lang="en-US" dirty="0" smtClean="0"/>
              <a:t>"</a:t>
            </a:r>
            <a:r>
              <a:rPr lang="en-US" i="1" dirty="0" smtClean="0">
                <a:solidFill>
                  <a:srgbClr val="000000"/>
                </a:solidFill>
                <a:latin typeface="Courier New"/>
              </a:rPr>
              <a:t>tel:555-1234</a:t>
            </a:r>
            <a:r>
              <a:rPr lang="en-US" dirty="0" smtClean="0"/>
              <a:t>"</a:t>
            </a:r>
            <a:r>
              <a:rPr lang="en-US" i="1" dirty="0" smtClean="0">
                <a:solidFill>
                  <a:srgbClr val="000000"/>
                </a:solidFill>
                <a:latin typeface="Courier New"/>
              </a:rPr>
              <a:t>));</a:t>
            </a:r>
          </a:p>
          <a:p>
            <a:r>
              <a:rPr lang="en-US" dirty="0" err="1" smtClean="0">
                <a:solidFill>
                  <a:srgbClr val="000000"/>
                </a:solidFill>
                <a:latin typeface="Courier New"/>
              </a:rPr>
              <a:t>startActivity</a:t>
            </a:r>
            <a:r>
              <a:rPr lang="en-US" dirty="0" smtClean="0">
                <a:solidFill>
                  <a:srgbClr val="000000"/>
                </a:solidFill>
                <a:latin typeface="Courier New"/>
              </a:rPr>
              <a:t>(myActivity2);</a:t>
            </a:r>
            <a:endParaRPr lang="en-US" sz="2000" b="1" u="sng" dirty="0" smtClean="0">
              <a:hlinkClick r:id="rId3"/>
            </a:endParaRPr>
          </a:p>
        </p:txBody>
      </p:sp>
      <p:pic>
        <p:nvPicPr>
          <p:cNvPr id="10" name="Picture 9" descr="device.png"/>
          <p:cNvPicPr>
            <a:picLocks noChangeAspect="1"/>
          </p:cNvPicPr>
          <p:nvPr/>
        </p:nvPicPr>
        <p:blipFill>
          <a:blip r:embed="rId4" cstate="print"/>
          <a:stretch>
            <a:fillRect/>
          </a:stretch>
        </p:blipFill>
        <p:spPr>
          <a:xfrm>
            <a:off x="6324600" y="3962400"/>
            <a:ext cx="1600200" cy="2400300"/>
          </a:xfrm>
          <a:prstGeom prst="rect">
            <a:avLst/>
          </a:prstGeom>
          <a:ln>
            <a:solidFill>
              <a:schemeClr val="bg1">
                <a:lumMod val="50000"/>
              </a:schemeClr>
            </a:solid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90</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0"/>
          </a:xfrm>
          <a:prstGeom prst="rect">
            <a:avLst/>
          </a:prstGeom>
        </p:spPr>
        <p:txBody>
          <a:bodyPr>
            <a:noAutofit/>
          </a:bodyPr>
          <a:lstStyle/>
          <a:p>
            <a:r>
              <a:rPr lang="en-US" sz="2400" dirty="0" smtClean="0">
                <a:solidFill>
                  <a:srgbClr val="0070C0"/>
                </a:solidFill>
              </a:rPr>
              <a:t>3D-Trilateration</a:t>
            </a:r>
          </a:p>
          <a:p>
            <a:r>
              <a:rPr lang="en-US" dirty="0" smtClean="0"/>
              <a:t>Rather than circles three spheres intersect to define your GPS receiver’s location.</a:t>
            </a:r>
          </a:p>
          <a:p>
            <a:endParaRPr lang="en-US" dirty="0" smtClean="0"/>
          </a:p>
          <a:p>
            <a:r>
              <a:rPr lang="en-US" dirty="0" smtClean="0"/>
              <a:t>For a visual explanation visit: </a:t>
            </a:r>
            <a:r>
              <a:rPr lang="en-US" sz="1600" dirty="0" smtClean="0">
                <a:hlinkClick r:id="rId3"/>
              </a:rPr>
              <a:t>http://electronics.howstuffworks.com/gadgets/travel/gps.htm</a:t>
            </a:r>
            <a:endParaRPr lang="en-US" dirty="0" smtClean="0"/>
          </a:p>
          <a:p>
            <a:endParaRPr lang="en-US" sz="2000"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1" name="TextBox 10"/>
          <p:cNvSpPr txBox="1"/>
          <p:nvPr/>
        </p:nvSpPr>
        <p:spPr>
          <a:xfrm>
            <a:off x="457200" y="6400800"/>
            <a:ext cx="3581400" cy="215444"/>
          </a:xfrm>
          <a:prstGeom prst="rect">
            <a:avLst/>
          </a:prstGeom>
          <a:noFill/>
        </p:spPr>
        <p:txBody>
          <a:bodyPr wrap="square" rtlCol="0">
            <a:spAutoFit/>
          </a:bodyPr>
          <a:lstStyle/>
          <a:p>
            <a:r>
              <a:rPr lang="en-US" sz="800" dirty="0" smtClean="0"/>
              <a:t>Reference: </a:t>
            </a:r>
            <a:r>
              <a:rPr lang="en-US" sz="800" dirty="0" smtClean="0">
                <a:hlinkClick r:id="rId4"/>
              </a:rPr>
              <a:t>http://electronics.howstuffworks.com/gadgets/travel/gps.htm</a:t>
            </a:r>
            <a:endParaRPr lang="en-US" sz="800" dirty="0"/>
          </a:p>
        </p:txBody>
      </p:sp>
      <p:pic>
        <p:nvPicPr>
          <p:cNvPr id="5122" name="Picture 2"/>
          <p:cNvPicPr>
            <a:picLocks noChangeAspect="1" noChangeArrowheads="1"/>
          </p:cNvPicPr>
          <p:nvPr/>
        </p:nvPicPr>
        <p:blipFill>
          <a:blip r:embed="rId5" cstate="print"/>
          <a:srcRect/>
          <a:stretch>
            <a:fillRect/>
          </a:stretch>
        </p:blipFill>
        <p:spPr bwMode="auto">
          <a:xfrm>
            <a:off x="304800" y="3048000"/>
            <a:ext cx="4191000" cy="3164290"/>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4648200" y="3048000"/>
            <a:ext cx="4277540" cy="3200400"/>
          </a:xfrm>
          <a:prstGeom prst="rect">
            <a:avLst/>
          </a:prstGeom>
          <a:noFill/>
          <a:ln w="9525">
            <a:noFill/>
            <a:miter lim="800000"/>
            <a:headEnd/>
            <a:tailEnd/>
          </a:ln>
        </p:spPr>
      </p:pic>
    </p:spTree>
    <p:extLst>
      <p:ext uri="{BB962C8B-B14F-4D97-AF65-F5344CB8AC3E}">
        <p14:creationId xmlns:p14="http://schemas.microsoft.com/office/powerpoint/2010/main" val="2232320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ell-tower-triangulation.jpg"/>
          <p:cNvPicPr>
            <a:picLocks noChangeAspect="1"/>
          </p:cNvPicPr>
          <p:nvPr/>
        </p:nvPicPr>
        <p:blipFill>
          <a:blip r:embed="rId2" cstate="print"/>
          <a:stretch>
            <a:fillRect/>
          </a:stretch>
        </p:blipFill>
        <p:spPr>
          <a:xfrm>
            <a:off x="4648200" y="1905000"/>
            <a:ext cx="3819525" cy="4371975"/>
          </a:xfrm>
          <a:prstGeom prst="rect">
            <a:avLst/>
          </a:prstGeom>
        </p:spPr>
      </p:pic>
      <p:sp>
        <p:nvSpPr>
          <p:cNvPr id="2" name="Slide Number Placeholder 1"/>
          <p:cNvSpPr>
            <a:spLocks noGrp="1"/>
          </p:cNvSpPr>
          <p:nvPr>
            <p:ph type="sldNum" sz="quarter" idx="12"/>
          </p:nvPr>
        </p:nvSpPr>
        <p:spPr/>
        <p:txBody>
          <a:bodyPr/>
          <a:lstStyle/>
          <a:p>
            <a:fld id="{7967A042-E02F-4D13-9079-28240E5E6B49}" type="slidenum">
              <a:rPr lang="en-US" smtClean="0"/>
              <a:pPr/>
              <a:t>91</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305800" cy="5334000"/>
          </a:xfrm>
          <a:prstGeom prst="rect">
            <a:avLst/>
          </a:prstGeom>
        </p:spPr>
        <p:txBody>
          <a:bodyPr>
            <a:noAutofit/>
          </a:bodyPr>
          <a:lstStyle/>
          <a:p>
            <a:r>
              <a:rPr lang="en-US" sz="2400" dirty="0" smtClean="0">
                <a:solidFill>
                  <a:srgbClr val="0070C0"/>
                </a:solidFill>
              </a:rPr>
              <a:t>Cell Tower Triangulation</a:t>
            </a:r>
          </a:p>
          <a:p>
            <a:r>
              <a:rPr lang="en-US" sz="2000" dirty="0" smtClean="0"/>
              <a:t>An alternative method to determine the location of a cell phone is to estimate its distance to three nearby cell towers.</a:t>
            </a:r>
          </a:p>
          <a:p>
            <a:endParaRPr lang="en-US" sz="2000" dirty="0" smtClean="0"/>
          </a:p>
          <a:p>
            <a:r>
              <a:rPr lang="en-US" sz="2000" i="1" dirty="0" smtClean="0"/>
              <a:t>Distance</a:t>
            </a:r>
            <a:r>
              <a:rPr lang="en-US" sz="2000" dirty="0" smtClean="0"/>
              <a:t> of the phone to each antenna </a:t>
            </a:r>
          </a:p>
          <a:p>
            <a:r>
              <a:rPr lang="en-US" sz="2000" dirty="0" smtClean="0"/>
              <a:t>could be estimated based upon the </a:t>
            </a:r>
          </a:p>
          <a:p>
            <a:r>
              <a:rPr lang="en-US" sz="2000" i="1" dirty="0" smtClean="0"/>
              <a:t>lag time</a:t>
            </a:r>
            <a:r>
              <a:rPr lang="en-US" sz="2000" dirty="0" smtClean="0"/>
              <a:t> between the moment the </a:t>
            </a:r>
          </a:p>
          <a:p>
            <a:r>
              <a:rPr lang="en-US" sz="2000" dirty="0" smtClean="0"/>
              <a:t>tower sends  a </a:t>
            </a:r>
            <a:r>
              <a:rPr lang="en-US" sz="2000" i="1" dirty="0" smtClean="0"/>
              <a:t>ping</a:t>
            </a:r>
            <a:r>
              <a:rPr lang="en-US" sz="2000" dirty="0" smtClean="0"/>
              <a:t> to the phone and </a:t>
            </a:r>
          </a:p>
          <a:p>
            <a:r>
              <a:rPr lang="en-US" sz="2000" dirty="0" smtClean="0"/>
              <a:t>receives the answering ping back.</a:t>
            </a:r>
          </a:p>
          <a:p>
            <a:endParaRPr lang="en-US" sz="2000" dirty="0" smtClean="0"/>
          </a:p>
          <a:p>
            <a:r>
              <a:rPr lang="en-US" sz="2000" dirty="0" smtClean="0"/>
              <a:t>Quite similar to the 2D-Trilateration </a:t>
            </a:r>
          </a:p>
          <a:p>
            <a:r>
              <a:rPr lang="en-US" sz="2000" dirty="0" smtClean="0"/>
              <a:t>Method.</a:t>
            </a:r>
          </a:p>
          <a:p>
            <a:endParaRPr lang="en-US" sz="2000" dirty="0" smtClean="0"/>
          </a:p>
          <a:p>
            <a:endParaRPr lang="en-US" sz="2000" dirty="0" smtClean="0"/>
          </a:p>
          <a:p>
            <a:endParaRPr lang="en-US" sz="2000" dirty="0" smtClean="0"/>
          </a:p>
          <a:p>
            <a:r>
              <a:rPr lang="en-US" sz="2000" dirty="0" smtClean="0"/>
              <a:t/>
            </a:r>
            <a:br>
              <a:rPr lang="en-US" sz="2000" dirty="0" smtClean="0"/>
            </a:br>
            <a:endParaRPr lang="en-US" sz="2000" dirty="0" smtClean="0"/>
          </a:p>
          <a:p>
            <a:endParaRPr lang="en-US" sz="2000" dirty="0" smtClean="0"/>
          </a:p>
          <a:p>
            <a:r>
              <a:rPr lang="en-US" sz="2000" dirty="0" smtClean="0"/>
              <a:t> </a:t>
            </a:r>
          </a:p>
        </p:txBody>
      </p:sp>
      <p:sp>
        <p:nvSpPr>
          <p:cNvPr id="10" name="TextBox 9"/>
          <p:cNvSpPr txBox="1"/>
          <p:nvPr/>
        </p:nvSpPr>
        <p:spPr>
          <a:xfrm>
            <a:off x="228600" y="6375484"/>
            <a:ext cx="7239000" cy="253916"/>
          </a:xfrm>
          <a:prstGeom prst="rect">
            <a:avLst/>
          </a:prstGeom>
          <a:noFill/>
        </p:spPr>
        <p:txBody>
          <a:bodyPr wrap="square" rtlCol="0">
            <a:spAutoFit/>
          </a:bodyPr>
          <a:lstStyle/>
          <a:p>
            <a:r>
              <a:rPr lang="en-US" sz="1050" dirty="0" smtClean="0"/>
              <a:t>Reference: </a:t>
            </a:r>
            <a:r>
              <a:rPr lang="en-US" sz="1050" dirty="0" smtClean="0">
                <a:hlinkClick r:id="rId4"/>
              </a:rPr>
              <a:t>http://searchengineland.com/cell-phone-triangulation-accuracy-is-all-over-the-map-14790</a:t>
            </a:r>
            <a:endParaRPr lang="en-US" sz="1050" dirty="0" smtClean="0"/>
          </a:p>
        </p:txBody>
      </p:sp>
    </p:spTree>
    <p:extLst>
      <p:ext uri="{BB962C8B-B14F-4D97-AF65-F5344CB8AC3E}">
        <p14:creationId xmlns:p14="http://schemas.microsoft.com/office/powerpoint/2010/main" val="33426075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92</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0"/>
          </a:xfrm>
          <a:prstGeom prst="rect">
            <a:avLst/>
          </a:prstGeom>
        </p:spPr>
        <p:txBody>
          <a:bodyPr>
            <a:noAutofit/>
          </a:bodyPr>
          <a:lstStyle/>
          <a:p>
            <a:pPr defTabSz="182880"/>
            <a:r>
              <a:rPr lang="en-US" sz="2400" dirty="0" smtClean="0">
                <a:solidFill>
                  <a:srgbClr val="0070C0"/>
                </a:solidFill>
              </a:rPr>
              <a:t>Latitude &amp; Longitude</a:t>
            </a:r>
          </a:p>
          <a:p>
            <a:pPr defTabSz="182880"/>
            <a:r>
              <a:rPr lang="en-US" dirty="0" smtClean="0"/>
              <a:t>Latitude in GPS-Decimal notation:  	+90.00000 (North) 		to 	-90.000000 (South)</a:t>
            </a:r>
          </a:p>
          <a:p>
            <a:pPr defTabSz="182880"/>
            <a:r>
              <a:rPr lang="en-US" dirty="0" smtClean="0"/>
              <a:t>Longitude GPS-Decimal notation:  	+180.000000 (East) 	to 	-180.000000 (West)</a:t>
            </a:r>
          </a:p>
          <a:p>
            <a:pPr defTabSz="182880"/>
            <a:endParaRPr lang="en-US" sz="2000" dirty="0" smtClean="0"/>
          </a:p>
          <a:p>
            <a:pPr defTabSz="182880"/>
            <a:r>
              <a:rPr lang="en-US" sz="2000" dirty="0" smtClean="0"/>
              <a:t/>
            </a:r>
            <a:br>
              <a:rPr lang="en-US" sz="2000" dirty="0" smtClean="0"/>
            </a:br>
            <a:endParaRPr lang="en-US" sz="2000" dirty="0" smtClean="0"/>
          </a:p>
          <a:p>
            <a:pPr defTabSz="182880"/>
            <a:endParaRPr lang="en-US" sz="2000" dirty="0" smtClean="0"/>
          </a:p>
          <a:p>
            <a:pPr defTabSz="182880"/>
            <a:r>
              <a:rPr lang="en-US" sz="2000" dirty="0" smtClean="0"/>
              <a:t> </a:t>
            </a:r>
          </a:p>
        </p:txBody>
      </p:sp>
      <p:pic>
        <p:nvPicPr>
          <p:cNvPr id="9" name="Picture 8" descr="latitudelongitude.jpg"/>
          <p:cNvPicPr>
            <a:picLocks noChangeAspect="1"/>
          </p:cNvPicPr>
          <p:nvPr/>
        </p:nvPicPr>
        <p:blipFill>
          <a:blip r:embed="rId3" cstate="print"/>
          <a:stretch>
            <a:fillRect/>
          </a:stretch>
        </p:blipFill>
        <p:spPr>
          <a:xfrm>
            <a:off x="685800" y="2209800"/>
            <a:ext cx="7543800" cy="4114800"/>
          </a:xfrm>
          <a:prstGeom prst="rect">
            <a:avLst/>
          </a:prstGeom>
        </p:spPr>
      </p:pic>
    </p:spTree>
    <p:extLst>
      <p:ext uri="{BB962C8B-B14F-4D97-AF65-F5344CB8AC3E}">
        <p14:creationId xmlns:p14="http://schemas.microsoft.com/office/powerpoint/2010/main" val="14071738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93</a:t>
            </a:fld>
            <a:endParaRPr lang="en-US" dirty="0"/>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724400"/>
          </a:xfrm>
          <a:prstGeom prst="rect">
            <a:avLst/>
          </a:prstGeom>
        </p:spPr>
        <p:txBody>
          <a:bodyPr>
            <a:noAutofit/>
          </a:bodyPr>
          <a:lstStyle/>
          <a:p>
            <a:r>
              <a:rPr lang="en-US" sz="2400" b="1" dirty="0" smtClean="0">
                <a:solidFill>
                  <a:srgbClr val="0070C0"/>
                </a:solidFill>
              </a:rPr>
              <a:t>Android Location Classes</a:t>
            </a:r>
            <a:endParaRPr lang="en-US" sz="2400" dirty="0" smtClean="0"/>
          </a:p>
          <a:p>
            <a:endParaRPr lang="en-US" sz="2000" dirty="0" smtClean="0"/>
          </a:p>
          <a:p>
            <a:r>
              <a:rPr lang="en-US" sz="2000" dirty="0" smtClean="0"/>
              <a:t>The Android API provides Location data based on a variety of methods including: </a:t>
            </a:r>
            <a:r>
              <a:rPr lang="en-US" sz="2000" i="1" dirty="0" smtClean="0"/>
              <a:t>Cell Tower Triangulation</a:t>
            </a:r>
            <a:r>
              <a:rPr lang="en-US" sz="2000" dirty="0" smtClean="0"/>
              <a:t>, and most commonly </a:t>
            </a:r>
            <a:r>
              <a:rPr lang="en-US" sz="2000" i="1" dirty="0" smtClean="0"/>
              <a:t>GPS chip readings</a:t>
            </a:r>
            <a:r>
              <a:rPr lang="en-US" sz="2000" dirty="0" smtClean="0"/>
              <a:t>.</a:t>
            </a:r>
          </a:p>
          <a:p>
            <a:endParaRPr lang="en-US" sz="20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pic>
        <p:nvPicPr>
          <p:cNvPr id="9" name="Picture 8" descr="epson_GPS.jpg"/>
          <p:cNvPicPr>
            <a:picLocks noChangeAspect="1"/>
          </p:cNvPicPr>
          <p:nvPr/>
        </p:nvPicPr>
        <p:blipFill>
          <a:blip r:embed="rId4" cstate="print"/>
          <a:stretch>
            <a:fillRect/>
          </a:stretch>
        </p:blipFill>
        <p:spPr>
          <a:xfrm>
            <a:off x="437200" y="2731731"/>
            <a:ext cx="3253740" cy="2440305"/>
          </a:xfrm>
          <a:prstGeom prst="rect">
            <a:avLst/>
          </a:prstGeom>
        </p:spPr>
      </p:pic>
      <p:sp>
        <p:nvSpPr>
          <p:cNvPr id="10" name="TextBox 9"/>
          <p:cNvSpPr txBox="1"/>
          <p:nvPr/>
        </p:nvSpPr>
        <p:spPr>
          <a:xfrm>
            <a:off x="3857625" y="2700298"/>
            <a:ext cx="4571999" cy="2585323"/>
          </a:xfrm>
          <a:prstGeom prst="rect">
            <a:avLst/>
          </a:prstGeom>
          <a:noFill/>
        </p:spPr>
        <p:txBody>
          <a:bodyPr wrap="square" rtlCol="0">
            <a:spAutoFit/>
          </a:bodyPr>
          <a:lstStyle/>
          <a:p>
            <a:r>
              <a:rPr lang="en-US" sz="2000" i="1" dirty="0" smtClean="0"/>
              <a:t>GPS is the most common location provider on the Android based phones. </a:t>
            </a:r>
          </a:p>
          <a:p>
            <a:endParaRPr lang="en-US" sz="2000" i="1" dirty="0" smtClean="0"/>
          </a:p>
          <a:p>
            <a:r>
              <a:rPr lang="en-US" sz="2000" dirty="0" smtClean="0"/>
              <a:t>It offers the most accuracy. </a:t>
            </a:r>
          </a:p>
          <a:p>
            <a:endParaRPr lang="en-US" sz="2000" dirty="0" smtClean="0"/>
          </a:p>
          <a:p>
            <a:r>
              <a:rPr lang="en-US" sz="2000" dirty="0" smtClean="0"/>
              <a:t>Picture: Epson Infineon GPS (2.8 x 2.9mm)</a:t>
            </a:r>
          </a:p>
          <a:p>
            <a:endParaRPr lang="en-US" sz="1400" dirty="0" smtClean="0"/>
          </a:p>
          <a:p>
            <a:endParaRPr lang="en-US" sz="1400" dirty="0" smtClean="0"/>
          </a:p>
          <a:p>
            <a:r>
              <a:rPr lang="en-US" sz="1400" dirty="0" smtClean="0"/>
              <a:t>Reference: </a:t>
            </a:r>
            <a:r>
              <a:rPr lang="en-US" sz="1400" dirty="0" smtClean="0">
                <a:hlinkClick r:id="rId5"/>
              </a:rPr>
              <a:t>http://gizmodo.com/5152146/</a:t>
            </a:r>
            <a:endParaRPr lang="en-US" sz="2000" dirty="0"/>
          </a:p>
        </p:txBody>
      </p:sp>
    </p:spTree>
    <p:extLst>
      <p:ext uri="{BB962C8B-B14F-4D97-AF65-F5344CB8AC3E}">
        <p14:creationId xmlns:p14="http://schemas.microsoft.com/office/powerpoint/2010/main" val="36145940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94</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
          </a:xfrm>
          <a:prstGeom prst="rect">
            <a:avLst/>
          </a:prstGeom>
        </p:spPr>
        <p:txBody>
          <a:bodyPr>
            <a:noAutofit/>
          </a:bodyPr>
          <a:lstStyle/>
          <a:p>
            <a:r>
              <a:rPr lang="en-US" sz="2400" b="1" dirty="0" smtClean="0">
                <a:solidFill>
                  <a:srgbClr val="0070C0"/>
                </a:solidFill>
              </a:rPr>
              <a:t>Android Location Classes</a:t>
            </a:r>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9" name="Table 8"/>
          <p:cNvGraphicFramePr>
            <a:graphicFrameLocks noGrp="1"/>
          </p:cNvGraphicFramePr>
          <p:nvPr/>
        </p:nvGraphicFramePr>
        <p:xfrm>
          <a:off x="609600" y="1752600"/>
          <a:ext cx="7696200" cy="4416212"/>
        </p:xfrm>
        <a:graphic>
          <a:graphicData uri="http://schemas.openxmlformats.org/drawingml/2006/table">
            <a:tbl>
              <a:tblPr>
                <a:tableStyleId>{7DF18680-E054-41AD-8BC1-D1AEF772440D}</a:tableStyleId>
              </a:tblPr>
              <a:tblGrid>
                <a:gridCol w="2039782">
                  <a:extLst>
                    <a:ext uri="{9D8B030D-6E8A-4147-A177-3AD203B41FA5}">
                      <a16:colId xmlns:a16="http://schemas.microsoft.com/office/drawing/2014/main" val="20000"/>
                    </a:ext>
                  </a:extLst>
                </a:gridCol>
                <a:gridCol w="5656418">
                  <a:extLst>
                    <a:ext uri="{9D8B030D-6E8A-4147-A177-3AD203B41FA5}">
                      <a16:colId xmlns:a16="http://schemas.microsoft.com/office/drawing/2014/main" val="20001"/>
                    </a:ext>
                  </a:extLst>
                </a:gridCol>
              </a:tblGrid>
              <a:tr h="474133">
                <a:tc>
                  <a:txBody>
                    <a:bodyPr/>
                    <a:lstStyle/>
                    <a:p>
                      <a:pPr marL="0" marR="0">
                        <a:spcBef>
                          <a:spcPts val="0"/>
                        </a:spcBef>
                        <a:spcAft>
                          <a:spcPts val="0"/>
                        </a:spcAft>
                      </a:pPr>
                      <a:r>
                        <a:rPr lang="en-US" sz="1800" b="1" dirty="0"/>
                        <a:t>Address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dirty="0"/>
                        <a:t>A class representing an Address, </a:t>
                      </a:r>
                      <a:r>
                        <a:rPr lang="en-US" sz="1800" dirty="0" err="1"/>
                        <a:t>i.e</a:t>
                      </a:r>
                      <a:r>
                        <a:rPr lang="en-US" sz="1800" dirty="0"/>
                        <a:t>, a set of </a:t>
                      </a:r>
                      <a:r>
                        <a:rPr lang="en-US" sz="1800" dirty="0" smtClean="0"/>
                        <a:t>strings </a:t>
                      </a:r>
                      <a:r>
                        <a:rPr lang="en-US" sz="1800" dirty="0"/>
                        <a:t>describing a location.  </a:t>
                      </a:r>
                      <a:endParaRPr lang="en-US" sz="1800" dirty="0" smtClean="0"/>
                    </a:p>
                  </a:txBody>
                  <a:tcPr marL="68580" marR="68580" marT="0" marB="0"/>
                </a:tc>
                <a:extLst>
                  <a:ext uri="{0D108BD9-81ED-4DB2-BD59-A6C34878D82A}">
                    <a16:rowId xmlns:a16="http://schemas.microsoft.com/office/drawing/2014/main" val="10000"/>
                  </a:ext>
                </a:extLst>
              </a:tr>
              <a:tr h="474133">
                <a:tc>
                  <a:txBody>
                    <a:bodyPr/>
                    <a:lstStyle/>
                    <a:p>
                      <a:pPr marL="0" marR="0">
                        <a:spcBef>
                          <a:spcPts val="0"/>
                        </a:spcBef>
                        <a:spcAft>
                          <a:spcPts val="0"/>
                        </a:spcAft>
                      </a:pPr>
                      <a:r>
                        <a:rPr lang="en-US" sz="1800" b="1" dirty="0"/>
                        <a:t>Criteria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dirty="0"/>
                        <a:t>A class indicating the application criteria for selecting a location provider.  </a:t>
                      </a:r>
                      <a:endParaRPr lang="en-US" sz="1800" dirty="0" smtClean="0"/>
                    </a:p>
                  </a:txBody>
                  <a:tcPr marL="68580" marR="68580" marT="0" marB="0"/>
                </a:tc>
                <a:extLst>
                  <a:ext uri="{0D108BD9-81ED-4DB2-BD59-A6C34878D82A}">
                    <a16:rowId xmlns:a16="http://schemas.microsoft.com/office/drawing/2014/main" val="10001"/>
                  </a:ext>
                </a:extLst>
              </a:tr>
              <a:tr h="474133">
                <a:tc>
                  <a:txBody>
                    <a:bodyPr/>
                    <a:lstStyle/>
                    <a:p>
                      <a:pPr marL="0" marR="0">
                        <a:spcBef>
                          <a:spcPts val="0"/>
                        </a:spcBef>
                        <a:spcAft>
                          <a:spcPts val="0"/>
                        </a:spcAft>
                      </a:pPr>
                      <a:r>
                        <a:rPr lang="en-US" sz="1800" b="1" dirty="0" err="1"/>
                        <a:t>Geocoder</a:t>
                      </a:r>
                      <a:r>
                        <a:rPr lang="en-US" sz="1800" b="1" dirty="0"/>
                        <a:t>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dirty="0" smtClean="0"/>
                        <a:t>A </a:t>
                      </a:r>
                      <a:r>
                        <a:rPr lang="en-US" sz="1800" dirty="0"/>
                        <a:t>class for handling </a:t>
                      </a:r>
                      <a:r>
                        <a:rPr lang="en-US" sz="1800" dirty="0" err="1" smtClean="0"/>
                        <a:t>geocoding</a:t>
                      </a:r>
                      <a:r>
                        <a:rPr lang="en-US" sz="1800" dirty="0" smtClean="0"/>
                        <a:t>.</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74133">
                <a:tc>
                  <a:txBody>
                    <a:bodyPr/>
                    <a:lstStyle/>
                    <a:p>
                      <a:pPr marL="0" marR="0">
                        <a:spcBef>
                          <a:spcPts val="0"/>
                        </a:spcBef>
                        <a:spcAft>
                          <a:spcPts val="0"/>
                        </a:spcAft>
                      </a:pPr>
                      <a:r>
                        <a:rPr lang="en-US" sz="1800" b="1" dirty="0" err="1"/>
                        <a:t>GpsSatellite</a:t>
                      </a:r>
                      <a:r>
                        <a:rPr lang="en-US" sz="1800" b="1" dirty="0"/>
                        <a:t>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a:t>This class represents the current state of a GPS satellite.  </a:t>
                      </a:r>
                      <a:endParaRPr lang="en-US" sz="1800">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74133">
                <a:tc>
                  <a:txBody>
                    <a:bodyPr/>
                    <a:lstStyle/>
                    <a:p>
                      <a:pPr marL="0" marR="0">
                        <a:spcBef>
                          <a:spcPts val="0"/>
                        </a:spcBef>
                        <a:spcAft>
                          <a:spcPts val="0"/>
                        </a:spcAft>
                      </a:pPr>
                      <a:r>
                        <a:rPr lang="en-US" sz="1800" b="1" dirty="0" err="1"/>
                        <a:t>GpsStatus</a:t>
                      </a:r>
                      <a:r>
                        <a:rPr lang="en-US" sz="1800" b="1" dirty="0"/>
                        <a:t>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a:t>This class represents the current state of the GPS engine.  </a:t>
                      </a:r>
                      <a:endParaRPr lang="en-US" sz="1800">
                        <a:latin typeface="Calibri"/>
                        <a:ea typeface="Calibri"/>
                        <a:cs typeface="Times New Roman"/>
                      </a:endParaRPr>
                    </a:p>
                  </a:txBody>
                  <a:tcPr marL="68580" marR="68580" marT="0" marB="0"/>
                </a:tc>
                <a:extLst>
                  <a:ext uri="{0D108BD9-81ED-4DB2-BD59-A6C34878D82A}">
                    <a16:rowId xmlns:a16="http://schemas.microsoft.com/office/drawing/2014/main" val="10004"/>
                  </a:ext>
                </a:extLst>
              </a:tr>
              <a:tr h="948267">
                <a:tc>
                  <a:txBody>
                    <a:bodyPr/>
                    <a:lstStyle/>
                    <a:p>
                      <a:pPr marL="0" marR="0">
                        <a:spcBef>
                          <a:spcPts val="0"/>
                        </a:spcBef>
                        <a:spcAft>
                          <a:spcPts val="0"/>
                        </a:spcAft>
                      </a:pPr>
                      <a:r>
                        <a:rPr lang="en-US" sz="1800" b="1" dirty="0"/>
                        <a:t>Location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dirty="0"/>
                        <a:t>A class representing a geographic location sensed at a particular time (a "fix").  </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5"/>
                  </a:ext>
                </a:extLst>
              </a:tr>
              <a:tr h="474133">
                <a:tc>
                  <a:txBody>
                    <a:bodyPr/>
                    <a:lstStyle/>
                    <a:p>
                      <a:pPr marL="0" marR="0">
                        <a:spcBef>
                          <a:spcPts val="0"/>
                        </a:spcBef>
                        <a:spcAft>
                          <a:spcPts val="0"/>
                        </a:spcAft>
                      </a:pPr>
                      <a:r>
                        <a:rPr lang="en-US" sz="1800" b="1" dirty="0" err="1"/>
                        <a:t>LocationManager</a:t>
                      </a:r>
                      <a:r>
                        <a:rPr lang="en-US" sz="1800" b="1" dirty="0"/>
                        <a:t>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a:t>This class provides access to the system location services.  </a:t>
                      </a:r>
                      <a:endParaRPr lang="en-US" sz="1800">
                        <a:latin typeface="Calibri"/>
                        <a:ea typeface="Calibri"/>
                        <a:cs typeface="Times New Roman"/>
                      </a:endParaRPr>
                    </a:p>
                  </a:txBody>
                  <a:tcPr marL="68580" marR="68580" marT="0" marB="0"/>
                </a:tc>
                <a:extLst>
                  <a:ext uri="{0D108BD9-81ED-4DB2-BD59-A6C34878D82A}">
                    <a16:rowId xmlns:a16="http://schemas.microsoft.com/office/drawing/2014/main" val="10006"/>
                  </a:ext>
                </a:extLst>
              </a:tr>
              <a:tr h="474133">
                <a:tc>
                  <a:txBody>
                    <a:bodyPr/>
                    <a:lstStyle/>
                    <a:p>
                      <a:pPr marL="0" marR="0">
                        <a:spcBef>
                          <a:spcPts val="0"/>
                        </a:spcBef>
                        <a:spcAft>
                          <a:spcPts val="0"/>
                        </a:spcAft>
                      </a:pPr>
                      <a:r>
                        <a:rPr lang="en-US" sz="1800" b="1" dirty="0" err="1"/>
                        <a:t>LocationProvider</a:t>
                      </a:r>
                      <a:r>
                        <a:rPr lang="en-US" sz="1800" b="1" dirty="0"/>
                        <a:t> </a:t>
                      </a:r>
                      <a:endParaRPr lang="en-US" sz="1800" b="1" dirty="0">
                        <a:latin typeface="Calibri"/>
                        <a:ea typeface="Calibri"/>
                        <a:cs typeface="Times New Roman"/>
                      </a:endParaRPr>
                    </a:p>
                  </a:txBody>
                  <a:tcPr marL="68580" marR="68580" marT="0" marB="0"/>
                </a:tc>
                <a:tc>
                  <a:txBody>
                    <a:bodyPr/>
                    <a:lstStyle/>
                    <a:p>
                      <a:pPr marL="0" marR="0">
                        <a:spcBef>
                          <a:spcPts val="0"/>
                        </a:spcBef>
                        <a:spcAft>
                          <a:spcPts val="0"/>
                        </a:spcAft>
                      </a:pPr>
                      <a:r>
                        <a:rPr lang="en-US" sz="1800" dirty="0"/>
                        <a:t>An abstract </a:t>
                      </a:r>
                      <a:r>
                        <a:rPr lang="en-US" sz="1800" dirty="0" err="1"/>
                        <a:t>superclass</a:t>
                      </a:r>
                      <a:r>
                        <a:rPr lang="en-US" sz="1800" dirty="0"/>
                        <a:t> for location providers </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812735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95</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33400"/>
          </a:xfrm>
          <a:prstGeom prst="rect">
            <a:avLst/>
          </a:prstGeom>
        </p:spPr>
        <p:txBody>
          <a:bodyPr>
            <a:noAutofit/>
          </a:bodyPr>
          <a:lstStyle/>
          <a:p>
            <a:r>
              <a:rPr lang="en-US" sz="2400" b="1" dirty="0" smtClean="0">
                <a:solidFill>
                  <a:srgbClr val="0070C0"/>
                </a:solidFill>
              </a:rPr>
              <a:t>Android Location Interfaces</a:t>
            </a:r>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9" name="Table 8"/>
          <p:cNvGraphicFramePr>
            <a:graphicFrameLocks noGrp="1"/>
          </p:cNvGraphicFramePr>
          <p:nvPr/>
        </p:nvGraphicFramePr>
        <p:xfrm>
          <a:off x="609600" y="1752600"/>
          <a:ext cx="7696200" cy="2245360"/>
        </p:xfrm>
        <a:graphic>
          <a:graphicData uri="http://schemas.openxmlformats.org/drawingml/2006/table">
            <a:tbl>
              <a:tblPr>
                <a:tableStyleId>{7DF18680-E054-41AD-8BC1-D1AEF772440D}</a:tableStyleId>
              </a:tblPr>
              <a:tblGrid>
                <a:gridCol w="26670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948267">
                <a:tc>
                  <a:txBody>
                    <a:bodyPr/>
                    <a:lstStyle/>
                    <a:p>
                      <a:pPr marL="0" marR="0">
                        <a:spcBef>
                          <a:spcPts val="0"/>
                        </a:spcBef>
                        <a:spcAft>
                          <a:spcPts val="0"/>
                        </a:spcAft>
                      </a:pPr>
                      <a:r>
                        <a:rPr lang="en-US" sz="1800" b="1" dirty="0" err="1" smtClean="0">
                          <a:latin typeface="+mn-lt"/>
                          <a:ea typeface="Calibri"/>
                          <a:cs typeface="Times New Roman"/>
                        </a:rPr>
                        <a:t>GpsStatus.Listener</a:t>
                      </a:r>
                      <a:r>
                        <a:rPr lang="en-US" sz="1800" b="1" dirty="0" smtClean="0">
                          <a:latin typeface="+mn-lt"/>
                          <a:ea typeface="Calibri"/>
                          <a:cs typeface="Times New Roman"/>
                        </a:rPr>
                        <a:t> </a:t>
                      </a:r>
                    </a:p>
                  </a:txBody>
                  <a:tcPr marL="68580" marR="68580" marT="0" marB="0"/>
                </a:tc>
                <a:tc>
                  <a:txBody>
                    <a:bodyPr/>
                    <a:lstStyle/>
                    <a:p>
                      <a:pPr marL="0" marR="0">
                        <a:spcBef>
                          <a:spcPts val="0"/>
                        </a:spcBef>
                        <a:spcAft>
                          <a:spcPts val="0"/>
                        </a:spcAft>
                      </a:pPr>
                      <a:r>
                        <a:rPr lang="en-US" sz="1800" dirty="0" smtClean="0">
                          <a:latin typeface="+mn-lt"/>
                          <a:ea typeface="Calibri"/>
                          <a:cs typeface="Times New Roman"/>
                        </a:rPr>
                        <a:t>Used for receiving notifications when GPS status has changed.</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1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smtClean="0">
                          <a:latin typeface="+mn-lt"/>
                          <a:ea typeface="Calibri"/>
                          <a:cs typeface="Times New Roman"/>
                        </a:rPr>
                        <a:t>GpsStatus.NmeaListener</a:t>
                      </a:r>
                      <a:r>
                        <a:rPr lang="en-US" sz="1800" b="1" dirty="0" smtClean="0">
                          <a:latin typeface="+mn-lt"/>
                          <a:ea typeface="Calibri"/>
                          <a:cs typeface="Times New Roman"/>
                        </a:rPr>
                        <a:t> </a:t>
                      </a:r>
                    </a:p>
                  </a:txBody>
                  <a:tcPr marL="68580" marR="68580" marT="0" marB="0"/>
                </a:tc>
                <a:tc>
                  <a:txBody>
                    <a:bodyPr/>
                    <a:lstStyle/>
                    <a:p>
                      <a:pPr marL="0" marR="0">
                        <a:spcBef>
                          <a:spcPts val="0"/>
                        </a:spcBef>
                        <a:spcAft>
                          <a:spcPts val="0"/>
                        </a:spcAft>
                      </a:pPr>
                      <a:r>
                        <a:rPr lang="en-US" sz="1800" dirty="0" smtClean="0">
                          <a:latin typeface="+mn-lt"/>
                          <a:ea typeface="Calibri"/>
                          <a:cs typeface="Times New Roman"/>
                        </a:rPr>
                        <a:t>Used for receiving NMEA sentences from the GPS. </a:t>
                      </a: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74133">
                <a:tc>
                  <a:txBody>
                    <a:bodyPr/>
                    <a:lstStyle/>
                    <a:p>
                      <a:pPr marL="0" marR="0">
                        <a:spcBef>
                          <a:spcPts val="0"/>
                        </a:spcBef>
                        <a:spcAft>
                          <a:spcPts val="0"/>
                        </a:spcAft>
                      </a:pPr>
                      <a:r>
                        <a:rPr lang="en-US" sz="1800" b="1" dirty="0" err="1" smtClean="0"/>
                        <a:t>LocationListener</a:t>
                      </a:r>
                      <a:r>
                        <a:rPr lang="en-US" sz="1800" b="1" dirty="0" smtClean="0"/>
                        <a:t> </a:t>
                      </a:r>
                    </a:p>
                  </a:txBody>
                  <a:tcPr marL="68580" marR="68580" marT="0" marB="0"/>
                </a:tc>
                <a:tc>
                  <a:txBody>
                    <a:bodyPr/>
                    <a:lstStyle/>
                    <a:p>
                      <a:pPr marL="0" marR="0">
                        <a:spcBef>
                          <a:spcPts val="0"/>
                        </a:spcBef>
                        <a:spcAft>
                          <a:spcPts val="0"/>
                        </a:spcAft>
                      </a:pPr>
                      <a:r>
                        <a:rPr lang="en-US" sz="1800" dirty="0" smtClean="0"/>
                        <a:t>Used for receiving notifications from the </a:t>
                      </a:r>
                      <a:r>
                        <a:rPr lang="en-US" sz="1800" i="1" dirty="0" err="1" smtClean="0"/>
                        <a:t>LocationManager</a:t>
                      </a:r>
                      <a:r>
                        <a:rPr lang="en-US" sz="1800" dirty="0" smtClean="0"/>
                        <a:t> when the location has changed. </a:t>
                      </a:r>
                    </a:p>
                    <a:p>
                      <a:pPr marL="0" marR="0">
                        <a:spcBef>
                          <a:spcPts val="0"/>
                        </a:spcBef>
                        <a:spcAft>
                          <a:spcPts val="0"/>
                        </a:spcAft>
                      </a:pPr>
                      <a:endParaRPr lang="en-US" sz="18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262809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96</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181600"/>
          </a:xfrm>
          <a:prstGeom prst="rect">
            <a:avLst/>
          </a:prstGeom>
        </p:spPr>
        <p:txBody>
          <a:bodyPr>
            <a:noAutofit/>
          </a:bodyPr>
          <a:lstStyle/>
          <a:p>
            <a:r>
              <a:rPr lang="en-US" sz="2400" b="1" dirty="0" smtClean="0">
                <a:solidFill>
                  <a:srgbClr val="0070C0"/>
                </a:solidFill>
              </a:rPr>
              <a:t>Location Class</a:t>
            </a:r>
            <a:endParaRPr lang="en-US" sz="2400" dirty="0" smtClean="0"/>
          </a:p>
          <a:p>
            <a:pPr marL="457200" indent="-457200">
              <a:buFont typeface="Arial" pitchFamily="34" charset="0"/>
              <a:buChar char="•"/>
            </a:pPr>
            <a:r>
              <a:rPr lang="en-US" sz="2000" dirty="0" smtClean="0"/>
              <a:t>A class representing a geographic location sensed at a particular time (a "</a:t>
            </a:r>
            <a:r>
              <a:rPr lang="en-US" sz="2000" dirty="0" smtClean="0">
                <a:solidFill>
                  <a:srgbClr val="C00000"/>
                </a:solidFill>
              </a:rPr>
              <a:t>fix</a:t>
            </a:r>
            <a:r>
              <a:rPr lang="en-US" sz="2000" dirty="0" smtClean="0"/>
              <a:t>"). </a:t>
            </a:r>
          </a:p>
          <a:p>
            <a:pPr marL="457200" indent="-457200">
              <a:buFont typeface="Arial" pitchFamily="34" charset="0"/>
              <a:buChar char="•"/>
            </a:pPr>
            <a:r>
              <a:rPr lang="en-US" sz="2000" dirty="0" smtClean="0"/>
              <a:t>A location consists of a </a:t>
            </a:r>
            <a:r>
              <a:rPr lang="en-US" sz="2000" dirty="0" smtClean="0">
                <a:solidFill>
                  <a:srgbClr val="C00000"/>
                </a:solidFill>
              </a:rPr>
              <a:t>latitude</a:t>
            </a:r>
            <a:r>
              <a:rPr lang="en-US" sz="2000" dirty="0" smtClean="0"/>
              <a:t> and </a:t>
            </a:r>
            <a:r>
              <a:rPr lang="en-US" sz="2000" dirty="0" smtClean="0">
                <a:solidFill>
                  <a:srgbClr val="C00000"/>
                </a:solidFill>
              </a:rPr>
              <a:t>longitude</a:t>
            </a:r>
            <a:r>
              <a:rPr lang="en-US" sz="2000" dirty="0" smtClean="0"/>
              <a:t>, a </a:t>
            </a:r>
            <a:r>
              <a:rPr lang="en-US" sz="2000" dirty="0" smtClean="0">
                <a:solidFill>
                  <a:srgbClr val="C00000"/>
                </a:solidFill>
              </a:rPr>
              <a:t>UTC timestamp</a:t>
            </a:r>
            <a:r>
              <a:rPr lang="en-US" sz="2000" dirty="0" smtClean="0"/>
              <a:t> and </a:t>
            </a:r>
            <a:r>
              <a:rPr lang="en-US" sz="2000" i="1" dirty="0" smtClean="0"/>
              <a:t>optionally</a:t>
            </a:r>
            <a:r>
              <a:rPr lang="en-US" sz="2000" dirty="0" smtClean="0"/>
              <a:t> information on </a:t>
            </a:r>
            <a:r>
              <a:rPr lang="en-US" sz="2000" dirty="0" smtClean="0">
                <a:solidFill>
                  <a:srgbClr val="C00000"/>
                </a:solidFill>
              </a:rPr>
              <a:t>altitude</a:t>
            </a:r>
            <a:r>
              <a:rPr lang="en-US" sz="2000" dirty="0" smtClean="0"/>
              <a:t>, </a:t>
            </a:r>
            <a:r>
              <a:rPr lang="en-US" sz="2000" dirty="0" smtClean="0">
                <a:solidFill>
                  <a:srgbClr val="C00000"/>
                </a:solidFill>
              </a:rPr>
              <a:t>speed</a:t>
            </a:r>
            <a:r>
              <a:rPr lang="en-US" sz="2000" dirty="0" smtClean="0"/>
              <a:t>, and </a:t>
            </a:r>
            <a:r>
              <a:rPr lang="en-US" sz="2000" dirty="0" smtClean="0">
                <a:solidFill>
                  <a:srgbClr val="C00000"/>
                </a:solidFill>
              </a:rPr>
              <a:t>bearing</a:t>
            </a:r>
            <a:r>
              <a:rPr lang="en-US" sz="2000" dirty="0" smtClean="0"/>
              <a:t>. </a:t>
            </a:r>
          </a:p>
          <a:p>
            <a:pPr marL="457200" indent="-457200">
              <a:buFont typeface="Arial" pitchFamily="34" charset="0"/>
              <a:buChar char="•"/>
            </a:pPr>
            <a:r>
              <a:rPr lang="en-US" sz="2000" dirty="0" smtClean="0"/>
              <a:t>Information specific to a particular provider or class of providers may be communicated to the application using </a:t>
            </a:r>
            <a:r>
              <a:rPr lang="en-US" sz="2000" b="1" dirty="0" err="1" smtClean="0"/>
              <a:t>getExtras</a:t>
            </a:r>
            <a:r>
              <a:rPr lang="en-US" sz="2000" dirty="0" smtClean="0"/>
              <a:t>, which returns a Bundle of </a:t>
            </a:r>
            <a:r>
              <a:rPr lang="en-US" sz="2000" i="1" dirty="0" smtClean="0"/>
              <a:t>key/value</a:t>
            </a:r>
            <a:r>
              <a:rPr lang="en-US" sz="2000" dirty="0" smtClean="0"/>
              <a:t> pairs. </a:t>
            </a:r>
          </a:p>
          <a:p>
            <a:pPr marL="457200" indent="-457200">
              <a:buFont typeface="Arial" pitchFamily="34" charset="0"/>
              <a:buChar char="•"/>
            </a:pPr>
            <a:r>
              <a:rPr lang="en-US" sz="2000" dirty="0" smtClean="0"/>
              <a:t>Each provider will only provide those entries for which information is available. </a:t>
            </a:r>
          </a:p>
          <a:p>
            <a:pPr marL="457200" indent="-457200">
              <a:buFont typeface="Arial" pitchFamily="34" charset="0"/>
              <a:buChar char="•"/>
            </a:pPr>
            <a:endParaRPr lang="en-US" sz="2000" dirty="0" smtClean="0"/>
          </a:p>
          <a:p>
            <a:pPr marL="457200" indent="-457200"/>
            <a:endParaRPr lang="en-US" sz="2000" b="1" dirty="0" smtClean="0">
              <a:solidFill>
                <a:srgbClr val="0070C0"/>
              </a:solidFill>
            </a:endParaRPr>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9" name="Table 8"/>
          <p:cNvGraphicFramePr>
            <a:graphicFrameLocks noGrp="1"/>
          </p:cNvGraphicFramePr>
          <p:nvPr/>
        </p:nvGraphicFramePr>
        <p:xfrm>
          <a:off x="838200" y="4419600"/>
          <a:ext cx="7467600" cy="2290825"/>
        </p:xfrm>
        <a:graphic>
          <a:graphicData uri="http://schemas.openxmlformats.org/drawingml/2006/table">
            <a:tbl>
              <a:tblPr/>
              <a:tblGrid>
                <a:gridCol w="1822095">
                  <a:extLst>
                    <a:ext uri="{9D8B030D-6E8A-4147-A177-3AD203B41FA5}">
                      <a16:colId xmlns:a16="http://schemas.microsoft.com/office/drawing/2014/main" val="20000"/>
                    </a:ext>
                  </a:extLst>
                </a:gridCol>
                <a:gridCol w="5645505">
                  <a:extLst>
                    <a:ext uri="{9D8B030D-6E8A-4147-A177-3AD203B41FA5}">
                      <a16:colId xmlns:a16="http://schemas.microsoft.com/office/drawing/2014/main" val="20001"/>
                    </a:ext>
                  </a:extLst>
                </a:gridCol>
              </a:tblGrid>
              <a:tr h="304800">
                <a:tc>
                  <a:txBody>
                    <a:bodyPr/>
                    <a:lstStyle/>
                    <a:p>
                      <a:pPr marL="0" marR="0">
                        <a:lnSpc>
                          <a:spcPct val="115000"/>
                        </a:lnSpc>
                        <a:spcBef>
                          <a:spcPts val="600"/>
                        </a:spcBef>
                        <a:spcAft>
                          <a:spcPts val="1200"/>
                        </a:spcAft>
                      </a:pPr>
                      <a:r>
                        <a:rPr lang="en-US" sz="1100" b="1" dirty="0" smtClean="0">
                          <a:latin typeface="Calibri"/>
                          <a:ea typeface="Calibri"/>
                          <a:cs typeface="Times New Roman"/>
                        </a:rPr>
                        <a:t>CONSTANTS</a:t>
                      </a:r>
                      <a:endParaRPr lang="en-US" sz="1100" b="1"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endParaRPr lang="en-US" sz="1100"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588790">
                <a:tc>
                  <a:txBody>
                    <a:bodyPr/>
                    <a:lstStyle/>
                    <a:p>
                      <a:pPr marL="0" marR="0">
                        <a:lnSpc>
                          <a:spcPct val="115000"/>
                        </a:lnSpc>
                        <a:spcBef>
                          <a:spcPts val="600"/>
                        </a:spcBef>
                        <a:spcAft>
                          <a:spcPts val="1200"/>
                        </a:spcAft>
                      </a:pPr>
                      <a:r>
                        <a:rPr lang="en-US" sz="900" dirty="0" err="1">
                          <a:solidFill>
                            <a:srgbClr val="333333"/>
                          </a:solidFill>
                          <a:latin typeface="Arial"/>
                          <a:ea typeface="Times New Roman"/>
                          <a:cs typeface="Times New Roman"/>
                        </a:rPr>
                        <a:t>Location.</a:t>
                      </a:r>
                      <a:r>
                        <a:rPr lang="en-US" sz="900" u="none" strike="noStrike" dirty="0" err="1">
                          <a:solidFill>
                            <a:srgbClr val="006699"/>
                          </a:solidFill>
                          <a:latin typeface="Arial"/>
                          <a:ea typeface="Times New Roman"/>
                          <a:cs typeface="Times New Roman"/>
                          <a:hlinkClick r:id="rId3"/>
                        </a:rPr>
                        <a:t>FORMAT_DEGREES</a:t>
                      </a:r>
                      <a:endParaRPr lang="en-US" sz="1100"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900" dirty="0">
                          <a:solidFill>
                            <a:srgbClr val="333333"/>
                          </a:solidFill>
                          <a:latin typeface="Arial"/>
                          <a:ea typeface="Times New Roman"/>
                          <a:cs typeface="Times New Roman"/>
                        </a:rPr>
                        <a:t>Constant used to specify formatting of a latitude or longitude in the form </a:t>
                      </a:r>
                      <a:r>
                        <a:rPr lang="en-US" sz="1000" b="1" dirty="0" smtClean="0">
                          <a:solidFill>
                            <a:srgbClr val="C00000"/>
                          </a:solidFill>
                          <a:latin typeface="Arial"/>
                          <a:ea typeface="Times New Roman"/>
                          <a:cs typeface="Times New Roman"/>
                        </a:rPr>
                        <a:t>[+-]</a:t>
                      </a:r>
                      <a:r>
                        <a:rPr lang="en-US" sz="1000" b="1" dirty="0">
                          <a:solidFill>
                            <a:srgbClr val="C00000"/>
                          </a:solidFill>
                          <a:latin typeface="Arial"/>
                          <a:ea typeface="Times New Roman"/>
                          <a:cs typeface="Times New Roman"/>
                        </a:rPr>
                        <a:t>DDD.DDDDD</a:t>
                      </a:r>
                      <a:r>
                        <a:rPr lang="en-US" sz="1000" b="1" dirty="0">
                          <a:solidFill>
                            <a:srgbClr val="333333"/>
                          </a:solidFill>
                          <a:latin typeface="Arial"/>
                          <a:ea typeface="Times New Roman"/>
                          <a:cs typeface="Times New Roman"/>
                        </a:rPr>
                        <a:t> </a:t>
                      </a:r>
                      <a:r>
                        <a:rPr lang="en-US" sz="900" dirty="0">
                          <a:solidFill>
                            <a:srgbClr val="333333"/>
                          </a:solidFill>
                          <a:latin typeface="Arial"/>
                          <a:ea typeface="Times New Roman"/>
                          <a:cs typeface="Times New Roman"/>
                        </a:rPr>
                        <a:t>where D indicates degrees.</a:t>
                      </a:r>
                      <a:endParaRPr lang="en-US" sz="1100"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588790">
                <a:tc>
                  <a:txBody>
                    <a:bodyPr/>
                    <a:lstStyle/>
                    <a:p>
                      <a:pPr marL="0" marR="0">
                        <a:lnSpc>
                          <a:spcPct val="115000"/>
                        </a:lnSpc>
                        <a:spcBef>
                          <a:spcPts val="600"/>
                        </a:spcBef>
                        <a:spcAft>
                          <a:spcPts val="1200"/>
                        </a:spcAft>
                      </a:pPr>
                      <a:r>
                        <a:rPr lang="en-US" sz="900">
                          <a:solidFill>
                            <a:srgbClr val="333333"/>
                          </a:solidFill>
                          <a:latin typeface="Arial"/>
                          <a:ea typeface="Times New Roman"/>
                          <a:cs typeface="Times New Roman"/>
                        </a:rPr>
                        <a:t>Location.</a:t>
                      </a:r>
                      <a:r>
                        <a:rPr lang="en-US" sz="900" u="none" strike="noStrike">
                          <a:solidFill>
                            <a:srgbClr val="006699"/>
                          </a:solidFill>
                          <a:latin typeface="Arial"/>
                          <a:ea typeface="Times New Roman"/>
                          <a:cs typeface="Times New Roman"/>
                          <a:hlinkClick r:id="rId4"/>
                        </a:rPr>
                        <a:t>FORMAT_MINUTES</a:t>
                      </a:r>
                      <a:endParaRPr lang="en-US" sz="110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900" dirty="0">
                          <a:solidFill>
                            <a:srgbClr val="333333"/>
                          </a:solidFill>
                          <a:latin typeface="Arial"/>
                          <a:ea typeface="Times New Roman"/>
                          <a:cs typeface="Times New Roman"/>
                        </a:rPr>
                        <a:t>Constant used to specify formatting of a latitude or longitude in the form "</a:t>
                      </a:r>
                      <a:r>
                        <a:rPr lang="en-US" sz="1000" b="1" dirty="0">
                          <a:solidFill>
                            <a:srgbClr val="C00000"/>
                          </a:solidFill>
                          <a:latin typeface="Arial"/>
                          <a:ea typeface="Times New Roman"/>
                          <a:cs typeface="Times New Roman"/>
                        </a:rPr>
                        <a:t>[+-]DDD:MM.MMMMM</a:t>
                      </a:r>
                      <a:r>
                        <a:rPr lang="en-US" sz="900" dirty="0">
                          <a:solidFill>
                            <a:srgbClr val="333333"/>
                          </a:solidFill>
                          <a:latin typeface="Arial"/>
                          <a:ea typeface="Times New Roman"/>
                          <a:cs typeface="Times New Roman"/>
                        </a:rPr>
                        <a:t>" where D indicates degrees and M indicates minutes of arc (1 minute = 1/60th of a degree).</a:t>
                      </a:r>
                      <a:endParaRPr lang="en-US" sz="1100"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2"/>
                  </a:ext>
                </a:extLst>
              </a:tr>
              <a:tr h="803619">
                <a:tc>
                  <a:txBody>
                    <a:bodyPr/>
                    <a:lstStyle/>
                    <a:p>
                      <a:pPr marL="0" marR="0">
                        <a:lnSpc>
                          <a:spcPct val="115000"/>
                        </a:lnSpc>
                        <a:spcBef>
                          <a:spcPts val="600"/>
                        </a:spcBef>
                        <a:spcAft>
                          <a:spcPts val="1200"/>
                        </a:spcAft>
                      </a:pPr>
                      <a:r>
                        <a:rPr lang="en-US" sz="900">
                          <a:solidFill>
                            <a:srgbClr val="333333"/>
                          </a:solidFill>
                          <a:latin typeface="Arial"/>
                          <a:ea typeface="Times New Roman"/>
                          <a:cs typeface="Times New Roman"/>
                        </a:rPr>
                        <a:t>Location.</a:t>
                      </a:r>
                      <a:r>
                        <a:rPr lang="en-US" sz="900" u="none" strike="noStrike">
                          <a:solidFill>
                            <a:srgbClr val="006699"/>
                          </a:solidFill>
                          <a:latin typeface="Arial"/>
                          <a:ea typeface="Times New Roman"/>
                          <a:cs typeface="Times New Roman"/>
                          <a:hlinkClick r:id="rId5"/>
                        </a:rPr>
                        <a:t>FORMAT_SECONDS</a:t>
                      </a:r>
                      <a:endParaRPr lang="en-US" sz="110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900" dirty="0">
                          <a:solidFill>
                            <a:srgbClr val="333333"/>
                          </a:solidFill>
                          <a:latin typeface="Arial"/>
                          <a:ea typeface="Times New Roman"/>
                          <a:cs typeface="Times New Roman"/>
                        </a:rPr>
                        <a:t>Constant used to specify formatting of a latitude or longitude in the form </a:t>
                      </a:r>
                      <a:r>
                        <a:rPr lang="en-US" sz="900" dirty="0" smtClean="0">
                          <a:solidFill>
                            <a:srgbClr val="333333"/>
                          </a:solidFill>
                          <a:latin typeface="Arial"/>
                          <a:ea typeface="Times New Roman"/>
                          <a:cs typeface="Times New Roman"/>
                        </a:rPr>
                        <a:t>“</a:t>
                      </a:r>
                      <a:r>
                        <a:rPr lang="en-US" sz="1000" b="1" dirty="0" smtClean="0">
                          <a:solidFill>
                            <a:srgbClr val="C00000"/>
                          </a:solidFill>
                          <a:latin typeface="Arial"/>
                          <a:ea typeface="Times New Roman"/>
                          <a:cs typeface="Times New Roman"/>
                        </a:rPr>
                        <a:t>[+-]</a:t>
                      </a:r>
                      <a:r>
                        <a:rPr lang="en-US" sz="1000" b="1" baseline="0" dirty="0" smtClean="0">
                          <a:solidFill>
                            <a:srgbClr val="C00000"/>
                          </a:solidFill>
                          <a:latin typeface="Arial"/>
                          <a:ea typeface="Times New Roman"/>
                          <a:cs typeface="Times New Roman"/>
                        </a:rPr>
                        <a:t> </a:t>
                      </a:r>
                      <a:r>
                        <a:rPr lang="en-US" sz="1000" b="1" dirty="0" smtClean="0">
                          <a:solidFill>
                            <a:srgbClr val="C00000"/>
                          </a:solidFill>
                          <a:latin typeface="Arial"/>
                          <a:ea typeface="Times New Roman"/>
                          <a:cs typeface="Times New Roman"/>
                        </a:rPr>
                        <a:t>DDD:MM:SS.SSSSS</a:t>
                      </a:r>
                      <a:r>
                        <a:rPr lang="en-US" sz="900" dirty="0">
                          <a:solidFill>
                            <a:srgbClr val="333333"/>
                          </a:solidFill>
                          <a:latin typeface="Arial"/>
                          <a:ea typeface="Times New Roman"/>
                          <a:cs typeface="Times New Roman"/>
                        </a:rPr>
                        <a:t>" where D indicates degrees, M indicates minutes of arc, and S indicates seconds of arc (1 minute = 1/60th of a degree, 1 second = 1/3600th of a degree).</a:t>
                      </a:r>
                      <a:endParaRPr lang="en-US" sz="1100" dirty="0">
                        <a:latin typeface="Calibri"/>
                        <a:ea typeface="Calibri"/>
                        <a:cs typeface="Times New Roman"/>
                      </a:endParaRPr>
                    </a:p>
                  </a:txBody>
                  <a:tcPr marL="116840" marR="116840" marT="58420" marB="58420">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28156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97</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990600"/>
            <a:ext cx="8229600" cy="381000"/>
          </a:xfrm>
          <a:prstGeom prst="rect">
            <a:avLst/>
          </a:prstGeom>
        </p:spPr>
        <p:txBody>
          <a:bodyPr>
            <a:noAutofit/>
          </a:bodyPr>
          <a:lstStyle/>
          <a:p>
            <a:r>
              <a:rPr lang="en-US" sz="2400" b="1" dirty="0" smtClean="0">
                <a:solidFill>
                  <a:srgbClr val="0070C0"/>
                </a:solidFill>
              </a:rPr>
              <a:t>Location Class – Useful Methods</a:t>
            </a:r>
            <a:endParaRPr lang="en-US" sz="2400" dirty="0" smtClean="0"/>
          </a:p>
          <a:p>
            <a:pPr marL="457200" indent="-457200"/>
            <a:endParaRPr lang="en-US" sz="2000" b="1" dirty="0" smtClean="0">
              <a:solidFill>
                <a:srgbClr val="0070C0"/>
              </a:solidFill>
            </a:endParaRPr>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9" name="Table 8"/>
          <p:cNvGraphicFramePr>
            <a:graphicFrameLocks noGrp="1"/>
          </p:cNvGraphicFramePr>
          <p:nvPr/>
        </p:nvGraphicFramePr>
        <p:xfrm>
          <a:off x="381000" y="1524000"/>
          <a:ext cx="8534400" cy="5291224"/>
        </p:xfrm>
        <a:graphic>
          <a:graphicData uri="http://schemas.openxmlformats.org/drawingml/2006/table">
            <a:tbl>
              <a:tblPr/>
              <a:tblGrid>
                <a:gridCol w="6858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375953">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static void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distanceBetween</a:t>
                      </a:r>
                      <a:r>
                        <a:rPr lang="en-US" sz="1200" u="none" strike="noStrike" dirty="0" smtClean="0">
                          <a:solidFill>
                            <a:srgbClr val="006699"/>
                          </a:solidFill>
                          <a:latin typeface="Arial"/>
                          <a:ea typeface="Times New Roman"/>
                          <a:cs typeface="Times New Roman"/>
                        </a:rPr>
                        <a:t> </a:t>
                      </a:r>
                      <a:r>
                        <a:rPr lang="en-US" sz="1200" u="none" strike="noStrike" baseline="0" dirty="0" smtClean="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(double </a:t>
                      </a:r>
                      <a:r>
                        <a:rPr lang="en-US" sz="1200" dirty="0" err="1">
                          <a:solidFill>
                            <a:srgbClr val="333333"/>
                          </a:solidFill>
                          <a:latin typeface="Arial"/>
                          <a:ea typeface="Times New Roman"/>
                          <a:cs typeface="Times New Roman"/>
                        </a:rPr>
                        <a:t>startLatitude</a:t>
                      </a:r>
                      <a:r>
                        <a:rPr lang="en-US" sz="1200" dirty="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startLongitude</a:t>
                      </a:r>
                      <a:r>
                        <a:rPr lang="en-US" sz="1200" dirty="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endLatitude</a:t>
                      </a:r>
                      <a:r>
                        <a:rPr lang="en-US" sz="1200" dirty="0">
                          <a:solidFill>
                            <a:srgbClr val="333333"/>
                          </a:solidFill>
                          <a:latin typeface="Arial"/>
                          <a:ea typeface="Times New Roman"/>
                          <a:cs typeface="Times New Roman"/>
                        </a:rPr>
                        <a:t>, double </a:t>
                      </a:r>
                      <a:r>
                        <a:rPr lang="en-US" sz="1200" dirty="0" err="1">
                          <a:solidFill>
                            <a:srgbClr val="333333"/>
                          </a:solidFill>
                          <a:latin typeface="Arial"/>
                          <a:ea typeface="Times New Roman"/>
                          <a:cs typeface="Times New Roman"/>
                        </a:rPr>
                        <a:t>endLongitude</a:t>
                      </a:r>
                      <a:r>
                        <a:rPr lang="en-US" sz="1200" dirty="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
                      </a:r>
                      <a:br>
                        <a:rPr lang="en-US" sz="1200" dirty="0" smtClean="0">
                          <a:solidFill>
                            <a:srgbClr val="333333"/>
                          </a:solidFill>
                          <a:latin typeface="Arial"/>
                          <a:ea typeface="Times New Roman"/>
                          <a:cs typeface="Times New Roman"/>
                        </a:rPr>
                      </a:br>
                      <a:r>
                        <a:rPr lang="en-US" sz="1200" baseline="0" dirty="0" smtClean="0">
                          <a:solidFill>
                            <a:srgbClr val="333333"/>
                          </a:solidFill>
                          <a:latin typeface="Arial"/>
                          <a:ea typeface="Times New Roman"/>
                          <a:cs typeface="Times New Roman"/>
                        </a:rPr>
                        <a:t>                               </a:t>
                      </a:r>
                      <a:r>
                        <a:rPr lang="en-US" sz="1200" dirty="0" smtClean="0">
                          <a:solidFill>
                            <a:srgbClr val="333333"/>
                          </a:solidFill>
                          <a:latin typeface="Arial"/>
                          <a:ea typeface="Times New Roman"/>
                          <a:cs typeface="Times New Roman"/>
                        </a:rPr>
                        <a:t>float</a:t>
                      </a:r>
                      <a:r>
                        <a:rPr lang="en-US" sz="1200" dirty="0">
                          <a:solidFill>
                            <a:srgbClr val="333333"/>
                          </a:solidFill>
                          <a:latin typeface="Arial"/>
                          <a:ea typeface="Times New Roman"/>
                          <a:cs typeface="Times New Roman"/>
                        </a:rPr>
                        <a:t>[] results) </a:t>
                      </a:r>
                      <a:r>
                        <a:rPr lang="en-US" sz="1200" dirty="0" smtClean="0">
                          <a:solidFill>
                            <a:srgbClr val="333333"/>
                          </a:solidFill>
                          <a:latin typeface="Arial"/>
                          <a:ea typeface="Times New Roman"/>
                          <a:cs typeface="Times New Roman"/>
                        </a:rPr>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Computes </a:t>
                      </a:r>
                      <a:r>
                        <a:rPr lang="en-US" sz="1200" dirty="0">
                          <a:solidFill>
                            <a:srgbClr val="333333"/>
                          </a:solidFill>
                          <a:latin typeface="Arial"/>
                          <a:ea typeface="Times New Roman"/>
                          <a:cs typeface="Times New Roman"/>
                        </a:rPr>
                        <a:t>the approximate distance in meters between two locations, and optionally the initial and final bearings of the shortest path between them.</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float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getAccuracy</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r>
                        <a:rPr lang="en-US" sz="1400" dirty="0" smtClean="0">
                          <a:solidFill>
                            <a:schemeClr val="tx1"/>
                          </a:solidFill>
                          <a:latin typeface="Calibri"/>
                          <a:ea typeface="Times New Roman"/>
                          <a:cs typeface="Times New Roman"/>
                        </a:rPr>
                        <a:t/>
                      </a:r>
                      <a:br>
                        <a:rPr lang="en-US" sz="1400" dirty="0" smtClean="0">
                          <a:solidFill>
                            <a:schemeClr val="tx1"/>
                          </a:solidFill>
                          <a:latin typeface="Calibri"/>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accuracy of the fix in meters.</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double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getAltitude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altitude of this fix.</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2"/>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float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getBearing</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direction of travel in degrees East of true North.</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363728">
                <a:tc>
                  <a:txBody>
                    <a:bodyPr/>
                    <a:lstStyle/>
                    <a:p>
                      <a:pPr marL="0" marR="0" algn="r">
                        <a:lnSpc>
                          <a:spcPct val="115000"/>
                        </a:lnSpc>
                        <a:spcBef>
                          <a:spcPts val="600"/>
                        </a:spcBef>
                        <a:spcAft>
                          <a:spcPts val="1200"/>
                        </a:spcAft>
                      </a:pPr>
                      <a:r>
                        <a:rPr lang="en-US" sz="1200" u="none" strike="noStrike" dirty="0">
                          <a:solidFill>
                            <a:schemeClr val="tx1"/>
                          </a:solidFill>
                          <a:latin typeface="Arial"/>
                          <a:ea typeface="Times New Roman"/>
                          <a:cs typeface="Times New Roman"/>
                        </a:rPr>
                        <a:t>Bundle</a:t>
                      </a:r>
                      <a:r>
                        <a:rPr lang="en-US" sz="1200" dirty="0">
                          <a:solidFill>
                            <a:schemeClr val="tx1"/>
                          </a:solidFill>
                          <a:latin typeface="Arial"/>
                          <a:ea typeface="Times New Roman"/>
                          <a:cs typeface="Times New Roman"/>
                        </a:rPr>
                        <a:t>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getExtras</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additional provider-specific information about the location fix as a Bundle.</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4"/>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double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getLatitude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latitude of this fix.</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double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getLongitude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longitude of this fix.</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6"/>
                  </a:ext>
                </a:extLst>
              </a:tr>
              <a:tr h="363728">
                <a:tc>
                  <a:txBody>
                    <a:bodyPr/>
                    <a:lstStyle/>
                    <a:p>
                      <a:pPr marL="0" marR="0" algn="r">
                        <a:lnSpc>
                          <a:spcPct val="115000"/>
                        </a:lnSpc>
                        <a:spcBef>
                          <a:spcPts val="600"/>
                        </a:spcBef>
                        <a:spcAft>
                          <a:spcPts val="1200"/>
                        </a:spcAft>
                      </a:pPr>
                      <a:r>
                        <a:rPr lang="en-US" sz="1200" u="none" strike="noStrike" dirty="0">
                          <a:solidFill>
                            <a:schemeClr val="tx1"/>
                          </a:solidFill>
                          <a:latin typeface="Arial"/>
                          <a:ea typeface="Times New Roman"/>
                          <a:cs typeface="Times New Roman"/>
                        </a:rPr>
                        <a:t>String</a:t>
                      </a:r>
                      <a:r>
                        <a:rPr lang="en-US" sz="1200" dirty="0">
                          <a:solidFill>
                            <a:schemeClr val="tx1"/>
                          </a:solidFill>
                          <a:latin typeface="Arial"/>
                          <a:ea typeface="Times New Roman"/>
                          <a:cs typeface="Times New Roman"/>
                        </a:rPr>
                        <a:t>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getProvider</a:t>
                      </a:r>
                      <a:r>
                        <a:rPr lang="en-US" sz="1200" u="none" strike="noStrike" baseline="0"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name of the provider that generated this fix, or null if it is not associated with a provider.</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float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getSpeed</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speed of the device over ground in meters/second.</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8"/>
                  </a:ext>
                </a:extLst>
              </a:tr>
              <a:tr h="363728">
                <a:tc>
                  <a:txBody>
                    <a:bodyPr/>
                    <a:lstStyle/>
                    <a:p>
                      <a:pPr marL="0" marR="0" algn="r">
                        <a:lnSpc>
                          <a:spcPct val="115000"/>
                        </a:lnSpc>
                        <a:spcBef>
                          <a:spcPts val="600"/>
                        </a:spcBef>
                        <a:spcAft>
                          <a:spcPts val="1200"/>
                        </a:spcAft>
                      </a:pPr>
                      <a:r>
                        <a:rPr lang="en-US" sz="1200" dirty="0">
                          <a:solidFill>
                            <a:schemeClr val="tx1"/>
                          </a:solidFill>
                          <a:latin typeface="Arial"/>
                          <a:ea typeface="Times New Roman"/>
                          <a:cs typeface="Times New Roman"/>
                        </a:rPr>
                        <a:t>long </a:t>
                      </a:r>
                      <a:endParaRPr lang="en-US" sz="1400" dirty="0">
                        <a:solidFill>
                          <a:schemeClr val="tx1"/>
                        </a:solidFill>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200" u="none" strike="noStrike" dirty="0" err="1" smtClean="0">
                          <a:solidFill>
                            <a:srgbClr val="006699"/>
                          </a:solidFill>
                          <a:latin typeface="Arial"/>
                          <a:ea typeface="Times New Roman"/>
                          <a:cs typeface="Times New Roman"/>
                        </a:rPr>
                        <a:t>getTime</a:t>
                      </a:r>
                      <a:r>
                        <a:rPr lang="en-US" sz="1200" u="none" strike="noStrike" dirty="0" smtClean="0">
                          <a:solidFill>
                            <a:srgbClr val="006699"/>
                          </a:solidFill>
                          <a:latin typeface="Arial"/>
                          <a:ea typeface="Times New Roman"/>
                          <a:cs typeface="Times New Roman"/>
                        </a:rPr>
                        <a:t> </a:t>
                      </a:r>
                      <a:r>
                        <a:rPr lang="en-US" sz="1200" dirty="0" smtClean="0">
                          <a:solidFill>
                            <a:srgbClr val="333333"/>
                          </a:solidFill>
                          <a:latin typeface="Arial"/>
                          <a:ea typeface="Times New Roman"/>
                          <a:cs typeface="Times New Roman"/>
                        </a:rPr>
                        <a:t>() </a:t>
                      </a:r>
                      <a:br>
                        <a:rPr lang="en-US" sz="1200" dirty="0" smtClean="0">
                          <a:solidFill>
                            <a:srgbClr val="333333"/>
                          </a:solidFill>
                          <a:latin typeface="Arial"/>
                          <a:ea typeface="Times New Roman"/>
                          <a:cs typeface="Times New Roman"/>
                        </a:rPr>
                      </a:br>
                      <a:r>
                        <a:rPr lang="en-US" sz="1200" dirty="0" smtClean="0">
                          <a:solidFill>
                            <a:srgbClr val="333333"/>
                          </a:solidFill>
                          <a:latin typeface="Arial"/>
                          <a:ea typeface="Times New Roman"/>
                          <a:cs typeface="Times New Roman"/>
                        </a:rPr>
                        <a:t>Returns </a:t>
                      </a:r>
                      <a:r>
                        <a:rPr lang="en-US" sz="1200" dirty="0">
                          <a:solidFill>
                            <a:srgbClr val="333333"/>
                          </a:solidFill>
                          <a:latin typeface="Arial"/>
                          <a:ea typeface="Times New Roman"/>
                          <a:cs typeface="Times New Roman"/>
                        </a:rPr>
                        <a:t>the UTC time of this fix, in milliseconds since January 1, 1970.</a:t>
                      </a:r>
                      <a:endParaRPr lang="en-US" sz="1400" dirty="0">
                        <a:latin typeface="Calibri"/>
                        <a:ea typeface="Calibri"/>
                        <a:cs typeface="Times New Roman"/>
                      </a:endParaRPr>
                    </a:p>
                  </a:txBody>
                  <a:tcPr marL="66436" marR="66436" marT="33218" marB="33218">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610328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98</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5181600"/>
          </a:xfrm>
          <a:prstGeom prst="rect">
            <a:avLst/>
          </a:prstGeom>
        </p:spPr>
        <p:txBody>
          <a:bodyPr>
            <a:noAutofit/>
          </a:bodyPr>
          <a:lstStyle/>
          <a:p>
            <a:r>
              <a:rPr lang="en-US" sz="2400" b="1" dirty="0" smtClean="0">
                <a:solidFill>
                  <a:srgbClr val="0070C0"/>
                </a:solidFill>
              </a:rPr>
              <a:t>Location Manager</a:t>
            </a:r>
            <a:endParaRPr lang="en-US" sz="2400" dirty="0" smtClean="0"/>
          </a:p>
          <a:p>
            <a:r>
              <a:rPr lang="en-US" sz="2000" dirty="0" smtClean="0"/>
              <a:t>This class provides access to the system location services. </a:t>
            </a:r>
          </a:p>
          <a:p>
            <a:endParaRPr lang="en-US" sz="2000" dirty="0" smtClean="0"/>
          </a:p>
          <a:p>
            <a:r>
              <a:rPr lang="en-US" sz="2000" dirty="0" smtClean="0"/>
              <a:t>These services allow applications</a:t>
            </a:r>
          </a:p>
          <a:p>
            <a:endParaRPr lang="en-US" sz="2000" dirty="0" smtClean="0"/>
          </a:p>
          <a:p>
            <a:pPr marL="457200" indent="-457200">
              <a:buFont typeface="+mj-lt"/>
              <a:buAutoNum type="arabicPeriod"/>
            </a:pPr>
            <a:r>
              <a:rPr lang="en-US" sz="2000" dirty="0" smtClean="0"/>
              <a:t>To </a:t>
            </a:r>
            <a:r>
              <a:rPr lang="en-US" sz="2000" i="1" dirty="0" smtClean="0">
                <a:solidFill>
                  <a:srgbClr val="C00000"/>
                </a:solidFill>
              </a:rPr>
              <a:t>obtain periodic updates of the device's geographical location</a:t>
            </a:r>
            <a:r>
              <a:rPr lang="en-US" sz="2000" dirty="0" smtClean="0"/>
              <a:t>, </a:t>
            </a:r>
          </a:p>
          <a:p>
            <a:pPr marL="457200" indent="-457200">
              <a:buFont typeface="+mj-lt"/>
              <a:buAutoNum type="arabicPeriod"/>
            </a:pPr>
            <a:endParaRPr lang="en-US" sz="2000" dirty="0" smtClean="0"/>
          </a:p>
          <a:p>
            <a:pPr marL="457200" indent="-457200">
              <a:buFont typeface="+mj-lt"/>
              <a:buAutoNum type="arabicPeriod"/>
            </a:pPr>
            <a:r>
              <a:rPr lang="en-US" sz="2000" dirty="0" smtClean="0"/>
              <a:t>or to fire an application-specified </a:t>
            </a:r>
            <a:r>
              <a:rPr lang="en-US" sz="2000" b="1" dirty="0" smtClean="0"/>
              <a:t>Intent</a:t>
            </a:r>
            <a:r>
              <a:rPr lang="en-US" sz="2000" dirty="0" smtClean="0"/>
              <a:t> when the </a:t>
            </a:r>
          </a:p>
          <a:p>
            <a:pPr marL="457200" indent="-457200"/>
            <a:r>
              <a:rPr lang="en-US" sz="2000" i="1" dirty="0" smtClean="0">
                <a:solidFill>
                  <a:srgbClr val="C00000"/>
                </a:solidFill>
              </a:rPr>
              <a:t>	device enters the proximity of a given geographical location</a:t>
            </a:r>
            <a:r>
              <a:rPr lang="en-US" sz="2000" dirty="0" smtClean="0"/>
              <a:t>. </a:t>
            </a:r>
          </a:p>
          <a:p>
            <a:endParaRPr lang="en-US" sz="2000" dirty="0" smtClean="0"/>
          </a:p>
          <a:p>
            <a:endParaRPr lang="en-US" sz="2000" dirty="0" smtClean="0"/>
          </a:p>
          <a:p>
            <a:r>
              <a:rPr lang="en-US" sz="2000" dirty="0" smtClean="0"/>
              <a:t>You do not instantiate this class directly; instead, retrieve it through </a:t>
            </a:r>
          </a:p>
          <a:p>
            <a:endParaRPr lang="en-US" sz="2000" dirty="0" smtClean="0">
              <a:solidFill>
                <a:srgbClr val="0070C0"/>
              </a:solidFill>
            </a:endParaRPr>
          </a:p>
          <a:p>
            <a:r>
              <a:rPr lang="en-US" sz="2000" dirty="0" err="1" smtClean="0">
                <a:solidFill>
                  <a:srgbClr val="0070C0"/>
                </a:solidFill>
              </a:rPr>
              <a:t>Context.getSystemService</a:t>
            </a:r>
            <a:r>
              <a:rPr lang="en-US" sz="2000" dirty="0" smtClean="0">
                <a:solidFill>
                  <a:srgbClr val="0070C0"/>
                </a:solidFill>
              </a:rPr>
              <a:t> (</a:t>
            </a:r>
            <a:r>
              <a:rPr lang="en-US" sz="2000" dirty="0" err="1" smtClean="0">
                <a:solidFill>
                  <a:srgbClr val="0070C0"/>
                </a:solidFill>
              </a:rPr>
              <a:t>Context.LOCATION_SERVICE</a:t>
            </a:r>
            <a:r>
              <a:rPr lang="en-US" sz="2000" dirty="0" smtClean="0">
                <a:solidFill>
                  <a:srgbClr val="0070C0"/>
                </a:solidFill>
              </a:rPr>
              <a:t>)</a:t>
            </a:r>
            <a:r>
              <a:rPr lang="en-US" sz="2000" dirty="0" smtClean="0"/>
              <a:t> </a:t>
            </a:r>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spTree>
    <p:extLst>
      <p:ext uri="{BB962C8B-B14F-4D97-AF65-F5344CB8AC3E}">
        <p14:creationId xmlns:p14="http://schemas.microsoft.com/office/powerpoint/2010/main" val="20324675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967A042-E02F-4D13-9079-28240E5E6B49}" type="slidenum">
              <a:rPr lang="en-US" smtClean="0"/>
              <a:pPr/>
              <a:t>99</a:t>
            </a:fld>
            <a:endParaRPr lang="en-US"/>
          </a:p>
        </p:txBody>
      </p:sp>
      <p:sp>
        <p:nvSpPr>
          <p:cNvPr id="3"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1"/>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Title 1"/>
          <p:cNvSpPr txBox="1">
            <a:spLocks/>
          </p:cNvSpPr>
          <p:nvPr/>
        </p:nvSpPr>
        <p:spPr>
          <a:xfrm>
            <a:off x="304800" y="46038"/>
            <a:ext cx="8229600" cy="868362"/>
          </a:xfrm>
          <a:prstGeom prst="rect">
            <a:avLst/>
          </a:prstGeom>
        </p:spPr>
        <p:txBody>
          <a:bodyPr tIns="0">
            <a:normAutofit fontScale="82500" lnSpcReduction="20000"/>
          </a:bodyPr>
          <a:lstStyle/>
          <a:p>
            <a:pPr>
              <a:spcBef>
                <a:spcPct val="0"/>
              </a:spcBef>
              <a:defRPr/>
            </a:pPr>
            <a:r>
              <a:rPr lang="en-US" sz="1100" dirty="0" smtClean="0">
                <a:solidFill>
                  <a:schemeClr val="tx2">
                    <a:lumMod val="60000"/>
                    <a:lumOff val="40000"/>
                  </a:schemeClr>
                </a:solidFill>
              </a:rPr>
              <a:t>                                      24. Android - Location Services</a:t>
            </a:r>
          </a:p>
          <a:p>
            <a:pPr>
              <a:spcBef>
                <a:spcPct val="0"/>
              </a:spcBef>
              <a:defRPr/>
            </a:pPr>
            <a:endParaRPr lang="en-US" sz="1100" dirty="0" smtClean="0">
              <a:solidFill>
                <a:schemeClr val="tx2">
                  <a:lumMod val="60000"/>
                  <a:lumOff val="40000"/>
                </a:schemeClr>
              </a:solidFill>
            </a:endParaRPr>
          </a:p>
          <a:p>
            <a:pPr algn="ctr">
              <a:spcBef>
                <a:spcPct val="0"/>
              </a:spcBef>
              <a:defRPr/>
            </a:pPr>
            <a:r>
              <a:rPr lang="en-US" sz="5900" dirty="0" smtClean="0">
                <a:solidFill>
                  <a:schemeClr val="tx2">
                    <a:lumMod val="60000"/>
                    <a:lumOff val="40000"/>
                  </a:schemeClr>
                </a:solidFill>
                <a:effectLst>
                  <a:outerShdw blurRad="38100" dist="38100" dir="2700000" algn="tl">
                    <a:srgbClr val="000000">
                      <a:alpha val="43137"/>
                    </a:srgbClr>
                  </a:outerShdw>
                </a:effectLst>
              </a:rPr>
              <a:t>Location Services</a:t>
            </a:r>
            <a:endParaRPr kumimoji="0" lang="en-US" sz="4400" b="0" i="0" u="none" strike="noStrike" kern="1200" cap="none" spc="0" normalizeH="0" noProof="0" dirty="0" smtClean="0">
              <a:ln>
                <a:noFill/>
              </a:ln>
              <a:solidFill>
                <a:schemeClr val="tx2">
                  <a:lumMod val="60000"/>
                  <a:lumOff val="40000"/>
                </a:schemeClr>
              </a:solidFill>
              <a:effectLst>
                <a:outerShdw blurRad="38100" dist="38100" dir="2700000" algn="tl">
                  <a:srgbClr val="000000">
                    <a:alpha val="43137"/>
                  </a:srgbClr>
                </a:outerShdw>
              </a:effectLst>
              <a:uLnTx/>
              <a:uFillTx/>
              <a:latin typeface="+mj-lt"/>
              <a:ea typeface="+mj-ea"/>
              <a:cs typeface="+mj-cs"/>
            </a:endParaRPr>
          </a:p>
        </p:txBody>
      </p:sp>
      <p:sp>
        <p:nvSpPr>
          <p:cNvPr id="6" name="Slide Number Placeholder 4"/>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967A042-E02F-4D13-9079-28240E5E6B49}"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Picture 6"/>
          <p:cNvPicPr>
            <a:picLocks noChangeAspect="1" noChangeArrowheads="1"/>
          </p:cNvPicPr>
          <p:nvPr/>
        </p:nvPicPr>
        <p:blipFill>
          <a:blip r:embed="rId2" cstate="print"/>
          <a:srcRect/>
          <a:stretch>
            <a:fillRect/>
          </a:stretch>
        </p:blipFill>
        <p:spPr bwMode="auto">
          <a:xfrm>
            <a:off x="76200" y="57150"/>
            <a:ext cx="1041400" cy="781050"/>
          </a:xfrm>
          <a:prstGeom prst="rect">
            <a:avLst/>
          </a:prstGeom>
          <a:noFill/>
          <a:ln w="9525">
            <a:noFill/>
            <a:miter lim="800000"/>
            <a:headEnd/>
            <a:tailEnd/>
          </a:ln>
        </p:spPr>
      </p:pic>
      <p:sp>
        <p:nvSpPr>
          <p:cNvPr id="8" name="Content Placeholder 2"/>
          <p:cNvSpPr txBox="1">
            <a:spLocks/>
          </p:cNvSpPr>
          <p:nvPr/>
        </p:nvSpPr>
        <p:spPr>
          <a:xfrm>
            <a:off x="304800" y="1143000"/>
            <a:ext cx="8229600" cy="457200"/>
          </a:xfrm>
          <a:prstGeom prst="rect">
            <a:avLst/>
          </a:prstGeom>
        </p:spPr>
        <p:txBody>
          <a:bodyPr>
            <a:noAutofit/>
          </a:bodyPr>
          <a:lstStyle/>
          <a:p>
            <a:r>
              <a:rPr lang="en-US" sz="2400" b="1" dirty="0" smtClean="0">
                <a:solidFill>
                  <a:srgbClr val="0070C0"/>
                </a:solidFill>
              </a:rPr>
              <a:t>Location Manager – Useful Methods</a:t>
            </a:r>
            <a:endParaRPr lang="en-US" sz="2400" dirty="0" smtClean="0"/>
          </a:p>
          <a:p>
            <a:endParaRPr lang="en-US" sz="2400" dirty="0" smtClean="0"/>
          </a:p>
          <a:p>
            <a:r>
              <a:rPr lang="en-US" sz="1400" dirty="0" smtClean="0"/>
              <a:t/>
            </a:r>
            <a:br>
              <a:rPr lang="en-US" sz="1400" dirty="0" smtClean="0"/>
            </a:br>
            <a:endParaRPr lang="en-US" sz="2000" dirty="0" smtClean="0"/>
          </a:p>
          <a:p>
            <a:endParaRPr lang="en-US" sz="2000" dirty="0" smtClean="0"/>
          </a:p>
          <a:p>
            <a:r>
              <a:rPr lang="en-US" sz="2000" dirty="0" smtClean="0"/>
              <a:t> </a:t>
            </a:r>
          </a:p>
        </p:txBody>
      </p:sp>
      <p:graphicFrame>
        <p:nvGraphicFramePr>
          <p:cNvPr id="10" name="Table 9"/>
          <p:cNvGraphicFramePr>
            <a:graphicFrameLocks noGrp="1"/>
          </p:cNvGraphicFramePr>
          <p:nvPr/>
        </p:nvGraphicFramePr>
        <p:xfrm>
          <a:off x="381000" y="1600200"/>
          <a:ext cx="8305800" cy="4953000"/>
        </p:xfrm>
        <a:graphic>
          <a:graphicData uri="http://schemas.openxmlformats.org/drawingml/2006/table">
            <a:tbl>
              <a:tblPr/>
              <a:tblGrid>
                <a:gridCol w="1212646">
                  <a:extLst>
                    <a:ext uri="{9D8B030D-6E8A-4147-A177-3AD203B41FA5}">
                      <a16:colId xmlns:a16="http://schemas.microsoft.com/office/drawing/2014/main" val="20000"/>
                    </a:ext>
                  </a:extLst>
                </a:gridCol>
                <a:gridCol w="7093154">
                  <a:extLst>
                    <a:ext uri="{9D8B030D-6E8A-4147-A177-3AD203B41FA5}">
                      <a16:colId xmlns:a16="http://schemas.microsoft.com/office/drawing/2014/main" val="20001"/>
                    </a:ext>
                  </a:extLst>
                </a:gridCol>
              </a:tblGrid>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void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addProximityAlert</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333333"/>
                          </a:solidFill>
                          <a:latin typeface="Arial"/>
                          <a:ea typeface="Times New Roman"/>
                          <a:cs typeface="Times New Roman"/>
                        </a:rPr>
                        <a:t>double latitude, double longitude, float radius, long expiration, </a:t>
                      </a:r>
                      <a:r>
                        <a:rPr lang="en-US" sz="1050" dirty="0" err="1">
                          <a:solidFill>
                            <a:srgbClr val="006699"/>
                          </a:solidFill>
                          <a:latin typeface="Arial"/>
                          <a:ea typeface="Times New Roman"/>
                          <a:cs typeface="Times New Roman"/>
                        </a:rPr>
                        <a:t>PendingIntent</a:t>
                      </a:r>
                      <a:r>
                        <a:rPr lang="en-US" sz="1050" dirty="0">
                          <a:solidFill>
                            <a:srgbClr val="333333"/>
                          </a:solidFill>
                          <a:latin typeface="Arial"/>
                          <a:ea typeface="Times New Roman"/>
                          <a:cs typeface="Times New Roman"/>
                        </a:rPr>
                        <a:t> intent)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Sets </a:t>
                      </a:r>
                      <a:r>
                        <a:rPr lang="en-US" sz="1050" dirty="0">
                          <a:solidFill>
                            <a:srgbClr val="333333"/>
                          </a:solidFill>
                          <a:latin typeface="Arial"/>
                          <a:ea typeface="Times New Roman"/>
                          <a:cs typeface="Times New Roman"/>
                        </a:rPr>
                        <a:t>a proximity alert for the location given by the position (latitude, longitude) and the given radius.</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0"/>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String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getBestProvider</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Criteria</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criteria</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boolean</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enabledOnly</a:t>
                      </a:r>
                      <a:r>
                        <a:rPr lang="en-US" sz="1050" dirty="0" smtClean="0">
                          <a:solidFill>
                            <a:srgbClr val="333333"/>
                          </a:solidFill>
                          <a:latin typeface="Arial"/>
                          <a:ea typeface="Times New Roman"/>
                          <a:cs typeface="Times New Roman"/>
                        </a:rPr>
                        <a:t>)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Returns </a:t>
                      </a:r>
                      <a:r>
                        <a:rPr lang="en-US" sz="1050" dirty="0">
                          <a:solidFill>
                            <a:srgbClr val="333333"/>
                          </a:solidFill>
                          <a:latin typeface="Arial"/>
                          <a:ea typeface="Times New Roman"/>
                          <a:cs typeface="Times New Roman"/>
                        </a:rPr>
                        <a:t>the name of the provider that best meets the given criteria.</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1"/>
                  </a:ext>
                </a:extLst>
              </a:tr>
              <a:tr h="542540">
                <a:tc>
                  <a:txBody>
                    <a:bodyPr/>
                    <a:lstStyle/>
                    <a:p>
                      <a:pPr marL="0" marR="0" algn="r">
                        <a:lnSpc>
                          <a:spcPct val="115000"/>
                        </a:lnSpc>
                        <a:spcBef>
                          <a:spcPts val="600"/>
                        </a:spcBef>
                        <a:spcAft>
                          <a:spcPts val="1200"/>
                        </a:spcAft>
                      </a:pPr>
                      <a:r>
                        <a:rPr lang="en-US" sz="1050" dirty="0" err="1">
                          <a:solidFill>
                            <a:schemeClr val="tx1"/>
                          </a:solidFill>
                          <a:latin typeface="Arial"/>
                          <a:ea typeface="Times New Roman"/>
                          <a:cs typeface="Times New Roman"/>
                        </a:rPr>
                        <a:t>GpsStatus</a:t>
                      </a:r>
                      <a:r>
                        <a:rPr lang="en-US" sz="1050" dirty="0">
                          <a:solidFill>
                            <a:schemeClr val="tx1"/>
                          </a:solidFill>
                          <a:latin typeface="Arial"/>
                          <a:ea typeface="Times New Roman"/>
                          <a:cs typeface="Times New Roman"/>
                        </a:rPr>
                        <a:t>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getGpsStatus</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err="1">
                          <a:solidFill>
                            <a:srgbClr val="006699"/>
                          </a:solidFill>
                          <a:latin typeface="Arial"/>
                          <a:ea typeface="Times New Roman"/>
                          <a:cs typeface="Times New Roman"/>
                        </a:rPr>
                        <a:t>GpsStatus</a:t>
                      </a:r>
                      <a:r>
                        <a:rPr lang="en-US" sz="1050" dirty="0">
                          <a:solidFill>
                            <a:srgbClr val="333333"/>
                          </a:solidFill>
                          <a:latin typeface="Arial"/>
                          <a:ea typeface="Times New Roman"/>
                          <a:cs typeface="Times New Roman"/>
                        </a:rPr>
                        <a:t> status)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Retrieves </a:t>
                      </a:r>
                      <a:r>
                        <a:rPr lang="en-US" sz="1050" dirty="0">
                          <a:solidFill>
                            <a:srgbClr val="333333"/>
                          </a:solidFill>
                          <a:latin typeface="Arial"/>
                          <a:ea typeface="Times New Roman"/>
                          <a:cs typeface="Times New Roman"/>
                        </a:rPr>
                        <a:t>information about the current status of the GPS engine.</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Location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getLastKnownLocation</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String</a:t>
                      </a:r>
                      <a:r>
                        <a:rPr lang="en-US" sz="1050" dirty="0">
                          <a:solidFill>
                            <a:srgbClr val="333333"/>
                          </a:solidFill>
                          <a:latin typeface="Arial"/>
                          <a:ea typeface="Times New Roman"/>
                          <a:cs typeface="Times New Roman"/>
                        </a:rPr>
                        <a:t> provider)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Returns </a:t>
                      </a:r>
                      <a:r>
                        <a:rPr lang="en-US" sz="1050" dirty="0">
                          <a:solidFill>
                            <a:srgbClr val="333333"/>
                          </a:solidFill>
                          <a:latin typeface="Arial"/>
                          <a:ea typeface="Times New Roman"/>
                          <a:cs typeface="Times New Roman"/>
                        </a:rPr>
                        <a:t>a Location indicating the data from the last known location fix obtained from the given provider.</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3"/>
                  </a:ext>
                </a:extLst>
              </a:tr>
              <a:tr h="612680">
                <a:tc>
                  <a:txBody>
                    <a:bodyPr/>
                    <a:lstStyle/>
                    <a:p>
                      <a:pPr marL="0" marR="0" algn="r">
                        <a:lnSpc>
                          <a:spcPct val="115000"/>
                        </a:lnSpc>
                        <a:spcBef>
                          <a:spcPts val="600"/>
                        </a:spcBef>
                        <a:spcAft>
                          <a:spcPts val="1200"/>
                        </a:spcAft>
                      </a:pPr>
                      <a:r>
                        <a:rPr lang="en-US" sz="1050" dirty="0" err="1">
                          <a:solidFill>
                            <a:schemeClr val="tx1"/>
                          </a:solidFill>
                          <a:latin typeface="Arial"/>
                          <a:ea typeface="Times New Roman"/>
                          <a:cs typeface="Times New Roman"/>
                        </a:rPr>
                        <a:t>LocationProvider</a:t>
                      </a:r>
                      <a:r>
                        <a:rPr lang="en-US" sz="1050" dirty="0">
                          <a:solidFill>
                            <a:schemeClr val="tx1"/>
                          </a:solidFill>
                          <a:latin typeface="Arial"/>
                          <a:ea typeface="Times New Roman"/>
                          <a:cs typeface="Times New Roman"/>
                        </a:rPr>
                        <a:t>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getProvider</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String</a:t>
                      </a:r>
                      <a:r>
                        <a:rPr lang="en-US" sz="1050" dirty="0">
                          <a:solidFill>
                            <a:srgbClr val="333333"/>
                          </a:solidFill>
                          <a:latin typeface="Arial"/>
                          <a:ea typeface="Times New Roman"/>
                          <a:cs typeface="Times New Roman"/>
                        </a:rPr>
                        <a:t> name)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Returns information </a:t>
                      </a:r>
                      <a:r>
                        <a:rPr lang="en-US" sz="1050" dirty="0">
                          <a:solidFill>
                            <a:srgbClr val="333333"/>
                          </a:solidFill>
                          <a:latin typeface="Arial"/>
                          <a:ea typeface="Times New Roman"/>
                          <a:cs typeface="Times New Roman"/>
                        </a:rPr>
                        <a:t>associated with the location provider of the given name, or null if no provider exists by that name.</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List&lt;String&gt;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getProviders</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Criteria</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criteria</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boolean</a:t>
                      </a:r>
                      <a:r>
                        <a:rPr lang="en-US" sz="1050" dirty="0">
                          <a:solidFill>
                            <a:srgbClr val="333333"/>
                          </a:solidFill>
                          <a:latin typeface="Arial"/>
                          <a:ea typeface="Times New Roman"/>
                          <a:cs typeface="Times New Roman"/>
                        </a:rPr>
                        <a:t> </a:t>
                      </a:r>
                      <a:r>
                        <a:rPr lang="en-US" sz="1050" dirty="0" err="1">
                          <a:solidFill>
                            <a:srgbClr val="333333"/>
                          </a:solidFill>
                          <a:latin typeface="Arial"/>
                          <a:ea typeface="Times New Roman"/>
                          <a:cs typeface="Times New Roman"/>
                        </a:rPr>
                        <a:t>enabledOnly</a:t>
                      </a:r>
                      <a:r>
                        <a:rPr lang="en-US" sz="1050" dirty="0">
                          <a:solidFill>
                            <a:srgbClr val="333333"/>
                          </a:solidFill>
                          <a:latin typeface="Arial"/>
                          <a:ea typeface="Times New Roman"/>
                          <a:cs typeface="Times New Roman"/>
                        </a:rPr>
                        <a:t>)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Returns </a:t>
                      </a:r>
                      <a:r>
                        <a:rPr lang="en-US" sz="1050" dirty="0">
                          <a:solidFill>
                            <a:srgbClr val="333333"/>
                          </a:solidFill>
                          <a:latin typeface="Arial"/>
                          <a:ea typeface="Times New Roman"/>
                          <a:cs typeface="Times New Roman"/>
                        </a:rPr>
                        <a:t>a list of the names of </a:t>
                      </a:r>
                      <a:r>
                        <a:rPr lang="en-US" sz="1050" dirty="0" err="1">
                          <a:solidFill>
                            <a:srgbClr val="333333"/>
                          </a:solidFill>
                          <a:latin typeface="Arial"/>
                          <a:ea typeface="Times New Roman"/>
                          <a:cs typeface="Times New Roman"/>
                        </a:rPr>
                        <a:t>LocationProviders</a:t>
                      </a:r>
                      <a:r>
                        <a:rPr lang="en-US" sz="1050" dirty="0">
                          <a:solidFill>
                            <a:srgbClr val="333333"/>
                          </a:solidFill>
                          <a:latin typeface="Arial"/>
                          <a:ea typeface="Times New Roman"/>
                          <a:cs typeface="Times New Roman"/>
                        </a:rPr>
                        <a:t> that satisfy the given criteria, or null if none do.</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5"/>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void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requestLocationUpdates</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String</a:t>
                      </a:r>
                      <a:r>
                        <a:rPr lang="en-US" sz="1050" dirty="0">
                          <a:solidFill>
                            <a:srgbClr val="333333"/>
                          </a:solidFill>
                          <a:latin typeface="Arial"/>
                          <a:ea typeface="Times New Roman"/>
                          <a:cs typeface="Times New Roman"/>
                        </a:rPr>
                        <a:t> provider, long </a:t>
                      </a:r>
                      <a:r>
                        <a:rPr lang="en-US" sz="1050" dirty="0" err="1">
                          <a:solidFill>
                            <a:srgbClr val="333333"/>
                          </a:solidFill>
                          <a:latin typeface="Arial"/>
                          <a:ea typeface="Times New Roman"/>
                          <a:cs typeface="Times New Roman"/>
                        </a:rPr>
                        <a:t>minTime</a:t>
                      </a:r>
                      <a:r>
                        <a:rPr lang="en-US" sz="1050" dirty="0">
                          <a:solidFill>
                            <a:srgbClr val="333333"/>
                          </a:solidFill>
                          <a:latin typeface="Arial"/>
                          <a:ea typeface="Times New Roman"/>
                          <a:cs typeface="Times New Roman"/>
                        </a:rPr>
                        <a:t>, float </a:t>
                      </a:r>
                      <a:r>
                        <a:rPr lang="en-US" sz="1050" dirty="0" err="1">
                          <a:solidFill>
                            <a:srgbClr val="333333"/>
                          </a:solidFill>
                          <a:latin typeface="Arial"/>
                          <a:ea typeface="Times New Roman"/>
                          <a:cs typeface="Times New Roman"/>
                        </a:rPr>
                        <a:t>minDistance</a:t>
                      </a:r>
                      <a:r>
                        <a:rPr lang="en-US" sz="1050" dirty="0">
                          <a:solidFill>
                            <a:srgbClr val="333333"/>
                          </a:solidFill>
                          <a:latin typeface="Arial"/>
                          <a:ea typeface="Times New Roman"/>
                          <a:cs typeface="Times New Roman"/>
                        </a:rPr>
                        <a:t>, </a:t>
                      </a:r>
                      <a:r>
                        <a:rPr lang="en-US" sz="1050" dirty="0" err="1">
                          <a:solidFill>
                            <a:srgbClr val="006699"/>
                          </a:solidFill>
                          <a:latin typeface="Arial"/>
                          <a:ea typeface="Times New Roman"/>
                          <a:cs typeface="Times New Roman"/>
                        </a:rPr>
                        <a:t>PendingIntent</a:t>
                      </a:r>
                      <a:r>
                        <a:rPr lang="en-US" sz="1050" dirty="0">
                          <a:solidFill>
                            <a:srgbClr val="333333"/>
                          </a:solidFill>
                          <a:latin typeface="Arial"/>
                          <a:ea typeface="Times New Roman"/>
                          <a:cs typeface="Times New Roman"/>
                        </a:rPr>
                        <a:t> intent)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Registers </a:t>
                      </a:r>
                      <a:r>
                        <a:rPr lang="en-US" sz="1050" dirty="0">
                          <a:solidFill>
                            <a:srgbClr val="333333"/>
                          </a:solidFill>
                          <a:latin typeface="Arial"/>
                          <a:ea typeface="Times New Roman"/>
                          <a:cs typeface="Times New Roman"/>
                        </a:rPr>
                        <a:t>the current activity to be notified periodically by the named provider.</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void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requestLocationUpdates</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String</a:t>
                      </a:r>
                      <a:r>
                        <a:rPr lang="en-US" sz="1050" dirty="0">
                          <a:solidFill>
                            <a:srgbClr val="333333"/>
                          </a:solidFill>
                          <a:latin typeface="Arial"/>
                          <a:ea typeface="Times New Roman"/>
                          <a:cs typeface="Times New Roman"/>
                        </a:rPr>
                        <a:t> provider, long </a:t>
                      </a:r>
                      <a:r>
                        <a:rPr lang="en-US" sz="1050" dirty="0" err="1">
                          <a:solidFill>
                            <a:srgbClr val="333333"/>
                          </a:solidFill>
                          <a:latin typeface="Arial"/>
                          <a:ea typeface="Times New Roman"/>
                          <a:cs typeface="Times New Roman"/>
                        </a:rPr>
                        <a:t>minTime</a:t>
                      </a:r>
                      <a:r>
                        <a:rPr lang="en-US" sz="1050" dirty="0">
                          <a:solidFill>
                            <a:srgbClr val="333333"/>
                          </a:solidFill>
                          <a:latin typeface="Arial"/>
                          <a:ea typeface="Times New Roman"/>
                          <a:cs typeface="Times New Roman"/>
                        </a:rPr>
                        <a:t>, float </a:t>
                      </a:r>
                      <a:r>
                        <a:rPr lang="en-US" sz="1050" dirty="0" err="1">
                          <a:solidFill>
                            <a:srgbClr val="333333"/>
                          </a:solidFill>
                          <a:latin typeface="Arial"/>
                          <a:ea typeface="Times New Roman"/>
                          <a:cs typeface="Times New Roman"/>
                        </a:rPr>
                        <a:t>minDistance</a:t>
                      </a:r>
                      <a:r>
                        <a:rPr lang="en-US" sz="1050" dirty="0">
                          <a:solidFill>
                            <a:srgbClr val="333333"/>
                          </a:solidFill>
                          <a:latin typeface="Arial"/>
                          <a:ea typeface="Times New Roman"/>
                          <a:cs typeface="Times New Roman"/>
                        </a:rPr>
                        <a:t>, </a:t>
                      </a:r>
                      <a:r>
                        <a:rPr lang="en-US" sz="1050" dirty="0" err="1">
                          <a:solidFill>
                            <a:srgbClr val="006699"/>
                          </a:solidFill>
                          <a:latin typeface="Arial"/>
                          <a:ea typeface="Times New Roman"/>
                          <a:cs typeface="Times New Roman"/>
                        </a:rPr>
                        <a:t>LocationListener</a:t>
                      </a:r>
                      <a:r>
                        <a:rPr lang="en-US" sz="1050" dirty="0">
                          <a:solidFill>
                            <a:srgbClr val="333333"/>
                          </a:solidFill>
                          <a:latin typeface="Arial"/>
                          <a:ea typeface="Times New Roman"/>
                          <a:cs typeface="Times New Roman"/>
                        </a:rPr>
                        <a:t> listener)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Registers </a:t>
                      </a:r>
                      <a:r>
                        <a:rPr lang="en-US" sz="1050" dirty="0">
                          <a:solidFill>
                            <a:srgbClr val="333333"/>
                          </a:solidFill>
                          <a:latin typeface="Arial"/>
                          <a:ea typeface="Times New Roman"/>
                          <a:cs typeface="Times New Roman"/>
                        </a:rPr>
                        <a:t>the current activity to be notified periodically by the named provider.</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6F6F6"/>
                    </a:solidFill>
                  </a:tcPr>
                </a:tc>
                <a:extLst>
                  <a:ext uri="{0D108BD9-81ED-4DB2-BD59-A6C34878D82A}">
                    <a16:rowId xmlns:a16="http://schemas.microsoft.com/office/drawing/2014/main" val="10007"/>
                  </a:ext>
                </a:extLst>
              </a:tr>
              <a:tr h="542540">
                <a:tc>
                  <a:txBody>
                    <a:bodyPr/>
                    <a:lstStyle/>
                    <a:p>
                      <a:pPr marL="0" marR="0" algn="r">
                        <a:lnSpc>
                          <a:spcPct val="115000"/>
                        </a:lnSpc>
                        <a:spcBef>
                          <a:spcPts val="600"/>
                        </a:spcBef>
                        <a:spcAft>
                          <a:spcPts val="1200"/>
                        </a:spcAft>
                      </a:pPr>
                      <a:r>
                        <a:rPr lang="en-US" sz="1050" dirty="0">
                          <a:solidFill>
                            <a:schemeClr val="tx1"/>
                          </a:solidFill>
                          <a:latin typeface="Arial"/>
                          <a:ea typeface="Times New Roman"/>
                          <a:cs typeface="Times New Roman"/>
                        </a:rPr>
                        <a:t>void </a:t>
                      </a:r>
                      <a:endParaRPr lang="en-US" sz="1600" dirty="0">
                        <a:solidFill>
                          <a:schemeClr val="tx1"/>
                        </a:solidFill>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marL="0" marR="0">
                        <a:lnSpc>
                          <a:spcPct val="115000"/>
                        </a:lnSpc>
                        <a:spcBef>
                          <a:spcPts val="600"/>
                        </a:spcBef>
                        <a:spcAft>
                          <a:spcPts val="1200"/>
                        </a:spcAft>
                      </a:pPr>
                      <a:r>
                        <a:rPr lang="en-US" sz="1050" dirty="0" err="1" smtClean="0">
                          <a:solidFill>
                            <a:srgbClr val="006699"/>
                          </a:solidFill>
                          <a:latin typeface="Arial"/>
                          <a:ea typeface="Times New Roman"/>
                          <a:cs typeface="Times New Roman"/>
                        </a:rPr>
                        <a:t>setTestProviderStatus</a:t>
                      </a:r>
                      <a:r>
                        <a:rPr lang="en-US" sz="1050" dirty="0" smtClean="0">
                          <a:solidFill>
                            <a:srgbClr val="006699"/>
                          </a:solidFill>
                          <a:latin typeface="Arial"/>
                          <a:ea typeface="Times New Roman"/>
                          <a:cs typeface="Times New Roman"/>
                        </a:rPr>
                        <a:t> </a:t>
                      </a:r>
                      <a:r>
                        <a:rPr lang="en-US" sz="1050" dirty="0" smtClean="0">
                          <a:solidFill>
                            <a:srgbClr val="333333"/>
                          </a:solidFill>
                          <a:latin typeface="Arial"/>
                          <a:ea typeface="Times New Roman"/>
                          <a:cs typeface="Times New Roman"/>
                        </a:rPr>
                        <a:t>(</a:t>
                      </a:r>
                      <a:r>
                        <a:rPr lang="en-US" sz="1050" dirty="0">
                          <a:solidFill>
                            <a:srgbClr val="006699"/>
                          </a:solidFill>
                          <a:latin typeface="Arial"/>
                          <a:ea typeface="Times New Roman"/>
                          <a:cs typeface="Times New Roman"/>
                        </a:rPr>
                        <a:t>String</a:t>
                      </a:r>
                      <a:r>
                        <a:rPr lang="en-US" sz="1050" dirty="0">
                          <a:solidFill>
                            <a:srgbClr val="333333"/>
                          </a:solidFill>
                          <a:latin typeface="Arial"/>
                          <a:ea typeface="Times New Roman"/>
                          <a:cs typeface="Times New Roman"/>
                        </a:rPr>
                        <a:t> provider, </a:t>
                      </a:r>
                      <a:r>
                        <a:rPr lang="en-US" sz="1050" dirty="0" err="1">
                          <a:solidFill>
                            <a:srgbClr val="333333"/>
                          </a:solidFill>
                          <a:latin typeface="Arial"/>
                          <a:ea typeface="Times New Roman"/>
                          <a:cs typeface="Times New Roman"/>
                        </a:rPr>
                        <a:t>int</a:t>
                      </a:r>
                      <a:r>
                        <a:rPr lang="en-US" sz="1050" dirty="0">
                          <a:solidFill>
                            <a:srgbClr val="333333"/>
                          </a:solidFill>
                          <a:latin typeface="Arial"/>
                          <a:ea typeface="Times New Roman"/>
                          <a:cs typeface="Times New Roman"/>
                        </a:rPr>
                        <a:t> status, </a:t>
                      </a:r>
                      <a:r>
                        <a:rPr lang="en-US" sz="1050" dirty="0">
                          <a:solidFill>
                            <a:srgbClr val="006699"/>
                          </a:solidFill>
                          <a:latin typeface="Arial"/>
                          <a:ea typeface="Times New Roman"/>
                          <a:cs typeface="Times New Roman"/>
                        </a:rPr>
                        <a:t>Bundle</a:t>
                      </a:r>
                      <a:r>
                        <a:rPr lang="en-US" sz="1050" dirty="0">
                          <a:solidFill>
                            <a:srgbClr val="333333"/>
                          </a:solidFill>
                          <a:latin typeface="Arial"/>
                          <a:ea typeface="Times New Roman"/>
                          <a:cs typeface="Times New Roman"/>
                        </a:rPr>
                        <a:t> extras, long </a:t>
                      </a:r>
                      <a:r>
                        <a:rPr lang="en-US" sz="1050" dirty="0" err="1">
                          <a:solidFill>
                            <a:srgbClr val="333333"/>
                          </a:solidFill>
                          <a:latin typeface="Arial"/>
                          <a:ea typeface="Times New Roman"/>
                          <a:cs typeface="Times New Roman"/>
                        </a:rPr>
                        <a:t>updateTime</a:t>
                      </a:r>
                      <a:r>
                        <a:rPr lang="en-US" sz="1050" dirty="0">
                          <a:solidFill>
                            <a:srgbClr val="333333"/>
                          </a:solidFill>
                          <a:latin typeface="Arial"/>
                          <a:ea typeface="Times New Roman"/>
                          <a:cs typeface="Times New Roman"/>
                        </a:rPr>
                        <a:t>) </a:t>
                      </a:r>
                      <a:r>
                        <a:rPr lang="en-US" sz="1050" dirty="0" smtClean="0">
                          <a:solidFill>
                            <a:srgbClr val="333333"/>
                          </a:solidFill>
                          <a:latin typeface="Arial"/>
                          <a:ea typeface="Times New Roman"/>
                          <a:cs typeface="Times New Roman"/>
                        </a:rPr>
                        <a:t/>
                      </a:r>
                      <a:br>
                        <a:rPr lang="en-US" sz="1050" dirty="0" smtClean="0">
                          <a:solidFill>
                            <a:srgbClr val="333333"/>
                          </a:solidFill>
                          <a:latin typeface="Arial"/>
                          <a:ea typeface="Times New Roman"/>
                          <a:cs typeface="Times New Roman"/>
                        </a:rPr>
                      </a:br>
                      <a:r>
                        <a:rPr lang="en-US" sz="1050" dirty="0" smtClean="0">
                          <a:solidFill>
                            <a:srgbClr val="333333"/>
                          </a:solidFill>
                          <a:latin typeface="Arial"/>
                          <a:ea typeface="Times New Roman"/>
                          <a:cs typeface="Times New Roman"/>
                        </a:rPr>
                        <a:t>Sets </a:t>
                      </a:r>
                      <a:r>
                        <a:rPr lang="en-US" sz="1050" dirty="0">
                          <a:solidFill>
                            <a:srgbClr val="333333"/>
                          </a:solidFill>
                          <a:latin typeface="Arial"/>
                          <a:ea typeface="Times New Roman"/>
                          <a:cs typeface="Times New Roman"/>
                        </a:rPr>
                        <a:t>mock status values for the given provider.</a:t>
                      </a:r>
                      <a:endParaRPr lang="en-US" sz="1600" dirty="0">
                        <a:latin typeface="Calibri"/>
                        <a:ea typeface="Calibri"/>
                        <a:cs typeface="Times New Roman"/>
                      </a:endParaRPr>
                    </a:p>
                  </a:txBody>
                  <a:tcPr marL="71309" marR="71309" marT="35654" marB="35654">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37917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16674</TotalTime>
  <Words>13673</Words>
  <Application>Microsoft Office PowerPoint</Application>
  <PresentationFormat>On-screen Show (4:3)</PresentationFormat>
  <Paragraphs>4662</Paragraphs>
  <Slides>189</Slides>
  <Notes>31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189</vt:i4>
      </vt:variant>
    </vt:vector>
  </HeadingPairs>
  <TitlesOfParts>
    <vt:vector size="198" baseType="lpstr">
      <vt:lpstr>Arial</vt:lpstr>
      <vt:lpstr>Bookman Old Style</vt:lpstr>
      <vt:lpstr>Calibri</vt:lpstr>
      <vt:lpstr>Consolas</vt:lpstr>
      <vt:lpstr>Courier New</vt:lpstr>
      <vt:lpstr>Times New Roman</vt:lpstr>
      <vt:lpstr>Office Theme</vt:lpstr>
      <vt:lpstr>Document</vt:lpstr>
      <vt:lpstr>Package</vt:lpstr>
      <vt:lpstr>Android  Intents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Intents Part 2 Inter-Process Communication Using Bundles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Location Based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Working with MapViews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Development</dc:title>
  <dc:creator>V.Matos</dc:creator>
  <cp:lastModifiedBy>Windows User</cp:lastModifiedBy>
  <cp:revision>514</cp:revision>
  <dcterms:created xsi:type="dcterms:W3CDTF">2009-06-10T00:38:22Z</dcterms:created>
  <dcterms:modified xsi:type="dcterms:W3CDTF">2019-08-06T15:15:43Z</dcterms:modified>
</cp:coreProperties>
</file>